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7" r:id="rId2"/>
    <p:sldId id="260" r:id="rId3"/>
    <p:sldId id="261" r:id="rId4"/>
    <p:sldId id="262" r:id="rId5"/>
    <p:sldId id="263" r:id="rId6"/>
    <p:sldId id="264"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5D9B"/>
    <a:srgbClr val="A87DAB"/>
    <a:srgbClr val="C1A0BF"/>
    <a:srgbClr val="845164"/>
    <a:srgbClr val="BB8092"/>
    <a:srgbClr val="9E6375"/>
    <a:srgbClr val="D31920"/>
    <a:srgbClr val="231D23"/>
    <a:srgbClr val="7EC246"/>
    <a:srgbClr val="5C93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0" d="100"/>
          <a:sy n="120" d="100"/>
        </p:scale>
        <p:origin x="-738"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192263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2349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2740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935D9B"/>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44895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71522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061048"/>
          </a:xfrm>
          <a:ln>
            <a:solidFill>
              <a:srgbClr val="935D9B"/>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1"/>
            <a:ext cx="4038600" cy="4061048"/>
          </a:xfrm>
          <a:ln>
            <a:solidFill>
              <a:srgbClr val="935D9B"/>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9271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45087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22716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79512" y="580526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a:t>
            </a:r>
            <a:r>
              <a:rPr lang="en-GB" sz="800" dirty="0" smtClean="0">
                <a:latin typeface="Arial" panose="020B0604020202020204" pitchFamily="34" charset="0"/>
                <a:cs typeface="Arial" panose="020B0604020202020204" pitchFamily="34" charset="0"/>
              </a:rPr>
              <a:t>2018</a:t>
            </a:r>
            <a:endParaRPr lang="en-GB" sz="800" dirty="0">
              <a:latin typeface="Arial" panose="020B0604020202020204" pitchFamily="34" charset="0"/>
              <a:cs typeface="Arial" panose="020B0604020202020204" pitchFamily="34" charset="0"/>
            </a:endParaRPr>
          </a:p>
        </p:txBody>
      </p:sp>
      <p:pic>
        <p:nvPicPr>
          <p:cNvPr id="1026" name="Picture 2" descr="A Level Drama and Theatre"/>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6029670"/>
            <a:ext cx="9133200" cy="828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rgbClr val="935D9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resources.feedback@ocr.org.uk"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A Level Drama and Theatre&#10;H459&#10;For first teaching in 2016&#10;www.ocr.org.uk/dram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0"/>
            <a:ext cx="9143999" cy="685907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23528" y="3501008"/>
            <a:ext cx="3600400" cy="892552"/>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H459/31 Analysing performance</a:t>
            </a:r>
            <a:endParaRPr lang="en-GB"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7870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a:t>
            </a:r>
            <a:endParaRPr lang="en-GB" dirty="0"/>
          </a:p>
        </p:txBody>
      </p:sp>
      <p:sp>
        <p:nvSpPr>
          <p:cNvPr id="3" name="Content Placeholder 2"/>
          <p:cNvSpPr>
            <a:spLocks noGrp="1"/>
          </p:cNvSpPr>
          <p:nvPr>
            <p:ph idx="1"/>
          </p:nvPr>
        </p:nvSpPr>
        <p:spPr>
          <a:xfrm>
            <a:off x="457200" y="1600201"/>
            <a:ext cx="8229600" cy="4061047"/>
          </a:xfrm>
        </p:spPr>
        <p:txBody>
          <a:bodyPr>
            <a:normAutofit fontScale="92500" lnSpcReduction="10000"/>
          </a:bodyPr>
          <a:lstStyle/>
          <a:p>
            <a:pPr marL="0" indent="0">
              <a:buNone/>
            </a:pPr>
            <a:r>
              <a:rPr lang="en-GB" sz="1400" dirty="0" smtClean="0"/>
              <a:t>This guide is designed to take you though the H459/31 OCR Drama and Theatre exam paper for Analysing performance.  Its aim is to explain how candidates should approach each paper and how marks are awarded to the different questions.  </a:t>
            </a:r>
          </a:p>
          <a:p>
            <a:pPr marL="0" indent="0">
              <a:buNone/>
            </a:pPr>
            <a:endParaRPr lang="en-GB" sz="1400" dirty="0"/>
          </a:p>
          <a:p>
            <a:pPr marL="0" indent="0">
              <a:buNone/>
            </a:pPr>
            <a:r>
              <a:rPr lang="en-GB" sz="1400" dirty="0" smtClean="0"/>
              <a:t>The advice given is the same for all questions across all of the set texts as question wording and structure is consistent. </a:t>
            </a:r>
            <a:endParaRPr lang="en-GB" sz="1400" dirty="0"/>
          </a:p>
          <a:p>
            <a:pPr marL="0" indent="0">
              <a:buNone/>
            </a:pPr>
            <a:endParaRPr lang="en-GB" sz="1400" dirty="0" smtClean="0"/>
          </a:p>
          <a:p>
            <a:pPr marL="0" indent="0">
              <a:buNone/>
            </a:pPr>
            <a:r>
              <a:rPr lang="en-GB" sz="1400" dirty="0" smtClean="0"/>
              <a:t>The orange text boxes offer further explanation on the questions on the exam paper.</a:t>
            </a:r>
          </a:p>
          <a:p>
            <a:pPr marL="0" indent="0">
              <a:buNone/>
            </a:pPr>
            <a:r>
              <a:rPr lang="en-GB" sz="1400" dirty="0" smtClean="0"/>
              <a:t>They offer guidance on the wording of questions and what candidates should do </a:t>
            </a:r>
          </a:p>
          <a:p>
            <a:pPr marL="0" indent="0">
              <a:buNone/>
            </a:pPr>
            <a:r>
              <a:rPr lang="en-GB" sz="1400" dirty="0" smtClean="0"/>
              <a:t>in response to them.</a:t>
            </a:r>
          </a:p>
          <a:p>
            <a:pPr marL="0" indent="0">
              <a:buNone/>
            </a:pPr>
            <a:endParaRPr lang="en-GB" sz="1400" dirty="0" smtClean="0"/>
          </a:p>
          <a:p>
            <a:pPr marL="0" indent="0">
              <a:buNone/>
            </a:pPr>
            <a:r>
              <a:rPr lang="en-GB" sz="1400" dirty="0" smtClean="0"/>
              <a:t>The green text boxes focus on the awarding of marks for each question.  They give </a:t>
            </a:r>
          </a:p>
          <a:p>
            <a:pPr marL="0" indent="0">
              <a:buNone/>
            </a:pPr>
            <a:r>
              <a:rPr lang="en-GB" sz="1400" dirty="0" smtClean="0"/>
              <a:t>further information on </a:t>
            </a:r>
            <a:r>
              <a:rPr lang="en-GB" sz="1400" dirty="0"/>
              <a:t>the percentage of </a:t>
            </a:r>
            <a:r>
              <a:rPr lang="en-GB" sz="1400" dirty="0" smtClean="0"/>
              <a:t>each assessment objective attributed </a:t>
            </a:r>
          </a:p>
          <a:p>
            <a:pPr marL="0" indent="0">
              <a:buNone/>
            </a:pPr>
            <a:r>
              <a:rPr lang="en-GB" sz="1400" dirty="0" smtClean="0"/>
              <a:t>to each question. </a:t>
            </a:r>
          </a:p>
          <a:p>
            <a:pPr marL="0" indent="0">
              <a:buNone/>
            </a:pPr>
            <a:endParaRPr lang="en-GB" sz="1400" dirty="0"/>
          </a:p>
          <a:p>
            <a:pPr marL="0" indent="0">
              <a:buNone/>
            </a:pPr>
            <a:r>
              <a:rPr lang="en-GB" sz="1400" dirty="0" smtClean="0"/>
              <a:t>This exam assesses AO3 (10% of the qualification) and AO4 (10% of the qualification). </a:t>
            </a:r>
          </a:p>
          <a:p>
            <a:pPr marL="0" indent="0">
              <a:buNone/>
            </a:pPr>
            <a:r>
              <a:rPr lang="en-GB" sz="1400" dirty="0" smtClean="0"/>
              <a:t>AO3 is also assessed in Deconstructing texts for performance (20% of the qualification)</a:t>
            </a:r>
          </a:p>
          <a:p>
            <a:pPr marL="0" indent="0">
              <a:buNone/>
            </a:pPr>
            <a:r>
              <a:rPr lang="en-GB" sz="1400" dirty="0" smtClean="0"/>
              <a:t>AO1 (20% of the qualification), AO2 (30% of the qualification) and AO4 (10% of the qualification) are assessed in the non-examined assessment.</a:t>
            </a:r>
          </a:p>
          <a:p>
            <a:pPr marL="0" indent="0">
              <a:buNone/>
            </a:pPr>
            <a:endParaRPr lang="en-GB" sz="1400" dirty="0"/>
          </a:p>
          <a:p>
            <a:pPr marL="0" indent="0">
              <a:buNone/>
            </a:pPr>
            <a:endParaRPr lang="en-GB" sz="1400" dirty="0"/>
          </a:p>
        </p:txBody>
      </p:sp>
      <p:sp>
        <p:nvSpPr>
          <p:cNvPr id="4" name="Rounded Rectangle 3"/>
          <p:cNvSpPr/>
          <p:nvPr/>
        </p:nvSpPr>
        <p:spPr>
          <a:xfrm>
            <a:off x="6876256" y="2780928"/>
            <a:ext cx="2016224" cy="11172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For example: This will always be a based on a cultural or social situation with a clear thematic link between the situations and/or experiences.</a:t>
            </a:r>
            <a:endParaRPr lang="en-GB" sz="1000" dirty="0">
              <a:latin typeface="Arial" panose="020B0604020202020204" pitchFamily="34" charset="0"/>
              <a:cs typeface="Arial" panose="020B0604020202020204" pitchFamily="34" charset="0"/>
            </a:endParaRPr>
          </a:p>
        </p:txBody>
      </p:sp>
      <p:cxnSp>
        <p:nvCxnSpPr>
          <p:cNvPr id="5" name="Straight Arrow Connector 4"/>
          <p:cNvCxnSpPr>
            <a:stCxn id="4" idx="1"/>
          </p:cNvCxnSpPr>
          <p:nvPr/>
        </p:nvCxnSpPr>
        <p:spPr>
          <a:xfrm flipH="1">
            <a:off x="6444208" y="3339570"/>
            <a:ext cx="432048" cy="152727"/>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
        <p:nvSpPr>
          <p:cNvPr id="7" name="Rounded Rectangle 6"/>
          <p:cNvSpPr/>
          <p:nvPr/>
        </p:nvSpPr>
        <p:spPr>
          <a:xfrm>
            <a:off x="6660232" y="4136889"/>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For example: AO3 </a:t>
            </a:r>
            <a:r>
              <a:rPr lang="en-GB" sz="1000" dirty="0" smtClean="0">
                <a:latin typeface="Arial" panose="020B0604020202020204" pitchFamily="34" charset="0"/>
                <a:cs typeface="Arial" panose="020B0604020202020204" pitchFamily="34" charset="0"/>
              </a:rPr>
              <a:t>(5%) </a:t>
            </a:r>
            <a:endParaRPr lang="en-GB" sz="1000" dirty="0">
              <a:latin typeface="Arial" panose="020B0604020202020204" pitchFamily="34" charset="0"/>
              <a:cs typeface="Arial" panose="020B0604020202020204" pitchFamily="34" charset="0"/>
            </a:endParaRPr>
          </a:p>
        </p:txBody>
      </p:sp>
      <p:cxnSp>
        <p:nvCxnSpPr>
          <p:cNvPr id="8" name="Straight Arrow Connector 7"/>
          <p:cNvCxnSpPr>
            <a:stCxn id="7" idx="1"/>
          </p:cNvCxnSpPr>
          <p:nvPr/>
        </p:nvCxnSpPr>
        <p:spPr>
          <a:xfrm flipH="1">
            <a:off x="6269799" y="4390077"/>
            <a:ext cx="390433" cy="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5928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4" end="1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a:bodyPr>
          <a:lstStyle/>
          <a:p>
            <a:pPr marL="0" indent="0" algn="ctr">
              <a:buNone/>
            </a:pPr>
            <a:endParaRPr lang="en-US" sz="1400" b="1" dirty="0" smtClean="0"/>
          </a:p>
          <a:p>
            <a:pPr marL="0" indent="0" algn="ctr">
              <a:buNone/>
            </a:pPr>
            <a:r>
              <a:rPr lang="en-US" sz="1400" b="1" dirty="0" smtClean="0"/>
              <a:t>Section A</a:t>
            </a:r>
          </a:p>
          <a:p>
            <a:pPr marL="0" indent="0" algn="ctr">
              <a:buNone/>
            </a:pPr>
            <a:endParaRPr lang="en-US" sz="1400" b="1" dirty="0" smtClean="0"/>
          </a:p>
          <a:p>
            <a:pPr marL="0" indent="0" algn="ctr">
              <a:buNone/>
            </a:pPr>
            <a:r>
              <a:rPr lang="en-US" sz="1400" dirty="0" smtClean="0"/>
              <a:t>Answer </a:t>
            </a:r>
            <a:r>
              <a:rPr lang="en-US" sz="1400" b="1" dirty="0" smtClean="0"/>
              <a:t>both</a:t>
            </a:r>
            <a:r>
              <a:rPr lang="en-US" sz="1400" dirty="0" smtClean="0"/>
              <a:t> questions on </a:t>
            </a:r>
            <a:r>
              <a:rPr lang="en-US" sz="1400" b="1" dirty="0" smtClean="0"/>
              <a:t>one theme </a:t>
            </a:r>
            <a:r>
              <a:rPr lang="en-US" sz="1400" dirty="0" smtClean="0"/>
              <a:t>you have studied in Section A.</a:t>
            </a:r>
          </a:p>
          <a:p>
            <a:pPr marL="0" indent="0" algn="ctr">
              <a:buNone/>
            </a:pPr>
            <a:endParaRPr lang="en-US" sz="1400" dirty="0" smtClean="0"/>
          </a:p>
          <a:p>
            <a:pPr marL="0" indent="0" algn="ctr">
              <a:buNone/>
            </a:pPr>
            <a:r>
              <a:rPr lang="en-US" sz="1400" dirty="0" smtClean="0"/>
              <a:t>Choose </a:t>
            </a:r>
            <a:r>
              <a:rPr lang="en-US" sz="1400" b="1" dirty="0" smtClean="0"/>
              <a:t>one</a:t>
            </a:r>
            <a:r>
              <a:rPr lang="en-US" sz="1400" dirty="0" smtClean="0"/>
              <a:t> performance text for each question. At the start of your answer write the name of the</a:t>
            </a:r>
          </a:p>
          <a:p>
            <a:pPr marL="0" indent="0" algn="ctr">
              <a:buNone/>
            </a:pPr>
            <a:r>
              <a:rPr lang="en-US" sz="1400" dirty="0" smtClean="0"/>
              <a:t>performance text you have chosen.</a:t>
            </a:r>
          </a:p>
          <a:p>
            <a:pPr marL="0" indent="0" algn="ctr">
              <a:buNone/>
            </a:pPr>
            <a:endParaRPr lang="en-US" sz="1400" b="1" dirty="0" smtClean="0"/>
          </a:p>
          <a:p>
            <a:pPr marL="0" indent="0" algn="ctr">
              <a:buNone/>
            </a:pPr>
            <a:r>
              <a:rPr lang="en-US" sz="1400" b="1" dirty="0" smtClean="0"/>
              <a:t>Theme 1: Conflict</a:t>
            </a:r>
          </a:p>
          <a:p>
            <a:pPr marL="0" indent="0" algn="ctr">
              <a:buNone/>
            </a:pPr>
            <a:r>
              <a:rPr lang="en-US" sz="1400" i="1" dirty="0" smtClean="0"/>
              <a:t>Hamlet – William Shakespeare</a:t>
            </a:r>
          </a:p>
          <a:p>
            <a:pPr marL="0" indent="0" algn="ctr">
              <a:buNone/>
            </a:pPr>
            <a:r>
              <a:rPr lang="en-US" sz="1400" i="1" dirty="0" smtClean="0"/>
              <a:t>Black Watch – Gregory Burke</a:t>
            </a:r>
          </a:p>
          <a:p>
            <a:pPr marL="0" indent="0" algn="ctr">
              <a:buNone/>
            </a:pPr>
            <a:r>
              <a:rPr lang="en-US" sz="1400" i="1" dirty="0" smtClean="0"/>
              <a:t>Necessary Targets – Eve </a:t>
            </a:r>
            <a:r>
              <a:rPr lang="en-US" sz="1400" i="1" dirty="0" err="1" smtClean="0"/>
              <a:t>Ensler</a:t>
            </a:r>
            <a:endParaRPr lang="en-US" sz="1400" i="1" dirty="0" smtClean="0"/>
          </a:p>
          <a:p>
            <a:pPr marL="0" indent="0" algn="ctr">
              <a:buNone/>
            </a:pPr>
            <a:r>
              <a:rPr lang="en-US" sz="1400" i="1" dirty="0" smtClean="0"/>
              <a:t>The Long and the Short and the Tall – Willis Hall</a:t>
            </a:r>
          </a:p>
          <a:p>
            <a:pPr marL="0" indent="0" algn="ctr">
              <a:buNone/>
            </a:pPr>
            <a:r>
              <a:rPr lang="en-US" sz="1400" i="1" dirty="0" smtClean="0"/>
              <a:t>Oh What a Lovely War – Joan </a:t>
            </a:r>
            <a:r>
              <a:rPr lang="en-US" sz="1400" i="1" dirty="0" err="1" smtClean="0"/>
              <a:t>Littlewood</a:t>
            </a:r>
            <a:endParaRPr lang="en-US" sz="1400" i="1" dirty="0" smtClean="0"/>
          </a:p>
          <a:p>
            <a:pPr marL="0" indent="0" algn="ctr">
              <a:buNone/>
            </a:pPr>
            <a:endParaRPr lang="en-US" sz="1400" b="1" dirty="0" smtClean="0"/>
          </a:p>
          <a:p>
            <a:pPr marL="0" indent="0">
              <a:buNone/>
            </a:pPr>
            <a:r>
              <a:rPr lang="en-US" sz="1400" dirty="0" smtClean="0"/>
              <a:t>Refer to </a:t>
            </a:r>
            <a:r>
              <a:rPr lang="en-US" sz="1400" b="1" dirty="0" smtClean="0"/>
              <a:t>one</a:t>
            </a:r>
            <a:r>
              <a:rPr lang="en-US" sz="1400" dirty="0" smtClean="0"/>
              <a:t> performance text in your answer to each question. Refer to a </a:t>
            </a:r>
            <a:r>
              <a:rPr lang="en-US" sz="1400" b="1" dirty="0" smtClean="0"/>
              <a:t>different</a:t>
            </a:r>
            <a:r>
              <a:rPr lang="en-US" sz="1400" dirty="0" smtClean="0"/>
              <a:t> performance text </a:t>
            </a:r>
          </a:p>
          <a:p>
            <a:pPr marL="0" indent="0">
              <a:buNone/>
            </a:pPr>
            <a:r>
              <a:rPr lang="en-US" sz="1400" dirty="0" smtClean="0"/>
              <a:t>for each question.</a:t>
            </a:r>
          </a:p>
          <a:p>
            <a:pPr marL="0" indent="0" algn="ctr">
              <a:buNone/>
            </a:pPr>
            <a:endParaRPr lang="en-US" sz="1400" b="1" dirty="0" smtClean="0"/>
          </a:p>
          <a:p>
            <a:pPr marL="0" indent="0">
              <a:buNone/>
            </a:pPr>
            <a:endParaRPr lang="en-GB" sz="1400" dirty="0"/>
          </a:p>
        </p:txBody>
      </p:sp>
      <p:sp>
        <p:nvSpPr>
          <p:cNvPr id="27" name="Rounded Rectangle 26"/>
          <p:cNvSpPr/>
          <p:nvPr/>
        </p:nvSpPr>
        <p:spPr>
          <a:xfrm>
            <a:off x="539552" y="3140968"/>
            <a:ext cx="2016224" cy="93610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theme will be in bold, followed by the list of set texts in italics. Candidates may wish to underline or circle the texts they have studied.</a:t>
            </a:r>
            <a:endParaRPr lang="en-GB" sz="1000" dirty="0">
              <a:latin typeface="Arial" panose="020B0604020202020204" pitchFamily="34" charset="0"/>
              <a:cs typeface="Arial" panose="020B0604020202020204" pitchFamily="34" charset="0"/>
            </a:endParaRPr>
          </a:p>
        </p:txBody>
      </p:sp>
      <p:cxnSp>
        <p:nvCxnSpPr>
          <p:cNvPr id="28" name="Straight Arrow Connector 27"/>
          <p:cNvCxnSpPr>
            <a:stCxn id="27" idx="3"/>
          </p:cNvCxnSpPr>
          <p:nvPr/>
        </p:nvCxnSpPr>
        <p:spPr>
          <a:xfrm flipV="1">
            <a:off x="2555776" y="2717264"/>
            <a:ext cx="1368152" cy="89175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320284" y="2132856"/>
            <a:ext cx="2016224" cy="158417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must write about the two performance texts they have studied for their theme.</a:t>
            </a:r>
          </a:p>
          <a:p>
            <a:endParaRPr lang="en-GB" sz="1000" dirty="0">
              <a:latin typeface="Arial" panose="020B0604020202020204" pitchFamily="34" charset="0"/>
              <a:cs typeface="Arial" panose="020B0604020202020204" pitchFamily="34" charset="0"/>
            </a:endParaRPr>
          </a:p>
          <a:p>
            <a:r>
              <a:rPr lang="en-US" sz="1000" dirty="0" smtClean="0">
                <a:latin typeface="Arial" panose="020B0604020202020204" pitchFamily="34" charset="0"/>
                <a:cs typeface="Arial" panose="020B0604020202020204" pitchFamily="34" charset="0"/>
              </a:rPr>
              <a:t>Candidates select </a:t>
            </a:r>
            <a:r>
              <a:rPr lang="en-US" sz="1000" dirty="0">
                <a:latin typeface="Arial" panose="020B0604020202020204" pitchFamily="34" charset="0"/>
                <a:cs typeface="Arial" panose="020B0604020202020204" pitchFamily="34" charset="0"/>
              </a:rPr>
              <a:t>one text to focus on for question one, and their second text for question </a:t>
            </a:r>
            <a:r>
              <a:rPr lang="en-US" sz="1000" dirty="0" smtClean="0">
                <a:latin typeface="Arial" panose="020B0604020202020204" pitchFamily="34" charset="0"/>
                <a:cs typeface="Arial" panose="020B0604020202020204" pitchFamily="34" charset="0"/>
              </a:rPr>
              <a:t>two.</a:t>
            </a:r>
            <a:endParaRPr lang="en-GB" sz="1000" dirty="0">
              <a:latin typeface="Arial" panose="020B0604020202020204" pitchFamily="34" charset="0"/>
              <a:cs typeface="Arial" panose="020B0604020202020204" pitchFamily="34" charset="0"/>
            </a:endParaRPr>
          </a:p>
        </p:txBody>
      </p:sp>
      <p:cxnSp>
        <p:nvCxnSpPr>
          <p:cNvPr id="30" name="Straight Arrow Connector 29"/>
          <p:cNvCxnSpPr>
            <a:stCxn id="29" idx="3"/>
          </p:cNvCxnSpPr>
          <p:nvPr/>
        </p:nvCxnSpPr>
        <p:spPr>
          <a:xfrm flipV="1">
            <a:off x="2336508" y="2010442"/>
            <a:ext cx="1489689" cy="91450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6732240" y="2366302"/>
            <a:ext cx="2016224" cy="11172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will ensure the examiner knows which performance text the candidates are writing about if they have not been specific about the text in their answers.</a:t>
            </a:r>
            <a:endParaRPr lang="en-GB" sz="1000" dirty="0">
              <a:latin typeface="Arial" panose="020B0604020202020204" pitchFamily="34" charset="0"/>
              <a:cs typeface="Arial" panose="020B0604020202020204" pitchFamily="34" charset="0"/>
            </a:endParaRPr>
          </a:p>
        </p:txBody>
      </p:sp>
      <p:cxnSp>
        <p:nvCxnSpPr>
          <p:cNvPr id="32" name="Straight Arrow Connector 31"/>
          <p:cNvCxnSpPr>
            <a:stCxn id="31" idx="1"/>
          </p:cNvCxnSpPr>
          <p:nvPr/>
        </p:nvCxnSpPr>
        <p:spPr>
          <a:xfrm flipH="1" flipV="1">
            <a:off x="4998865" y="2226459"/>
            <a:ext cx="1733375" cy="698485"/>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6865889" y="404664"/>
            <a:ext cx="2016224" cy="864096"/>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Candidates will always be asked to answer both questions on their chosen theme. There are no optional questions within a theme.</a:t>
            </a:r>
          </a:p>
          <a:p>
            <a:endParaRPr lang="en-GB" sz="1000" dirty="0">
              <a:latin typeface="Arial" panose="020B0604020202020204" pitchFamily="34" charset="0"/>
              <a:cs typeface="Arial" panose="020B0604020202020204" pitchFamily="34" charset="0"/>
            </a:endParaRPr>
          </a:p>
        </p:txBody>
      </p:sp>
      <p:cxnSp>
        <p:nvCxnSpPr>
          <p:cNvPr id="34" name="Straight Arrow Connector 33"/>
          <p:cNvCxnSpPr>
            <a:stCxn id="33" idx="1"/>
          </p:cNvCxnSpPr>
          <p:nvPr/>
        </p:nvCxnSpPr>
        <p:spPr>
          <a:xfrm flipH="1">
            <a:off x="3131841" y="836712"/>
            <a:ext cx="3734048" cy="57606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flipV="1">
            <a:off x="2254032" y="4653136"/>
            <a:ext cx="4672543" cy="69784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6732240" y="4725144"/>
            <a:ext cx="2016224" cy="158417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Before the question, this is to remind candidates that they must write about a different performance text in each answer. </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There will be no questions asking students to compare the texts they have studied.</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665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31" grpId="0" animBg="1"/>
      <p:bldP spid="33" grpId="0" animBg="1"/>
      <p:bldP spid="4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GB" sz="1400" b="1" dirty="0" smtClean="0"/>
          </a:p>
          <a:p>
            <a:pPr marL="0" indent="0" algn="ctr">
              <a:buNone/>
            </a:pPr>
            <a:r>
              <a:rPr lang="en-GB" sz="1400" b="1" dirty="0" smtClean="0"/>
              <a:t>Section </a:t>
            </a:r>
            <a:r>
              <a:rPr lang="en-GB" sz="1400" b="1" dirty="0"/>
              <a:t>A</a:t>
            </a:r>
          </a:p>
          <a:p>
            <a:pPr marL="0" indent="0" algn="ctr">
              <a:buNone/>
            </a:pPr>
            <a:r>
              <a:rPr lang="en-GB" sz="1400" b="1" dirty="0"/>
              <a:t>Theme 1: Conflict </a:t>
            </a:r>
          </a:p>
          <a:p>
            <a:pPr marL="0" indent="0">
              <a:buNone/>
            </a:pPr>
            <a:endParaRPr lang="en-GB" sz="1400" b="1" i="1" dirty="0" smtClean="0"/>
          </a:p>
          <a:p>
            <a:pPr>
              <a:buAutoNum type="arabicPlain"/>
            </a:pPr>
            <a:r>
              <a:rPr lang="en-US" sz="1400" dirty="0" smtClean="0"/>
              <a:t>How could the tension between </a:t>
            </a:r>
            <a:r>
              <a:rPr lang="en-US" sz="1400" b="1" dirty="0" smtClean="0"/>
              <a:t>TWO</a:t>
            </a:r>
            <a:r>
              <a:rPr lang="en-US" sz="1400" dirty="0" smtClean="0"/>
              <a:t> characters be communicated to an audience during the opening scenes of a performance? </a:t>
            </a:r>
          </a:p>
          <a:p>
            <a:pPr marL="0" indent="0">
              <a:buNone/>
              <a:tabLst>
                <a:tab pos="357188" algn="l"/>
              </a:tabLst>
            </a:pPr>
            <a:r>
              <a:rPr lang="en-US" sz="1400" dirty="0"/>
              <a:t>	</a:t>
            </a:r>
            <a:r>
              <a:rPr lang="en-US" sz="1400" dirty="0" smtClean="0"/>
              <a:t>Justify your ideas with examples from the </a:t>
            </a:r>
            <a:r>
              <a:rPr lang="en-US" sz="1400" b="1" dirty="0" smtClean="0"/>
              <a:t>opening</a:t>
            </a:r>
            <a:r>
              <a:rPr lang="en-US" sz="1400" dirty="0" smtClean="0"/>
              <a:t> scenes of the performance text you 	have chosen for this question.</a:t>
            </a:r>
          </a:p>
          <a:p>
            <a:pPr marL="0" indent="0" algn="r">
              <a:buNone/>
            </a:pPr>
            <a:r>
              <a:rPr lang="en-GB" sz="1400" b="1" dirty="0" smtClean="0"/>
              <a:t>[15]</a:t>
            </a:r>
            <a:endParaRPr lang="en-US" sz="1400" dirty="0" smtClean="0"/>
          </a:p>
          <a:p>
            <a:pPr marL="0" indent="0">
              <a:buNone/>
              <a:tabLst>
                <a:tab pos="357188" algn="l"/>
              </a:tabLst>
            </a:pPr>
            <a:r>
              <a:rPr lang="en-US" sz="1400" b="1" dirty="0" smtClean="0"/>
              <a:t>AND </a:t>
            </a:r>
          </a:p>
          <a:p>
            <a:pPr marL="0" indent="0">
              <a:buNone/>
              <a:tabLst>
                <a:tab pos="357188" algn="l"/>
              </a:tabLst>
            </a:pPr>
            <a:endParaRPr lang="en-US" sz="1400" dirty="0" smtClean="0"/>
          </a:p>
          <a:p>
            <a:pPr>
              <a:buFont typeface="+mj-lt"/>
              <a:buAutoNum type="arabicPeriod" startAt="2"/>
              <a:tabLst>
                <a:tab pos="357188" algn="l"/>
              </a:tabLst>
            </a:pPr>
            <a:r>
              <a:rPr lang="en-US" sz="1400" dirty="0" smtClean="0"/>
              <a:t>Discuss how conflict could be heightened through the use of props and set design. </a:t>
            </a:r>
          </a:p>
          <a:p>
            <a:pPr marL="0" indent="0">
              <a:buNone/>
              <a:tabLst>
                <a:tab pos="357188" algn="l"/>
              </a:tabLst>
            </a:pPr>
            <a:r>
              <a:rPr lang="en-US" sz="1400" dirty="0"/>
              <a:t>	</a:t>
            </a:r>
            <a:r>
              <a:rPr lang="en-US" sz="1400" dirty="0" smtClean="0"/>
              <a:t>Justify your ideas with examples from </a:t>
            </a:r>
            <a:r>
              <a:rPr lang="en-US" sz="1400" b="1" dirty="0" smtClean="0"/>
              <a:t>at least three scenes </a:t>
            </a:r>
            <a:r>
              <a:rPr lang="en-US" sz="1400" dirty="0" smtClean="0"/>
              <a:t>from the performance text 	you have chosen for this question.</a:t>
            </a:r>
          </a:p>
          <a:p>
            <a:pPr marL="0" indent="0" algn="r">
              <a:buNone/>
              <a:tabLst>
                <a:tab pos="357188" algn="l"/>
              </a:tabLst>
            </a:pPr>
            <a:r>
              <a:rPr lang="en-GB" sz="1400" b="1" dirty="0" smtClean="0"/>
              <a:t>[15]</a:t>
            </a:r>
            <a:endParaRPr lang="en-GB" sz="1400" b="1" dirty="0"/>
          </a:p>
          <a:p>
            <a:pPr marL="0" indent="0">
              <a:buNone/>
            </a:pPr>
            <a:endParaRPr lang="en-GB" sz="1400" dirty="0"/>
          </a:p>
        </p:txBody>
      </p:sp>
      <p:cxnSp>
        <p:nvCxnSpPr>
          <p:cNvPr id="28" name="Straight Arrow Connector 27"/>
          <p:cNvCxnSpPr>
            <a:stCxn id="27" idx="1"/>
          </p:cNvCxnSpPr>
          <p:nvPr/>
        </p:nvCxnSpPr>
        <p:spPr>
          <a:xfrm flipH="1" flipV="1">
            <a:off x="1691681" y="1772816"/>
            <a:ext cx="2952328" cy="3472245"/>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4644009" y="4451736"/>
            <a:ext cx="3276363" cy="198301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will be asked to </a:t>
            </a:r>
            <a:r>
              <a:rPr lang="en-GB" sz="1000" b="1" dirty="0" smtClean="0">
                <a:latin typeface="Arial" panose="020B0604020202020204" pitchFamily="34" charset="0"/>
                <a:cs typeface="Arial" panose="020B0604020202020204" pitchFamily="34" charset="0"/>
              </a:rPr>
              <a:t>justify</a:t>
            </a:r>
            <a:r>
              <a:rPr lang="en-GB" sz="1000" dirty="0" smtClean="0">
                <a:latin typeface="Arial" panose="020B0604020202020204" pitchFamily="34" charset="0"/>
                <a:cs typeface="Arial" panose="020B0604020202020204" pitchFamily="34" charset="0"/>
              </a:rPr>
              <a:t> their ideas with examples from either the </a:t>
            </a:r>
            <a:r>
              <a:rPr lang="en-GB" sz="1000" i="1" dirty="0" smtClean="0">
                <a:latin typeface="Arial" panose="020B0604020202020204" pitchFamily="34" charset="0"/>
                <a:cs typeface="Arial" panose="020B0604020202020204" pitchFamily="34" charset="0"/>
              </a:rPr>
              <a:t>opening scenes </a:t>
            </a:r>
            <a:r>
              <a:rPr lang="en-GB" sz="1000" dirty="0" smtClean="0">
                <a:latin typeface="Arial" panose="020B0604020202020204" pitchFamily="34" charset="0"/>
                <a:cs typeface="Arial" panose="020B0604020202020204" pitchFamily="34" charset="0"/>
              </a:rPr>
              <a:t>of the performance text, or </a:t>
            </a:r>
            <a:r>
              <a:rPr lang="en-GB" sz="1000" i="1" dirty="0" smtClean="0">
                <a:latin typeface="Arial" panose="020B0604020202020204" pitchFamily="34" charset="0"/>
                <a:cs typeface="Arial" panose="020B0604020202020204" pitchFamily="34" charset="0"/>
              </a:rPr>
              <a:t>at least three scenes </a:t>
            </a:r>
            <a:r>
              <a:rPr lang="en-GB" sz="1000" dirty="0" smtClean="0">
                <a:latin typeface="Arial" panose="020B0604020202020204" pitchFamily="34" charset="0"/>
                <a:cs typeface="Arial" panose="020B0604020202020204" pitchFamily="34" charset="0"/>
              </a:rPr>
              <a:t>from anywhere in the performance text. </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This may include two questions which ask for different examples, or two questions with the same instruction.</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‘Heroes and Villains’ in the Sample Assessment Materials shows two questions with examples from at least three scenes to demonstrate this.</a:t>
            </a:r>
          </a:p>
        </p:txBody>
      </p:sp>
      <p:sp>
        <p:nvSpPr>
          <p:cNvPr id="33" name="Rounded Rectangle 32"/>
          <p:cNvSpPr/>
          <p:nvPr/>
        </p:nvSpPr>
        <p:spPr>
          <a:xfrm>
            <a:off x="1185896" y="4365103"/>
            <a:ext cx="3098073" cy="2069651"/>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Questions will always be related, either explicitly or implicitly, to either </a:t>
            </a:r>
            <a:r>
              <a:rPr lang="en-GB" sz="1000" b="1" dirty="0" smtClean="0">
                <a:latin typeface="Arial" panose="020B0604020202020204" pitchFamily="34" charset="0"/>
                <a:cs typeface="Arial" panose="020B0604020202020204" pitchFamily="34" charset="0"/>
              </a:rPr>
              <a:t>actors, directors </a:t>
            </a:r>
            <a:r>
              <a:rPr lang="en-GB" sz="1000" dirty="0" smtClean="0">
                <a:latin typeface="Arial" panose="020B0604020202020204" pitchFamily="34" charset="0"/>
                <a:cs typeface="Arial" panose="020B0604020202020204" pitchFamily="34" charset="0"/>
              </a:rPr>
              <a:t>or </a:t>
            </a:r>
            <a:r>
              <a:rPr lang="en-GB" sz="1000" b="1" dirty="0" smtClean="0">
                <a:latin typeface="Arial" panose="020B0604020202020204" pitchFamily="34" charset="0"/>
                <a:cs typeface="Arial" panose="020B0604020202020204" pitchFamily="34" charset="0"/>
              </a:rPr>
              <a:t>one or more designer roles</a:t>
            </a:r>
            <a:r>
              <a:rPr lang="en-GB" sz="1000" dirty="0" smtClean="0">
                <a:latin typeface="Arial" panose="020B0604020202020204" pitchFamily="34" charset="0"/>
                <a:cs typeface="Arial" panose="020B0604020202020204" pitchFamily="34" charset="0"/>
              </a:rPr>
              <a:t>. Question 1 here is implicitly asking about the acting.</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Candidates need to understand </a:t>
            </a:r>
            <a:r>
              <a:rPr lang="en-GB" sz="1000" b="1" dirty="0" smtClean="0">
                <a:latin typeface="Arial" panose="020B0604020202020204" pitchFamily="34" charset="0"/>
                <a:cs typeface="Arial" panose="020B0604020202020204" pitchFamily="34" charset="0"/>
              </a:rPr>
              <a:t>all </a:t>
            </a:r>
            <a:r>
              <a:rPr lang="en-GB" sz="1000" dirty="0" smtClean="0">
                <a:latin typeface="Arial" panose="020B0604020202020204" pitchFamily="34" charset="0"/>
                <a:cs typeface="Arial" panose="020B0604020202020204" pitchFamily="34" charset="0"/>
              </a:rPr>
              <a:t>of these areas of Drama, as there may be two questions from the same perspective or questions on different roles. </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‘Family Dynamics’ in the Sample Assessment Materials shows two questions on actors and acting to demonstrate this.</a:t>
            </a:r>
          </a:p>
          <a:p>
            <a:endParaRPr lang="en-GB" sz="1000" dirty="0">
              <a:latin typeface="Arial" panose="020B0604020202020204" pitchFamily="34" charset="0"/>
              <a:cs typeface="Arial" panose="020B0604020202020204" pitchFamily="34" charset="0"/>
            </a:endParaRPr>
          </a:p>
        </p:txBody>
      </p:sp>
      <p:cxnSp>
        <p:nvCxnSpPr>
          <p:cNvPr id="34" name="Straight Arrow Connector 33"/>
          <p:cNvCxnSpPr/>
          <p:nvPr/>
        </p:nvCxnSpPr>
        <p:spPr>
          <a:xfrm flipV="1">
            <a:off x="2734932" y="1809083"/>
            <a:ext cx="1458594" cy="256504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5004048" y="2492896"/>
            <a:ext cx="2016224" cy="598709"/>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Each Section A question is worth 25% of the total marks for the paper.</a:t>
            </a:r>
            <a:endParaRPr lang="en-GB" sz="1000" dirty="0">
              <a:latin typeface="Arial" panose="020B0604020202020204" pitchFamily="34" charset="0"/>
              <a:cs typeface="Arial" panose="020B0604020202020204" pitchFamily="34" charset="0"/>
            </a:endParaRPr>
          </a:p>
        </p:txBody>
      </p:sp>
      <p:cxnSp>
        <p:nvCxnSpPr>
          <p:cNvPr id="38" name="Straight Arrow Connector 37"/>
          <p:cNvCxnSpPr>
            <a:stCxn id="37" idx="3"/>
          </p:cNvCxnSpPr>
          <p:nvPr/>
        </p:nvCxnSpPr>
        <p:spPr>
          <a:xfrm flipV="1">
            <a:off x="7020272" y="2780929"/>
            <a:ext cx="648072" cy="11322"/>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37" idx="3"/>
          </p:cNvCxnSpPr>
          <p:nvPr/>
        </p:nvCxnSpPr>
        <p:spPr>
          <a:xfrm>
            <a:off x="7020272" y="2792251"/>
            <a:ext cx="576064" cy="1339006"/>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395536" y="1340768"/>
            <a:ext cx="144016" cy="28803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251520" y="265264"/>
            <a:ext cx="2016224" cy="107550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‘Conflict’ questions will always be questions 1 and 2.</a:t>
            </a:r>
          </a:p>
          <a:p>
            <a:r>
              <a:rPr lang="en-GB" sz="1000" dirty="0" smtClean="0">
                <a:latin typeface="Arial" panose="020B0604020202020204" pitchFamily="34" charset="0"/>
                <a:cs typeface="Arial" panose="020B0604020202020204" pitchFamily="34" charset="0"/>
              </a:rPr>
              <a:t>‘Family Dynamics’ questions will be questions 3 and 4.</a:t>
            </a:r>
          </a:p>
          <a:p>
            <a:r>
              <a:rPr lang="en-GB" sz="1000" dirty="0" smtClean="0">
                <a:latin typeface="Arial" panose="020B0604020202020204" pitchFamily="34" charset="0"/>
                <a:cs typeface="Arial" panose="020B0604020202020204" pitchFamily="34" charset="0"/>
              </a:rPr>
              <a:t>‘Heroes and Villains’ questions will be questions 5 and 6.</a:t>
            </a:r>
            <a:endParaRPr lang="en-GB" sz="1000" dirty="0">
              <a:latin typeface="Arial" panose="020B0604020202020204" pitchFamily="34" charset="0"/>
              <a:cs typeface="Arial" panose="020B0604020202020204" pitchFamily="34" charset="0"/>
            </a:endParaRPr>
          </a:p>
        </p:txBody>
      </p:sp>
      <p:cxnSp>
        <p:nvCxnSpPr>
          <p:cNvPr id="49" name="Straight Arrow Connector 48"/>
          <p:cNvCxnSpPr/>
          <p:nvPr/>
        </p:nvCxnSpPr>
        <p:spPr>
          <a:xfrm>
            <a:off x="390143" y="1304936"/>
            <a:ext cx="149409" cy="198039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27" idx="1"/>
          </p:cNvCxnSpPr>
          <p:nvPr/>
        </p:nvCxnSpPr>
        <p:spPr>
          <a:xfrm flipH="1" flipV="1">
            <a:off x="1475656" y="3400308"/>
            <a:ext cx="3168353" cy="184475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27" idx="1"/>
          </p:cNvCxnSpPr>
          <p:nvPr/>
        </p:nvCxnSpPr>
        <p:spPr>
          <a:xfrm flipH="1" flipV="1">
            <a:off x="1403649" y="2132857"/>
            <a:ext cx="3240360" cy="311220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27" idx="1"/>
          </p:cNvCxnSpPr>
          <p:nvPr/>
        </p:nvCxnSpPr>
        <p:spPr>
          <a:xfrm flipH="1" flipV="1">
            <a:off x="1403649" y="3645025"/>
            <a:ext cx="3240360" cy="160003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a:stCxn id="33" idx="0"/>
          </p:cNvCxnSpPr>
          <p:nvPr/>
        </p:nvCxnSpPr>
        <p:spPr>
          <a:xfrm flipV="1">
            <a:off x="2734933" y="3537013"/>
            <a:ext cx="2917187" cy="82809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a:stCxn id="31" idx="0"/>
          </p:cNvCxnSpPr>
          <p:nvPr/>
        </p:nvCxnSpPr>
        <p:spPr>
          <a:xfrm flipH="1" flipV="1">
            <a:off x="4193527" y="3762440"/>
            <a:ext cx="2088664" cy="68929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31" idx="0"/>
          </p:cNvCxnSpPr>
          <p:nvPr/>
        </p:nvCxnSpPr>
        <p:spPr>
          <a:xfrm flipH="1" flipV="1">
            <a:off x="4499995" y="2348880"/>
            <a:ext cx="1782196" cy="210285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75" name="Rounded Rectangle 174"/>
          <p:cNvSpPr/>
          <p:nvPr/>
        </p:nvSpPr>
        <p:spPr>
          <a:xfrm>
            <a:off x="8028384" y="3055052"/>
            <a:ext cx="1008112" cy="139668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Each question assesses only AO3 (5% </a:t>
            </a:r>
          </a:p>
          <a:p>
            <a:r>
              <a:rPr lang="en-GB" sz="1000" dirty="0" smtClean="0">
                <a:latin typeface="Arial" panose="020B0604020202020204" pitchFamily="34" charset="0"/>
                <a:cs typeface="Arial" panose="020B0604020202020204" pitchFamily="34" charset="0"/>
              </a:rPr>
              <a:t>of the qualification) </a:t>
            </a:r>
            <a:endParaRPr lang="en-GB" sz="1000" dirty="0">
              <a:latin typeface="Arial" panose="020B0604020202020204" pitchFamily="34" charset="0"/>
              <a:cs typeface="Arial" panose="020B0604020202020204" pitchFamily="34" charset="0"/>
            </a:endParaRPr>
          </a:p>
        </p:txBody>
      </p:sp>
      <p:cxnSp>
        <p:nvCxnSpPr>
          <p:cNvPr id="176" name="Straight Arrow Connector 175"/>
          <p:cNvCxnSpPr/>
          <p:nvPr/>
        </p:nvCxnSpPr>
        <p:spPr>
          <a:xfrm flipH="1">
            <a:off x="7829229" y="3762439"/>
            <a:ext cx="216024" cy="242625"/>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184" name="Straight Arrow Connector 183"/>
          <p:cNvCxnSpPr>
            <a:stCxn id="175" idx="1"/>
          </p:cNvCxnSpPr>
          <p:nvPr/>
        </p:nvCxnSpPr>
        <p:spPr>
          <a:xfrm flipH="1" flipV="1">
            <a:off x="7812360" y="2780928"/>
            <a:ext cx="216024" cy="972466"/>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a:xfrm>
            <a:off x="4644009" y="4252810"/>
            <a:ext cx="2232247" cy="198450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instruction will appear at the start of the question. These words can include:</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Describe</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Explain</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How could</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Explore</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Discuss</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To what extent</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Justify </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Assess</a:t>
            </a:r>
            <a:endParaRPr lang="en-GB" sz="10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75405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par>
                                <p:cTn id="11" presetID="10"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par>
                                <p:cTn id="19" presetID="10"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par>
                                <p:cTn id="22" presetID="10" presetClass="entr" presetSubtype="0" fill="hold" nodeType="with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fade">
                                      <p:cBhvr>
                                        <p:cTn id="24" dur="500"/>
                                        <p:tgtEl>
                                          <p:spTgt spid="55"/>
                                        </p:tgtEl>
                                      </p:cBhvr>
                                    </p:animEffect>
                                  </p:childTnLst>
                                  <p:subTnLst>
                                    <p:set>
                                      <p:cBhvr override="childStyle">
                                        <p:cTn dur="1" fill="hold" display="0" masterRel="nextClick" afterEffect="1"/>
                                        <p:tgtEl>
                                          <p:spTgt spid="55"/>
                                        </p:tgtEl>
                                        <p:attrNameLst>
                                          <p:attrName>style.visibility</p:attrName>
                                        </p:attrNameLst>
                                      </p:cBhvr>
                                      <p:to>
                                        <p:strVal val="hidden"/>
                                      </p:to>
                                    </p:set>
                                  </p:subTnLst>
                                </p:cTn>
                              </p:par>
                              <p:par>
                                <p:cTn id="25" presetID="10" presetClass="entr" presetSubtype="0" fill="hold" nodeType="with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subTnLst>
                                    <p:set>
                                      <p:cBhvr override="childStyle">
                                        <p:cTn dur="1" fill="hold" display="0" masterRel="nextClick" afterEffect="1"/>
                                        <p:tgtEl>
                                          <p:spTgt spid="50"/>
                                        </p:tgtEl>
                                        <p:attrNameLst>
                                          <p:attrName>style.visibility</p:attrName>
                                        </p:attrNameLst>
                                      </p:cBhvr>
                                      <p:to>
                                        <p:strVal val="hidden"/>
                                      </p:to>
                                    </p:set>
                                  </p:subTnLst>
                                </p:cTn>
                              </p:par>
                              <p:par>
                                <p:cTn id="28" presetID="10" presetClass="entr" presetSubtype="0" fill="hold" nodeType="with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fade">
                                      <p:cBhvr>
                                        <p:cTn id="30" dur="500"/>
                                        <p:tgtEl>
                                          <p:spTgt spid="58"/>
                                        </p:tgtEl>
                                      </p:cBhvr>
                                    </p:animEffect>
                                  </p:childTnLst>
                                  <p:subTnLst>
                                    <p:set>
                                      <p:cBhvr override="childStyle">
                                        <p:cTn dur="1" fill="hold" display="0" masterRel="nextClick" afterEffect="1"/>
                                        <p:tgtEl>
                                          <p:spTgt spid="58"/>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36" presetID="10" presetClass="entr" presetSubtype="0" fill="hold" nodeType="withEffect">
                                  <p:stCondLst>
                                    <p:cond delay="0"/>
                                  </p:stCondLst>
                                  <p:childTnLst>
                                    <p:set>
                                      <p:cBhvr>
                                        <p:cTn id="37" dur="1" fill="hold">
                                          <p:stCondLst>
                                            <p:cond delay="0"/>
                                          </p:stCondLst>
                                        </p:cTn>
                                        <p:tgtEl>
                                          <p:spTgt spid="114"/>
                                        </p:tgtEl>
                                        <p:attrNameLst>
                                          <p:attrName>style.visibility</p:attrName>
                                        </p:attrNameLst>
                                      </p:cBhvr>
                                      <p:to>
                                        <p:strVal val="visible"/>
                                      </p:to>
                                    </p:set>
                                    <p:animEffect transition="in" filter="fade">
                                      <p:cBhvr>
                                        <p:cTn id="38" dur="500"/>
                                        <p:tgtEl>
                                          <p:spTgt spid="114"/>
                                        </p:tgtEl>
                                      </p:cBhvr>
                                    </p:animEffect>
                                  </p:childTnLst>
                                  <p:subTnLst>
                                    <p:set>
                                      <p:cBhvr override="childStyle">
                                        <p:cTn dur="1" fill="hold" display="0" masterRel="nextClick" afterEffect="1"/>
                                        <p:tgtEl>
                                          <p:spTgt spid="114"/>
                                        </p:tgtEl>
                                        <p:attrNameLst>
                                          <p:attrName>style.visibility</p:attrName>
                                        </p:attrNameLst>
                                      </p:cBhvr>
                                      <p:to>
                                        <p:strVal val="hidden"/>
                                      </p:to>
                                    </p:set>
                                  </p:subTnLst>
                                </p:cTn>
                              </p:par>
                              <p:par>
                                <p:cTn id="39" presetID="10" presetClass="entr" presetSubtype="0" fill="hold"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47" presetID="10" presetClass="entr" presetSubtype="0" fill="hold" nodeType="withEffect">
                                  <p:stCondLst>
                                    <p:cond delay="0"/>
                                  </p:stCondLst>
                                  <p:childTnLst>
                                    <p:set>
                                      <p:cBhvr>
                                        <p:cTn id="48" dur="1" fill="hold">
                                          <p:stCondLst>
                                            <p:cond delay="0"/>
                                          </p:stCondLst>
                                        </p:cTn>
                                        <p:tgtEl>
                                          <p:spTgt spid="139"/>
                                        </p:tgtEl>
                                        <p:attrNameLst>
                                          <p:attrName>style.visibility</p:attrName>
                                        </p:attrNameLst>
                                      </p:cBhvr>
                                      <p:to>
                                        <p:strVal val="visible"/>
                                      </p:to>
                                    </p:set>
                                    <p:animEffect transition="in" filter="fade">
                                      <p:cBhvr>
                                        <p:cTn id="49" dur="500"/>
                                        <p:tgtEl>
                                          <p:spTgt spid="139"/>
                                        </p:tgtEl>
                                      </p:cBhvr>
                                    </p:animEffect>
                                  </p:childTnLst>
                                  <p:subTnLst>
                                    <p:set>
                                      <p:cBhvr override="childStyle">
                                        <p:cTn dur="1" fill="hold" display="0" masterRel="nextClick" afterEffect="1"/>
                                        <p:tgtEl>
                                          <p:spTgt spid="139"/>
                                        </p:tgtEl>
                                        <p:attrNameLst>
                                          <p:attrName>style.visibility</p:attrName>
                                        </p:attrNameLst>
                                      </p:cBhvr>
                                      <p:to>
                                        <p:strVal val="hidden"/>
                                      </p:to>
                                    </p:set>
                                  </p:subTnLst>
                                </p:cTn>
                              </p:par>
                              <p:par>
                                <p:cTn id="50" presetID="10" presetClass="entr" presetSubtype="0" fill="hold"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75"/>
                                        </p:tgtEl>
                                        <p:attrNameLst>
                                          <p:attrName>style.visibility</p:attrName>
                                        </p:attrNameLst>
                                      </p:cBhvr>
                                      <p:to>
                                        <p:strVal val="visible"/>
                                      </p:to>
                                    </p:set>
                                    <p:animEffect transition="in" filter="fade">
                                      <p:cBhvr>
                                        <p:cTn id="57" dur="500"/>
                                        <p:tgtEl>
                                          <p:spTgt spid="175"/>
                                        </p:tgtEl>
                                      </p:cBhvr>
                                    </p:animEffect>
                                  </p:childTnLst>
                                  <p:subTnLst>
                                    <p:set>
                                      <p:cBhvr override="childStyle">
                                        <p:cTn dur="1" fill="hold" display="0" masterRel="nextClick" afterEffect="1"/>
                                        <p:tgtEl>
                                          <p:spTgt spid="175"/>
                                        </p:tgtEl>
                                        <p:attrNameLst>
                                          <p:attrName>style.visibility</p:attrName>
                                        </p:attrNameLst>
                                      </p:cBhvr>
                                      <p:to>
                                        <p:strVal val="hidden"/>
                                      </p:to>
                                    </p:set>
                                  </p:subTnLst>
                                </p:cTn>
                              </p:par>
                              <p:par>
                                <p:cTn id="58" presetID="10" presetClass="entr" presetSubtype="0" fill="hold" nodeType="withEffect">
                                  <p:stCondLst>
                                    <p:cond delay="0"/>
                                  </p:stCondLst>
                                  <p:childTnLst>
                                    <p:set>
                                      <p:cBhvr>
                                        <p:cTn id="59" dur="1" fill="hold">
                                          <p:stCondLst>
                                            <p:cond delay="0"/>
                                          </p:stCondLst>
                                        </p:cTn>
                                        <p:tgtEl>
                                          <p:spTgt spid="176"/>
                                        </p:tgtEl>
                                        <p:attrNameLst>
                                          <p:attrName>style.visibility</p:attrName>
                                        </p:attrNameLst>
                                      </p:cBhvr>
                                      <p:to>
                                        <p:strVal val="visible"/>
                                      </p:to>
                                    </p:set>
                                    <p:animEffect transition="in" filter="fade">
                                      <p:cBhvr>
                                        <p:cTn id="60" dur="500"/>
                                        <p:tgtEl>
                                          <p:spTgt spid="176"/>
                                        </p:tgtEl>
                                      </p:cBhvr>
                                    </p:animEffect>
                                  </p:childTnLst>
                                  <p:subTnLst>
                                    <p:set>
                                      <p:cBhvr override="childStyle">
                                        <p:cTn dur="1" fill="hold" display="0" masterRel="nextClick" afterEffect="1"/>
                                        <p:tgtEl>
                                          <p:spTgt spid="176"/>
                                        </p:tgtEl>
                                        <p:attrNameLst>
                                          <p:attrName>style.visibility</p:attrName>
                                        </p:attrNameLst>
                                      </p:cBhvr>
                                      <p:to>
                                        <p:strVal val="hidden"/>
                                      </p:to>
                                    </p:set>
                                  </p:subTnLst>
                                </p:cTn>
                              </p:par>
                              <p:par>
                                <p:cTn id="61" presetID="10" presetClass="entr" presetSubtype="0" fill="hold" nodeType="withEffect">
                                  <p:stCondLst>
                                    <p:cond delay="0"/>
                                  </p:stCondLst>
                                  <p:childTnLst>
                                    <p:set>
                                      <p:cBhvr>
                                        <p:cTn id="62" dur="1" fill="hold">
                                          <p:stCondLst>
                                            <p:cond delay="0"/>
                                          </p:stCondLst>
                                        </p:cTn>
                                        <p:tgtEl>
                                          <p:spTgt spid="184"/>
                                        </p:tgtEl>
                                        <p:attrNameLst>
                                          <p:attrName>style.visibility</p:attrName>
                                        </p:attrNameLst>
                                      </p:cBhvr>
                                      <p:to>
                                        <p:strVal val="visible"/>
                                      </p:to>
                                    </p:set>
                                    <p:animEffect transition="in" filter="fade">
                                      <p:cBhvr>
                                        <p:cTn id="63" dur="500"/>
                                        <p:tgtEl>
                                          <p:spTgt spid="184"/>
                                        </p:tgtEl>
                                      </p:cBhvr>
                                    </p:animEffect>
                                  </p:childTnLst>
                                  <p:subTnLst>
                                    <p:set>
                                      <p:cBhvr override="childStyle">
                                        <p:cTn dur="1" fill="hold" display="0" masterRel="nextClick" afterEffect="1"/>
                                        <p:tgtEl>
                                          <p:spTgt spid="184"/>
                                        </p:tgtEl>
                                        <p:attrNameLst>
                                          <p:attrName>style.visibility</p:attrName>
                                        </p:attrNameLst>
                                      </p:cBhvr>
                                      <p:to>
                                        <p:strVal val="hidden"/>
                                      </p:to>
                                    </p:set>
                                  </p:sub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subTnLst>
                                    <p:set>
                                      <p:cBhvr override="childStyle">
                                        <p:cTn dur="1" fill="hold" display="0" masterRel="nextClick" afterEffect="1"/>
                                        <p:tgtEl>
                                          <p:spTgt spid="37"/>
                                        </p:tgtEl>
                                        <p:attrNameLst>
                                          <p:attrName>style.visibility</p:attrName>
                                        </p:attrNameLst>
                                      </p:cBhvr>
                                      <p:to>
                                        <p:strVal val="hidden"/>
                                      </p:to>
                                    </p:set>
                                  </p:subTnLst>
                                </p:cTn>
                              </p:par>
                              <p:par>
                                <p:cTn id="69" presetID="10" presetClass="entr" presetSubtype="0" fill="hold"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500"/>
                                        <p:tgtEl>
                                          <p:spTgt spid="38"/>
                                        </p:tgtEl>
                                      </p:cBhvr>
                                    </p:animEffect>
                                  </p:childTnLst>
                                  <p:subTnLst>
                                    <p:set>
                                      <p:cBhvr override="childStyle">
                                        <p:cTn dur="1" fill="hold" display="0" masterRel="nextClick" afterEffect="1"/>
                                        <p:tgtEl>
                                          <p:spTgt spid="38"/>
                                        </p:tgtEl>
                                        <p:attrNameLst>
                                          <p:attrName>style.visibility</p:attrName>
                                        </p:attrNameLst>
                                      </p:cBhvr>
                                      <p:to>
                                        <p:strVal val="hidden"/>
                                      </p:to>
                                    </p:set>
                                  </p:subTnLst>
                                </p:cTn>
                              </p:par>
                              <p:par>
                                <p:cTn id="72" presetID="10" presetClass="entr" presetSubtype="0" fill="hold" nodeType="with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fade">
                                      <p:cBhvr>
                                        <p:cTn id="74" dur="500"/>
                                        <p:tgtEl>
                                          <p:spTgt spid="44"/>
                                        </p:tgtEl>
                                      </p:cBhvr>
                                    </p:animEffec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3" grpId="0" animBg="1"/>
      <p:bldP spid="37" grpId="0" animBg="1"/>
      <p:bldP spid="48" grpId="0" animBg="1"/>
      <p:bldP spid="175"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Section B</a:t>
            </a:r>
          </a:p>
          <a:p>
            <a:pPr marL="0" indent="0" algn="ctr">
              <a:buNone/>
            </a:pPr>
            <a:endParaRPr lang="en-US" sz="1400" b="1" dirty="0" smtClean="0"/>
          </a:p>
          <a:p>
            <a:pPr marL="0" indent="0" algn="ctr">
              <a:buNone/>
            </a:pPr>
            <a:r>
              <a:rPr lang="en-US" sz="1400" b="1" dirty="0" smtClean="0"/>
              <a:t>All candidates are required to answer the question in Section B.</a:t>
            </a:r>
          </a:p>
          <a:p>
            <a:pPr marL="0" indent="0" algn="ctr">
              <a:buNone/>
            </a:pPr>
            <a:endParaRPr lang="en-US" sz="1400" b="1" dirty="0" smtClean="0"/>
          </a:p>
          <a:p>
            <a:pPr marL="0" indent="0">
              <a:buNone/>
              <a:tabLst>
                <a:tab pos="357188" algn="l"/>
              </a:tabLst>
            </a:pPr>
            <a:r>
              <a:rPr lang="en-US" sz="1400" b="1" dirty="0" smtClean="0"/>
              <a:t>7* 	</a:t>
            </a:r>
            <a:r>
              <a:rPr lang="en-US" sz="1400" dirty="0" err="1" smtClean="0"/>
              <a:t>Analyse</a:t>
            </a:r>
            <a:r>
              <a:rPr lang="en-US" sz="1400" dirty="0" smtClean="0"/>
              <a:t> a live performance you have seen, outlining the director’s interpretation and how 	effective you think it was.</a:t>
            </a:r>
          </a:p>
          <a:p>
            <a:pPr marL="0" indent="0">
              <a:buNone/>
              <a:tabLst>
                <a:tab pos="357188" algn="l"/>
              </a:tabLst>
            </a:pPr>
            <a:r>
              <a:rPr lang="en-US" sz="1400" dirty="0" smtClean="0"/>
              <a:t>	At the start of your answer state the name, venue and date (month and year) of the live</a:t>
            </a:r>
          </a:p>
          <a:p>
            <a:pPr marL="0" indent="0">
              <a:buNone/>
              <a:tabLst>
                <a:tab pos="357188" algn="l"/>
              </a:tabLst>
            </a:pPr>
            <a:r>
              <a:rPr lang="en-US" sz="1400" dirty="0" smtClean="0"/>
              <a:t>	performance you have seen.</a:t>
            </a:r>
          </a:p>
          <a:p>
            <a:pPr marL="0" indent="0" algn="r">
              <a:buNone/>
              <a:tabLst>
                <a:tab pos="357188" algn="l"/>
              </a:tabLst>
            </a:pPr>
            <a:r>
              <a:rPr lang="en-US" sz="1400" b="1" dirty="0" smtClean="0"/>
              <a:t>[30]</a:t>
            </a:r>
          </a:p>
          <a:p>
            <a:pPr marL="0" indent="0">
              <a:buNone/>
            </a:pPr>
            <a:endParaRPr lang="en-GB" sz="1400" dirty="0"/>
          </a:p>
        </p:txBody>
      </p:sp>
      <p:sp>
        <p:nvSpPr>
          <p:cNvPr id="29" name="Rounded Rectangle 28"/>
          <p:cNvSpPr/>
          <p:nvPr/>
        </p:nvSpPr>
        <p:spPr>
          <a:xfrm>
            <a:off x="643274" y="3098481"/>
            <a:ext cx="2016222" cy="62922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will always be asked to </a:t>
            </a:r>
            <a:r>
              <a:rPr lang="en-GB" sz="1000" b="1" dirty="0" smtClean="0">
                <a:latin typeface="Arial" panose="020B0604020202020204" pitchFamily="34" charset="0"/>
                <a:cs typeface="Arial" panose="020B0604020202020204" pitchFamily="34" charset="0"/>
              </a:rPr>
              <a:t>analyse</a:t>
            </a:r>
            <a:r>
              <a:rPr lang="en-GB" sz="1000" dirty="0" smtClean="0">
                <a:latin typeface="Arial" panose="020B0604020202020204" pitchFamily="34" charset="0"/>
                <a:cs typeface="Arial" panose="020B0604020202020204" pitchFamily="34" charset="0"/>
              </a:rPr>
              <a:t> and/or </a:t>
            </a:r>
            <a:r>
              <a:rPr lang="en-GB" sz="1000" b="1" dirty="0" smtClean="0">
                <a:latin typeface="Arial" panose="020B0604020202020204" pitchFamily="34" charset="0"/>
                <a:cs typeface="Arial" panose="020B0604020202020204" pitchFamily="34" charset="0"/>
              </a:rPr>
              <a:t>evaluate</a:t>
            </a:r>
            <a:r>
              <a:rPr lang="en-GB" sz="1000" dirty="0" smtClean="0">
                <a:latin typeface="Arial" panose="020B0604020202020204" pitchFamily="34" charset="0"/>
                <a:cs typeface="Arial" panose="020B0604020202020204" pitchFamily="34" charset="0"/>
              </a:rPr>
              <a:t> for this question.</a:t>
            </a:r>
          </a:p>
        </p:txBody>
      </p:sp>
      <p:cxnSp>
        <p:nvCxnSpPr>
          <p:cNvPr id="30" name="Straight Arrow Connector 29"/>
          <p:cNvCxnSpPr>
            <a:stCxn id="29" idx="0"/>
          </p:cNvCxnSpPr>
          <p:nvPr/>
        </p:nvCxnSpPr>
        <p:spPr>
          <a:xfrm flipH="1" flipV="1">
            <a:off x="1299927" y="2023935"/>
            <a:ext cx="351458" cy="107454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251520" y="188640"/>
            <a:ext cx="2520280" cy="103503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star next to question 7 is because this question </a:t>
            </a:r>
            <a:r>
              <a:rPr lang="en-GB" sz="1000" i="1" dirty="0" smtClean="0">
                <a:latin typeface="Arial" panose="020B0604020202020204" pitchFamily="34" charset="0"/>
                <a:cs typeface="Arial" panose="020B0604020202020204" pitchFamily="34" charset="0"/>
              </a:rPr>
              <a:t>assesses extended response</a:t>
            </a:r>
            <a:r>
              <a:rPr lang="en-GB" sz="1000" dirty="0" smtClean="0">
                <a:latin typeface="Arial" panose="020B0604020202020204" pitchFamily="34" charset="0"/>
                <a:cs typeface="Arial" panose="020B0604020202020204" pitchFamily="34" charset="0"/>
              </a:rPr>
              <a:t>. This is the candidates ability to structure their response. In the mark scheme, the criteria for extended response is in </a:t>
            </a:r>
            <a:r>
              <a:rPr lang="en-GB" sz="1000" i="1" dirty="0" smtClean="0">
                <a:latin typeface="Arial" panose="020B0604020202020204" pitchFamily="34" charset="0"/>
                <a:cs typeface="Arial" panose="020B0604020202020204" pitchFamily="34" charset="0"/>
              </a:rPr>
              <a:t>italics</a:t>
            </a:r>
            <a:r>
              <a:rPr lang="en-GB" sz="1000" dirty="0" smtClean="0">
                <a:latin typeface="Arial" panose="020B0604020202020204" pitchFamily="34" charset="0"/>
                <a:cs typeface="Arial" panose="020B0604020202020204" pitchFamily="34" charset="0"/>
              </a:rPr>
              <a:t>.</a:t>
            </a:r>
            <a:endParaRPr lang="en-GB" sz="1000" dirty="0">
              <a:latin typeface="Arial" panose="020B0604020202020204" pitchFamily="34" charset="0"/>
              <a:cs typeface="Arial" panose="020B0604020202020204" pitchFamily="34" charset="0"/>
            </a:endParaRPr>
          </a:p>
        </p:txBody>
      </p:sp>
      <p:cxnSp>
        <p:nvCxnSpPr>
          <p:cNvPr id="32" name="Straight Arrow Connector 31"/>
          <p:cNvCxnSpPr>
            <a:stCxn id="31" idx="2"/>
          </p:cNvCxnSpPr>
          <p:nvPr/>
        </p:nvCxnSpPr>
        <p:spPr>
          <a:xfrm flipH="1">
            <a:off x="755576" y="1223677"/>
            <a:ext cx="756084" cy="549139"/>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3131840" y="2807160"/>
            <a:ext cx="2088232" cy="1197904"/>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Candidates will always be asked about ‘</a:t>
            </a:r>
            <a:r>
              <a:rPr lang="en-GB" sz="1000" i="1" dirty="0" smtClean="0">
                <a:latin typeface="Arial" panose="020B0604020202020204" pitchFamily="34" charset="0"/>
                <a:cs typeface="Arial" panose="020B0604020202020204" pitchFamily="34" charset="0"/>
              </a:rPr>
              <a:t>a live performance they have seen</a:t>
            </a:r>
            <a:r>
              <a:rPr lang="en-GB" sz="1000" dirty="0" smtClean="0">
                <a:latin typeface="Arial" panose="020B0604020202020204" pitchFamily="34" charset="0"/>
                <a:cs typeface="Arial" panose="020B0604020202020204" pitchFamily="34" charset="0"/>
              </a:rPr>
              <a:t>’. Details of what can be used as a live performance can be found in the specification in </a:t>
            </a:r>
            <a:r>
              <a:rPr lang="en-GB" sz="1000" b="1" dirty="0" smtClean="0">
                <a:latin typeface="Arial" panose="020B0604020202020204" pitchFamily="34" charset="0"/>
                <a:cs typeface="Arial" panose="020B0604020202020204" pitchFamily="34" charset="0"/>
              </a:rPr>
              <a:t>Appendix 5e</a:t>
            </a:r>
            <a:r>
              <a:rPr lang="en-GB" sz="1000" dirty="0" smtClean="0">
                <a:latin typeface="Arial" panose="020B0604020202020204" pitchFamily="34" charset="0"/>
                <a:cs typeface="Arial" panose="020B0604020202020204" pitchFamily="34" charset="0"/>
              </a:rPr>
              <a:t>.</a:t>
            </a:r>
          </a:p>
          <a:p>
            <a:endParaRPr lang="en-GB" sz="1000" dirty="0">
              <a:latin typeface="Arial" panose="020B0604020202020204" pitchFamily="34" charset="0"/>
              <a:cs typeface="Arial" panose="020B0604020202020204" pitchFamily="34" charset="0"/>
            </a:endParaRPr>
          </a:p>
        </p:txBody>
      </p:sp>
      <p:cxnSp>
        <p:nvCxnSpPr>
          <p:cNvPr id="34" name="Straight Arrow Connector 33"/>
          <p:cNvCxnSpPr>
            <a:stCxn id="33" idx="0"/>
          </p:cNvCxnSpPr>
          <p:nvPr/>
        </p:nvCxnSpPr>
        <p:spPr>
          <a:xfrm flipH="1" flipV="1">
            <a:off x="2267744" y="2023936"/>
            <a:ext cx="1908212" cy="78322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7524328" y="3478480"/>
            <a:ext cx="1296144" cy="116742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only AO4 (10% of the qualification)</a:t>
            </a:r>
            <a:endParaRPr lang="en-GB" sz="1000" dirty="0">
              <a:latin typeface="Arial" panose="020B0604020202020204" pitchFamily="34" charset="0"/>
              <a:cs typeface="Arial" panose="020B0604020202020204" pitchFamily="34" charset="0"/>
            </a:endParaRPr>
          </a:p>
        </p:txBody>
      </p:sp>
      <p:cxnSp>
        <p:nvCxnSpPr>
          <p:cNvPr id="44" name="Straight Arrow Connector 43"/>
          <p:cNvCxnSpPr>
            <a:stCxn id="43" idx="3"/>
          </p:cNvCxnSpPr>
          <p:nvPr/>
        </p:nvCxnSpPr>
        <p:spPr>
          <a:xfrm flipV="1">
            <a:off x="7308305" y="3098480"/>
            <a:ext cx="309904" cy="146249"/>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7" idx="1"/>
          </p:cNvCxnSpPr>
          <p:nvPr/>
        </p:nvCxnSpPr>
        <p:spPr>
          <a:xfrm flipH="1">
            <a:off x="4702087" y="741858"/>
            <a:ext cx="1908010" cy="16686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5815750" y="2561208"/>
            <a:ext cx="592454" cy="63647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6610097" y="260039"/>
            <a:ext cx="2016224" cy="9636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Section B will contain only question 7 in the paper. This is a compulsory question for all candidates</a:t>
            </a:r>
            <a:endParaRPr lang="en-GB" sz="1000" dirty="0">
              <a:latin typeface="Arial" panose="020B0604020202020204" pitchFamily="34" charset="0"/>
              <a:cs typeface="Arial" panose="020B0604020202020204" pitchFamily="34" charset="0"/>
            </a:endParaRPr>
          </a:p>
        </p:txBody>
      </p:sp>
      <p:cxnSp>
        <p:nvCxnSpPr>
          <p:cNvPr id="63" name="Straight Arrow Connector 62"/>
          <p:cNvCxnSpPr>
            <a:stCxn id="39" idx="0"/>
          </p:cNvCxnSpPr>
          <p:nvPr/>
        </p:nvCxnSpPr>
        <p:spPr>
          <a:xfrm flipH="1" flipV="1">
            <a:off x="7812360" y="3098480"/>
            <a:ext cx="360040" cy="38000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67" name="Rounded Rectangle 66"/>
          <p:cNvSpPr/>
          <p:nvPr/>
        </p:nvSpPr>
        <p:spPr>
          <a:xfrm>
            <a:off x="1475657" y="3098480"/>
            <a:ext cx="3672408" cy="1122608"/>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The question will have a specific aspect of a production that it will focus on. This will be related to the </a:t>
            </a:r>
            <a:r>
              <a:rPr lang="en-GB" sz="1000" b="1" dirty="0" smtClean="0">
                <a:latin typeface="Arial" panose="020B0604020202020204" pitchFamily="34" charset="0"/>
                <a:cs typeface="Arial" panose="020B0604020202020204" pitchFamily="34" charset="0"/>
              </a:rPr>
              <a:t>acting, design, direction </a:t>
            </a:r>
            <a:r>
              <a:rPr lang="en-GB" sz="1000" dirty="0" smtClean="0">
                <a:latin typeface="Arial" panose="020B0604020202020204" pitchFamily="34" charset="0"/>
                <a:cs typeface="Arial" panose="020B0604020202020204" pitchFamily="34" charset="0"/>
              </a:rPr>
              <a:t>and/or </a:t>
            </a:r>
            <a:r>
              <a:rPr lang="en-GB" sz="1000" b="1" dirty="0" smtClean="0">
                <a:latin typeface="Arial" panose="020B0604020202020204" pitchFamily="34" charset="0"/>
                <a:cs typeface="Arial" panose="020B0604020202020204" pitchFamily="34" charset="0"/>
              </a:rPr>
              <a:t>the characteristics </a:t>
            </a:r>
            <a:r>
              <a:rPr lang="en-GB" sz="1000" dirty="0" smtClean="0">
                <a:latin typeface="Arial" panose="020B0604020202020204" pitchFamily="34" charset="0"/>
                <a:cs typeface="Arial" panose="020B0604020202020204" pitchFamily="34" charset="0"/>
              </a:rPr>
              <a:t>of the performance the candidates have seen.</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This question focuses on </a:t>
            </a:r>
            <a:r>
              <a:rPr lang="en-GB" sz="1000" i="1" dirty="0" smtClean="0">
                <a:latin typeface="Arial" panose="020B0604020202020204" pitchFamily="34" charset="0"/>
                <a:cs typeface="Arial" panose="020B0604020202020204" pitchFamily="34" charset="0"/>
              </a:rPr>
              <a:t>the director</a:t>
            </a:r>
            <a:r>
              <a:rPr lang="en-GB" sz="1000" dirty="0" smtClean="0">
                <a:latin typeface="Arial" panose="020B0604020202020204" pitchFamily="34" charset="0"/>
                <a:cs typeface="Arial" panose="020B0604020202020204" pitchFamily="34" charset="0"/>
              </a:rPr>
              <a:t>.</a:t>
            </a:r>
          </a:p>
          <a:p>
            <a:endParaRPr lang="en-GB" sz="1000" dirty="0">
              <a:latin typeface="Arial" panose="020B0604020202020204" pitchFamily="34" charset="0"/>
              <a:cs typeface="Arial" panose="020B0604020202020204" pitchFamily="34" charset="0"/>
            </a:endParaRPr>
          </a:p>
        </p:txBody>
      </p:sp>
      <p:cxnSp>
        <p:nvCxnSpPr>
          <p:cNvPr id="68" name="Straight Arrow Connector 67"/>
          <p:cNvCxnSpPr>
            <a:stCxn id="67" idx="0"/>
          </p:cNvCxnSpPr>
          <p:nvPr/>
        </p:nvCxnSpPr>
        <p:spPr>
          <a:xfrm flipV="1">
            <a:off x="3311861" y="2023934"/>
            <a:ext cx="3096343" cy="107454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643272" y="3808947"/>
            <a:ext cx="2016224" cy="66896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is targeted at AO4 which requires candidates to analyse or evaluate the work of others.</a:t>
            </a:r>
          </a:p>
        </p:txBody>
      </p:sp>
      <p:cxnSp>
        <p:nvCxnSpPr>
          <p:cNvPr id="20" name="Straight Arrow Connector 19"/>
          <p:cNvCxnSpPr>
            <a:stCxn id="19" idx="0"/>
          </p:cNvCxnSpPr>
          <p:nvPr/>
        </p:nvCxnSpPr>
        <p:spPr>
          <a:xfrm flipH="1" flipV="1">
            <a:off x="1299927" y="2023936"/>
            <a:ext cx="351457" cy="1785011"/>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43" name="Rounded Rectangle 42"/>
          <p:cNvSpPr/>
          <p:nvPr/>
        </p:nvSpPr>
        <p:spPr>
          <a:xfrm>
            <a:off x="5364089" y="2916441"/>
            <a:ext cx="1944216" cy="656575"/>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Section B </a:t>
            </a:r>
            <a:r>
              <a:rPr lang="en-GB" sz="1000" dirty="0">
                <a:latin typeface="Arial" panose="020B0604020202020204" pitchFamily="34" charset="0"/>
                <a:cs typeface="Arial" panose="020B0604020202020204" pitchFamily="34" charset="0"/>
              </a:rPr>
              <a:t>question is worth </a:t>
            </a:r>
            <a:r>
              <a:rPr lang="en-GB" sz="1000" dirty="0" smtClean="0">
                <a:latin typeface="Arial" panose="020B0604020202020204" pitchFamily="34" charset="0"/>
                <a:cs typeface="Arial" panose="020B0604020202020204" pitchFamily="34" charset="0"/>
              </a:rPr>
              <a:t>50% </a:t>
            </a:r>
            <a:r>
              <a:rPr lang="en-GB" sz="1000" dirty="0">
                <a:latin typeface="Arial" panose="020B0604020202020204" pitchFamily="34" charset="0"/>
                <a:cs typeface="Arial" panose="020B0604020202020204" pitchFamily="34" charset="0"/>
              </a:rPr>
              <a:t>of the total marks for the paper</a:t>
            </a:r>
            <a:r>
              <a:rPr lang="en-GB" sz="1000" dirty="0" smtClean="0">
                <a:latin typeface="Arial" panose="020B0604020202020204" pitchFamily="34" charset="0"/>
                <a:cs typeface="Arial" panose="020B0604020202020204" pitchFamily="34" charset="0"/>
              </a:rPr>
              <a:t>.</a:t>
            </a:r>
            <a:endParaRPr lang="en-GB" sz="1000" dirty="0" smtClean="0">
              <a:effectLst/>
              <a:latin typeface="Arial" panose="020B0604020202020204" pitchFamily="34" charset="0"/>
              <a:cs typeface="Arial" panose="020B0604020202020204" pitchFamily="34" charset="0"/>
            </a:endParaRPr>
          </a:p>
        </p:txBody>
      </p:sp>
      <p:sp>
        <p:nvSpPr>
          <p:cNvPr id="48" name="Rounded Rectangle 47"/>
          <p:cNvSpPr/>
          <p:nvPr/>
        </p:nvSpPr>
        <p:spPr>
          <a:xfrm>
            <a:off x="5508104" y="3197678"/>
            <a:ext cx="1800200" cy="159947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a:latin typeface="Arial" panose="020B0604020202020204" pitchFamily="34" charset="0"/>
                <a:cs typeface="Arial" panose="020B0604020202020204" pitchFamily="34" charset="0"/>
              </a:rPr>
              <a:t>Candidates </a:t>
            </a:r>
            <a:r>
              <a:rPr lang="en-GB" sz="1000" smtClean="0">
                <a:latin typeface="Arial" panose="020B0604020202020204" pitchFamily="34" charset="0"/>
                <a:cs typeface="Arial" panose="020B0604020202020204" pitchFamily="34" charset="0"/>
              </a:rPr>
              <a:t>are to </a:t>
            </a:r>
            <a:r>
              <a:rPr lang="en-GB" sz="1000" dirty="0" smtClean="0">
                <a:latin typeface="Arial" panose="020B0604020202020204" pitchFamily="34" charset="0"/>
                <a:cs typeface="Arial" panose="020B0604020202020204" pitchFamily="34" charset="0"/>
              </a:rPr>
              <a:t>answer on a performance they have seen during their course of study. Providing this detail will support the examiner if candidates have not been specific about the performance they have seen in their answers.</a:t>
            </a:r>
          </a:p>
        </p:txBody>
      </p:sp>
    </p:spTree>
    <p:extLst>
      <p:ext uri="{BB962C8B-B14F-4D97-AF65-F5344CB8AC3E}">
        <p14:creationId xmlns:p14="http://schemas.microsoft.com/office/powerpoint/2010/main" val="3321571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fade">
                                      <p:cBhvr>
                                        <p:cTn id="39" dur="500"/>
                                        <p:tgtEl>
                                          <p:spTgt spid="67"/>
                                        </p:tgtEl>
                                      </p:cBhvr>
                                    </p:animEffect>
                                  </p:childTnLst>
                                  <p:subTnLst>
                                    <p:set>
                                      <p:cBhvr override="childStyle">
                                        <p:cTn dur="1" fill="hold" display="0" masterRel="nextClick" afterEffect="1"/>
                                        <p:tgtEl>
                                          <p:spTgt spid="67"/>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68"/>
                                        </p:tgtEl>
                                        <p:attrNameLst>
                                          <p:attrName>style.visibility</p:attrName>
                                        </p:attrNameLst>
                                      </p:cBhvr>
                                      <p:to>
                                        <p:strVal val="visible"/>
                                      </p:to>
                                    </p:set>
                                    <p:animEffect transition="in" filter="fade">
                                      <p:cBhvr>
                                        <p:cTn id="42" dur="500"/>
                                        <p:tgtEl>
                                          <p:spTgt spid="68"/>
                                        </p:tgtEl>
                                      </p:cBhvr>
                                    </p:animEffect>
                                  </p:childTnLst>
                                  <p:subTnLst>
                                    <p:set>
                                      <p:cBhvr override="childStyle">
                                        <p:cTn dur="1" fill="hold" display="0" masterRel="nextClick" afterEffect="1"/>
                                        <p:tgtEl>
                                          <p:spTgt spid="68"/>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fade">
                                      <p:cBhvr>
                                        <p:cTn id="50"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subTnLst>
                                    <p:set>
                                      <p:cBhvr override="childStyle">
                                        <p:cTn dur="1" fill="hold" display="0" masterRel="nextClick" afterEffect="1"/>
                                        <p:tgtEl>
                                          <p:spTgt spid="43"/>
                                        </p:tgtEl>
                                        <p:attrNameLst>
                                          <p:attrName>style.visibility</p:attrName>
                                        </p:attrNameLst>
                                      </p:cBhvr>
                                      <p:to>
                                        <p:strVal val="hidden"/>
                                      </p:to>
                                    </p:set>
                                  </p:subTnLst>
                                </p:cTn>
                              </p:par>
                              <p:par>
                                <p:cTn id="56" presetID="10" presetClass="entr" presetSubtype="0"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64" presetID="10" presetClass="entr" presetSubtype="0" fill="hold" nodeType="with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fade">
                                      <p:cBhvr>
                                        <p:cTn id="66"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par>
                                <p:cTn id="72" presetID="10" presetClass="entr" presetSubtype="0" fill="hold" nodeType="with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fade">
                                      <p:cBhvr>
                                        <p:cTn id="74" dur="500"/>
                                        <p:tgtEl>
                                          <p:spTgt spid="20"/>
                                        </p:tgtEl>
                                      </p:cBhvr>
                                    </p:animEffec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33" grpId="0" animBg="1"/>
      <p:bldP spid="39" grpId="0" animBg="1"/>
      <p:bldP spid="47" grpId="0" animBg="1"/>
      <p:bldP spid="67" grpId="0" animBg="1"/>
      <p:bldP spid="19" grpId="0" animBg="1"/>
      <p:bldP spid="43" grpId="0" animBg="1"/>
      <p:bldP spid="4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827088" y="4581525"/>
            <a:ext cx="7537450" cy="1223963"/>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pPr fontAlgn="auto">
              <a:spcBef>
                <a:spcPts val="0"/>
              </a:spcBef>
              <a:spcAft>
                <a:spcPts val="0"/>
              </a:spcAft>
              <a:defRPr/>
            </a:pPr>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qualifications,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a:t>
            </a:r>
            <a:r>
              <a:rPr lang="en-GB" sz="800" dirty="0" smtClean="0">
                <a:latin typeface="Arial" panose="020B0604020202020204" pitchFamily="34" charset="0"/>
                <a:cs typeface="Arial" panose="020B0604020202020204" pitchFamily="34" charset="0"/>
              </a:rPr>
              <a:t>2018 </a:t>
            </a:r>
            <a:r>
              <a:rPr lang="en-GB" sz="800" dirty="0">
                <a:latin typeface="Arial" panose="020B0604020202020204" pitchFamily="34" charset="0"/>
                <a:cs typeface="Arial" panose="020B0604020202020204" pitchFamily="34" charset="0"/>
              </a:rPr>
              <a:t>- This resource may be freely copied and distributed, as long as the OCR logo and this message remain intact and OCR is acknowledged as the originator of this work.</a:t>
            </a:r>
          </a:p>
          <a:p>
            <a:pPr fontAlgn="auto">
              <a:spcBef>
                <a:spcPts val="0"/>
              </a:spcBef>
              <a:spcAft>
                <a:spcPts val="0"/>
              </a:spcAft>
              <a:defRPr/>
            </a:pPr>
            <a:r>
              <a:rPr lang="en-GB" sz="800" dirty="0">
                <a:latin typeface="Arial" panose="020B0604020202020204" pitchFamily="34" charset="0"/>
                <a:cs typeface="Arial" panose="020B0604020202020204" pitchFamily="34" charset="0"/>
              </a:rPr>
              <a:t>OCR acknowledges the use of the following content: n/a</a:t>
            </a:r>
          </a:p>
          <a:p>
            <a:pPr fontAlgn="ctr">
              <a:spcBef>
                <a:spcPts val="0"/>
              </a:spcBef>
              <a:spcAft>
                <a:spcPts val="0"/>
              </a:spcAft>
              <a:defRPr/>
            </a:pP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970844"/>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186</TotalTime>
  <Words>1010</Words>
  <Application>Microsoft Office PowerPoint</Application>
  <PresentationFormat>On-screen Show (4:3)</PresentationFormat>
  <Paragraphs>109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1_Custom Design</vt:lpstr>
      <vt:lpstr>PowerPoint Presentation</vt:lpstr>
      <vt:lpstr>Guidance</vt:lpstr>
      <vt:lpstr>PowerPoint Presentation</vt:lpstr>
      <vt:lpstr>PowerPoint Presentation</vt:lpstr>
      <vt:lpstr>PowerPoint Presentation</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level Drama H459/31 annotated SAM</dc:title>
  <dc:creator>OCR</dc:creator>
  <cp:keywords>drama, theatre, A Level, exam, OCR</cp:keywords>
  <cp:lastModifiedBy>Dave Adams</cp:lastModifiedBy>
  <cp:revision>30</cp:revision>
  <dcterms:created xsi:type="dcterms:W3CDTF">2015-10-07T12:54:48Z</dcterms:created>
  <dcterms:modified xsi:type="dcterms:W3CDTF">2018-08-15T10:12:29Z</dcterms:modified>
</cp:coreProperties>
</file>