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7"/>
  </p:notes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5D9B"/>
    <a:srgbClr val="A87DAB"/>
    <a:srgbClr val="C1A0BF"/>
    <a:srgbClr val="845164"/>
    <a:srgbClr val="BB8092"/>
    <a:srgbClr val="9E6375"/>
    <a:srgbClr val="D31920"/>
    <a:srgbClr val="231D23"/>
    <a:srgbClr val="7EC246"/>
    <a:srgbClr val="5C9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235" autoAdjust="0"/>
  </p:normalViewPr>
  <p:slideViewPr>
    <p:cSldViewPr>
      <p:cViewPr>
        <p:scale>
          <a:sx n="100" d="100"/>
          <a:sy n="100" d="100"/>
        </p:scale>
        <p:origin x="-130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4DE794-1692-45BD-8FD6-7FCB41EF0309}" type="datetimeFigureOut">
              <a:rPr lang="en-GB" smtClean="0"/>
              <a:t>15/08/2018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EBCBBE-D433-48A1-BCF8-4F64A6B7D698}" type="slidenum">
              <a:rPr lang="en-GB" smtClean="0"/>
              <a:t>‹#›</a:t>
            </a:fld>
            <a:endParaRPr lang="en-GB"/>
          </a:p>
        </p:txBody>
      </p:sp>
    </p:spTree>
    <p:extLst>
      <p:ext uri="{BB962C8B-B14F-4D97-AF65-F5344CB8AC3E}">
        <p14:creationId xmlns:p14="http://schemas.microsoft.com/office/powerpoint/2010/main" val="1820780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1CEBCBBE-D433-48A1-BCF8-4F64A6B7D698}" type="slidenum">
              <a:rPr lang="en-GB" smtClean="0"/>
              <a:t>3</a:t>
            </a:fld>
            <a:endParaRPr lang="en-GB"/>
          </a:p>
        </p:txBody>
      </p:sp>
    </p:spTree>
    <p:extLst>
      <p:ext uri="{BB962C8B-B14F-4D97-AF65-F5344CB8AC3E}">
        <p14:creationId xmlns:p14="http://schemas.microsoft.com/office/powerpoint/2010/main" val="254396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935D9B"/>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a:t>
            </a:r>
            <a:endParaRPr lang="en-GB" sz="800" dirty="0">
              <a:latin typeface="Arial" panose="020B0604020202020204" pitchFamily="34" charset="0"/>
              <a:cs typeface="Arial" panose="020B0604020202020204" pitchFamily="34" charset="0"/>
            </a:endParaRPr>
          </a:p>
        </p:txBody>
      </p:sp>
      <p:pic>
        <p:nvPicPr>
          <p:cNvPr id="1026" name="Picture 2" descr="A Level Drama and Theat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935D9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A Level Drama and Theatre&#10;H459&#10;For first teaching in 2016&#10;www.ocr.org.uk/dram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9143999" cy="68590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129266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H459/41 </a:t>
            </a:r>
            <a:r>
              <a:rPr lang="en-GB" sz="2600" b="1" dirty="0" smtClean="0">
                <a:solidFill>
                  <a:schemeClr val="bg1"/>
                </a:solidFill>
                <a:latin typeface="Arial" panose="020B0604020202020204" pitchFamily="34" charset="0"/>
                <a:cs typeface="Arial" panose="020B0604020202020204" pitchFamily="34" charset="0"/>
              </a:rPr>
              <a:t>– </a:t>
            </a:r>
            <a:r>
              <a:rPr lang="en-GB" sz="2600" b="1" dirty="0" smtClean="0">
                <a:solidFill>
                  <a:schemeClr val="bg1"/>
                </a:solidFill>
                <a:latin typeface="Arial" panose="020B0604020202020204" pitchFamily="34" charset="0"/>
                <a:cs typeface="Arial" panose="020B0604020202020204" pitchFamily="34" charset="0"/>
              </a:rPr>
              <a:t>48 Deconstructing texts for performance</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a:xfrm>
            <a:off x="457200" y="1600201"/>
            <a:ext cx="8229600" cy="4133055"/>
          </a:xfrm>
        </p:spPr>
        <p:txBody>
          <a:bodyPr>
            <a:normAutofit fontScale="92500" lnSpcReduction="10000"/>
          </a:bodyPr>
          <a:lstStyle/>
          <a:p>
            <a:pPr marL="0" indent="0">
              <a:buNone/>
            </a:pPr>
            <a:r>
              <a:rPr lang="en-GB" sz="1400" dirty="0" smtClean="0"/>
              <a:t>This guide is designed to take you though the H459/41-48 OCR Drama and Theatre exam paper for Deconstructing texts for performance.  Its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papers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 </a:t>
            </a:r>
          </a:p>
          <a:p>
            <a:pPr marL="0" indent="0">
              <a:buNone/>
            </a:pPr>
            <a:endParaRPr lang="en-GB" sz="1400" dirty="0"/>
          </a:p>
          <a:p>
            <a:pPr marL="0" indent="0">
              <a:buNone/>
            </a:pPr>
            <a:r>
              <a:rPr lang="en-GB" sz="1400" dirty="0" smtClean="0"/>
              <a:t>This exam assesses AO3 (20% of the qualification). </a:t>
            </a:r>
          </a:p>
          <a:p>
            <a:pPr marL="0" indent="0">
              <a:buNone/>
            </a:pPr>
            <a:r>
              <a:rPr lang="en-GB" sz="1400" dirty="0" smtClean="0"/>
              <a:t>AO3 is also assessed in Analysing performance (10% of the qualification</a:t>
            </a:r>
            <a:r>
              <a:rPr lang="en-GB" sz="1400" dirty="0"/>
              <a:t>) </a:t>
            </a:r>
            <a:r>
              <a:rPr lang="en-GB" sz="1400" dirty="0" smtClean="0"/>
              <a:t>with AO4 </a:t>
            </a:r>
            <a:r>
              <a:rPr lang="en-GB" sz="1400" dirty="0"/>
              <a:t>(10% of the qualification). </a:t>
            </a:r>
          </a:p>
          <a:p>
            <a:pPr marL="0" indent="0">
              <a:buNone/>
            </a:pPr>
            <a:r>
              <a:rPr lang="en-GB" sz="1400" dirty="0" smtClean="0"/>
              <a:t>AO1 (20% of the qualification), AO2 (30% of the qualification) and AO4 (10% of the qualification) are assessed in the non-examined assessment.</a:t>
            </a:r>
          </a:p>
          <a:p>
            <a:pPr marL="0" indent="0">
              <a:buNone/>
            </a:pPr>
            <a:endParaRPr lang="en-GB" sz="1400" dirty="0"/>
          </a:p>
          <a:p>
            <a:pPr marL="0" indent="0">
              <a:buNone/>
            </a:pPr>
            <a:endParaRPr lang="en-GB" sz="1400" dirty="0"/>
          </a:p>
        </p:txBody>
      </p:sp>
      <p:sp>
        <p:nvSpPr>
          <p:cNvPr id="4" name="Rounded Rectangle 3"/>
          <p:cNvSpPr/>
          <p:nvPr/>
        </p:nvSpPr>
        <p:spPr>
          <a:xfrm>
            <a:off x="6921024" y="2708920"/>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This will always be a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a:off x="6488976" y="3267562"/>
            <a:ext cx="432048" cy="152727"/>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6722487" y="4135941"/>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For example: AO3 </a:t>
            </a:r>
            <a:r>
              <a:rPr lang="en-GB" sz="1000" dirty="0" smtClean="0">
                <a:latin typeface="Arial" panose="020B0604020202020204" pitchFamily="34" charset="0"/>
                <a:cs typeface="Arial" panose="020B0604020202020204" pitchFamily="34" charset="0"/>
              </a:rPr>
              <a:t>(5%)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a:off x="6332054" y="4389129"/>
            <a:ext cx="390433" cy="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21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503" y="476672"/>
            <a:ext cx="8229600" cy="3077331"/>
          </a:xfrm>
        </p:spPr>
        <p:txBody>
          <a:bodyPr>
            <a:normAutofit/>
          </a:bodyPr>
          <a:lstStyle/>
          <a:p>
            <a:pPr marL="0" indent="0" algn="ctr">
              <a:buNone/>
            </a:pPr>
            <a:endParaRPr lang="en-US" sz="1400" b="1" dirty="0" smtClean="0"/>
          </a:p>
          <a:p>
            <a:pPr marL="0" indent="0" algn="ctr">
              <a:buNone/>
            </a:pPr>
            <a:endParaRPr lang="en-US" sz="1400" dirty="0"/>
          </a:p>
          <a:p>
            <a:pPr marL="0" indent="0">
              <a:buNone/>
            </a:pPr>
            <a:endParaRPr lang="en-US" sz="1400" dirty="0" smtClean="0"/>
          </a:p>
          <a:p>
            <a:pPr>
              <a:buFont typeface="+mj-lt"/>
              <a:buAutoNum type="arabicPeriod"/>
            </a:pPr>
            <a:r>
              <a:rPr lang="en-US" sz="1400" dirty="0" smtClean="0"/>
              <a:t>Describe </a:t>
            </a:r>
            <a:r>
              <a:rPr lang="en-US" sz="1400" dirty="0"/>
              <a:t>your directorial vision for staging this extract, and then annotate the extract to show how you would direct the actors to use their voices. </a:t>
            </a:r>
            <a:endParaRPr lang="en-US" sz="1400" dirty="0" smtClean="0"/>
          </a:p>
          <a:p>
            <a:pPr marL="0" indent="0" algn="r">
              <a:buNone/>
            </a:pPr>
            <a:r>
              <a:rPr lang="en-US" sz="1400" b="1" dirty="0" smtClean="0"/>
              <a:t>[</a:t>
            </a:r>
            <a:r>
              <a:rPr lang="en-US" sz="1400" b="1" dirty="0"/>
              <a:t>30] </a:t>
            </a:r>
            <a:endParaRPr lang="en-US" sz="1400" b="1" dirty="0" smtClean="0"/>
          </a:p>
          <a:p>
            <a:pPr marL="0" indent="0">
              <a:lnSpc>
                <a:spcPct val="150000"/>
              </a:lnSpc>
              <a:buNone/>
            </a:pPr>
            <a:r>
              <a:rPr lang="en-US" sz="1400" dirty="0" smtClean="0"/>
              <a:t>…………………………………………………………………………………………………………………………………………………………………………………………………………………………………………………………………………………………………………………………………………………………</a:t>
            </a:r>
            <a:endParaRPr lang="en-US" sz="1400" b="1" dirty="0" smtClean="0"/>
          </a:p>
          <a:p>
            <a:pPr marL="0" indent="0">
              <a:buNone/>
            </a:pPr>
            <a:endParaRPr lang="en-GB" sz="1400" dirty="0"/>
          </a:p>
        </p:txBody>
      </p:sp>
      <p:cxnSp>
        <p:nvCxnSpPr>
          <p:cNvPr id="42" name="Straight Connector 41"/>
          <p:cNvCxnSpPr/>
          <p:nvPr/>
        </p:nvCxnSpPr>
        <p:spPr>
          <a:xfrm>
            <a:off x="4590303" y="3262521"/>
            <a:ext cx="0" cy="2470735"/>
          </a:xfrm>
          <a:prstGeom prst="line">
            <a:avLst/>
          </a:prstGeom>
          <a:ln w="12700"/>
        </p:spPr>
        <p:style>
          <a:lnRef idx="1">
            <a:schemeClr val="dk1"/>
          </a:lnRef>
          <a:fillRef idx="0">
            <a:schemeClr val="dk1"/>
          </a:fillRef>
          <a:effectRef idx="0">
            <a:schemeClr val="dk1"/>
          </a:effectRef>
          <a:fontRef idx="minor">
            <a:schemeClr val="tx1"/>
          </a:fontRef>
        </p:style>
      </p:cxnSp>
      <p:sp>
        <p:nvSpPr>
          <p:cNvPr id="48" name="Content Placeholder 2"/>
          <p:cNvSpPr txBox="1">
            <a:spLocks/>
          </p:cNvSpPr>
          <p:nvPr/>
        </p:nvSpPr>
        <p:spPr>
          <a:xfrm>
            <a:off x="4631479" y="3436571"/>
            <a:ext cx="3684937" cy="22246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i="1" dirty="0" smtClean="0"/>
              <a:t>Candidates write their annotations on this side of the line. </a:t>
            </a:r>
          </a:p>
          <a:p>
            <a:pPr marL="0" indent="0">
              <a:buFont typeface="Arial" panose="020B0604020202020204" pitchFamily="34" charset="0"/>
              <a:buNone/>
            </a:pPr>
            <a:endParaRPr lang="en-GB" sz="1400" i="1" dirty="0" smtClean="0"/>
          </a:p>
          <a:p>
            <a:pPr marL="0" indent="0">
              <a:buFont typeface="Arial" panose="020B0604020202020204" pitchFamily="34" charset="0"/>
              <a:buNone/>
            </a:pPr>
            <a:r>
              <a:rPr lang="en-GB" sz="1400" i="1" dirty="0" smtClean="0"/>
              <a:t>When marked, this will be reviewed in line with the vision detailed at the start of the answer.</a:t>
            </a:r>
            <a:endParaRPr lang="en-GB" sz="1400" i="1" dirty="0"/>
          </a:p>
          <a:p>
            <a:pPr marL="0" indent="0">
              <a:buFont typeface="Arial" panose="020B0604020202020204" pitchFamily="34" charset="0"/>
              <a:buNone/>
            </a:pPr>
            <a:endParaRPr lang="en-GB" sz="1400" dirty="0" smtClean="0"/>
          </a:p>
          <a:p>
            <a:pPr marL="0" indent="0">
              <a:buFont typeface="Arial" panose="020B0604020202020204" pitchFamily="34" charset="0"/>
              <a:buNone/>
            </a:pPr>
            <a:r>
              <a:rPr lang="en-GB" sz="1400" i="1" dirty="0" smtClean="0"/>
              <a:t>Annotations should be completed in black ink, however lines may be drawn in HB pencil.</a:t>
            </a:r>
            <a:endParaRPr lang="en-GB" sz="1400" i="1" dirty="0"/>
          </a:p>
        </p:txBody>
      </p:sp>
      <p:sp>
        <p:nvSpPr>
          <p:cNvPr id="44" name="Content Placeholder 2"/>
          <p:cNvSpPr txBox="1">
            <a:spLocks/>
          </p:cNvSpPr>
          <p:nvPr/>
        </p:nvSpPr>
        <p:spPr>
          <a:xfrm>
            <a:off x="475503" y="3436571"/>
            <a:ext cx="4114800" cy="229668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smtClean="0"/>
              <a:t>The text extract </a:t>
            </a:r>
            <a:r>
              <a:rPr lang="en-GB" sz="1400" dirty="0"/>
              <a:t>will be printed on this side of the line.</a:t>
            </a:r>
          </a:p>
          <a:p>
            <a:pPr marL="0" indent="0">
              <a:buFont typeface="Arial" panose="020B0604020202020204" pitchFamily="34" charset="0"/>
              <a:buNone/>
            </a:pPr>
            <a:r>
              <a:rPr lang="en-GB" sz="1400" dirty="0"/>
              <a:t>This will be transcribed from the text </a:t>
            </a:r>
            <a:r>
              <a:rPr lang="en-GB" sz="1400" dirty="0" smtClean="0"/>
              <a:t>as it is printed in the edition used to set the question paper.</a:t>
            </a:r>
            <a:endParaRPr lang="en-GB" sz="1400" dirty="0"/>
          </a:p>
          <a:p>
            <a:pPr marL="0" indent="0">
              <a:buFont typeface="Arial" panose="020B0604020202020204" pitchFamily="34" charset="0"/>
              <a:buNone/>
            </a:pPr>
            <a:r>
              <a:rPr lang="en-GB" sz="1400" dirty="0" smtClean="0"/>
              <a:t>These editions are listed in the specification in </a:t>
            </a:r>
            <a:r>
              <a:rPr lang="en-GB" sz="1400" b="1" dirty="0" smtClean="0"/>
              <a:t>Appendix 5j</a:t>
            </a:r>
            <a:r>
              <a:rPr lang="en-GB" sz="1400" dirty="0" smtClean="0"/>
              <a:t>.</a:t>
            </a:r>
          </a:p>
          <a:p>
            <a:pPr marL="0" indent="0">
              <a:buFont typeface="Arial" panose="020B0604020202020204" pitchFamily="34" charset="0"/>
              <a:buNone/>
            </a:pPr>
            <a:r>
              <a:rPr lang="en-GB" sz="1400" dirty="0" smtClean="0"/>
              <a:t>The </a:t>
            </a:r>
            <a:r>
              <a:rPr lang="en-GB" sz="1400" dirty="0"/>
              <a:t>selected extract will be between 6 and 8 minutes in performance </a:t>
            </a:r>
            <a:r>
              <a:rPr lang="en-GB" sz="1400" dirty="0" smtClean="0"/>
              <a:t>time.</a:t>
            </a:r>
          </a:p>
          <a:p>
            <a:pPr marL="0" indent="0">
              <a:buFont typeface="Arial" panose="020B0604020202020204" pitchFamily="34" charset="0"/>
              <a:buNone/>
            </a:pPr>
            <a:r>
              <a:rPr lang="en-GB" sz="1400" dirty="0" smtClean="0"/>
              <a:t>Once an extract has been used in an assessment, this does not rule it out for future assessments.</a:t>
            </a:r>
          </a:p>
        </p:txBody>
      </p:sp>
      <p:sp>
        <p:nvSpPr>
          <p:cNvPr id="27" name="Rounded Rectangle 26"/>
          <p:cNvSpPr/>
          <p:nvPr/>
        </p:nvSpPr>
        <p:spPr>
          <a:xfrm>
            <a:off x="375821" y="2204865"/>
            <a:ext cx="8202103" cy="187220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There are no separate sections in the paper, no additional instructions about options as each text has its own paper, and all question are compulsory.</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means there is no text above the question on the first page of the paper. All the instructions are on the front cover.</a:t>
            </a:r>
          </a:p>
          <a:p>
            <a:r>
              <a:rPr lang="en-GB" sz="1000" dirty="0" smtClean="0">
                <a:latin typeface="Arial" panose="020B0604020202020204" pitchFamily="34" charset="0"/>
                <a:cs typeface="Arial" panose="020B0604020202020204" pitchFamily="34" charset="0"/>
              </a:rPr>
              <a:t>These are:</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Use black ink. You may use an HB pencil for annotation lines. </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Complete the boxes above with your name, </a:t>
            </a:r>
            <a:r>
              <a:rPr lang="en-US" sz="1000" dirty="0" err="1">
                <a:latin typeface="Arial" panose="020B0604020202020204" pitchFamily="34" charset="0"/>
                <a:cs typeface="Arial" panose="020B0604020202020204" pitchFamily="34" charset="0"/>
              </a:rPr>
              <a:t>centre</a:t>
            </a:r>
            <a:r>
              <a:rPr lang="en-US" sz="1000" dirty="0">
                <a:latin typeface="Arial" panose="020B0604020202020204" pitchFamily="34" charset="0"/>
                <a:cs typeface="Arial" panose="020B0604020202020204" pitchFamily="34" charset="0"/>
              </a:rPr>
              <a:t> number and candidate number. </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Answer </a:t>
            </a:r>
            <a:r>
              <a:rPr lang="en-US" sz="1000" b="1" dirty="0">
                <a:latin typeface="Arial" panose="020B0604020202020204" pitchFamily="34" charset="0"/>
                <a:cs typeface="Arial" panose="020B0604020202020204" pitchFamily="34" charset="0"/>
              </a:rPr>
              <a:t>all</a:t>
            </a:r>
            <a:r>
              <a:rPr lang="en-US" sz="1000" dirty="0">
                <a:latin typeface="Arial" panose="020B0604020202020204" pitchFamily="34" charset="0"/>
                <a:cs typeface="Arial" panose="020B0604020202020204" pitchFamily="34" charset="0"/>
              </a:rPr>
              <a:t> the questions. </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Write your answer to each question in the space provided. If additional space is required, you should use the lined page(s) at the end of this booklet. The question number(s) must be clearly shown.</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Do </a:t>
            </a:r>
            <a:r>
              <a:rPr lang="en-US" sz="1000" b="1" dirty="0">
                <a:latin typeface="Arial" panose="020B0604020202020204" pitchFamily="34" charset="0"/>
                <a:cs typeface="Arial" panose="020B0604020202020204" pitchFamily="34" charset="0"/>
              </a:rPr>
              <a:t>not</a:t>
            </a:r>
            <a:r>
              <a:rPr lang="en-US" sz="1000" dirty="0">
                <a:latin typeface="Arial" panose="020B0604020202020204" pitchFamily="34" charset="0"/>
                <a:cs typeface="Arial" panose="020B0604020202020204" pitchFamily="34" charset="0"/>
              </a:rPr>
              <a:t> write in the barcodes.</a:t>
            </a:r>
            <a:endParaRPr lang="en-GB" sz="1000" dirty="0">
              <a:latin typeface="Arial" panose="020B0604020202020204" pitchFamily="34" charset="0"/>
              <a:cs typeface="Arial" panose="020B0604020202020204" pitchFamily="34" charset="0"/>
            </a:endParaRPr>
          </a:p>
        </p:txBody>
      </p:sp>
      <p:sp>
        <p:nvSpPr>
          <p:cNvPr id="24" name="Rounded Rectangle 23"/>
          <p:cNvSpPr/>
          <p:nvPr/>
        </p:nvSpPr>
        <p:spPr>
          <a:xfrm>
            <a:off x="5868144" y="1607883"/>
            <a:ext cx="1927424" cy="44512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(10% of the qualification)</a:t>
            </a:r>
          </a:p>
        </p:txBody>
      </p:sp>
      <p:cxnSp>
        <p:nvCxnSpPr>
          <p:cNvPr id="28" name="Straight Arrow Connector 27"/>
          <p:cNvCxnSpPr>
            <a:stCxn id="27" idx="0"/>
          </p:cNvCxnSpPr>
          <p:nvPr/>
        </p:nvCxnSpPr>
        <p:spPr>
          <a:xfrm flipV="1">
            <a:off x="4476873" y="1719455"/>
            <a:ext cx="0" cy="48541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9" idx="0"/>
          </p:cNvCxnSpPr>
          <p:nvPr/>
        </p:nvCxnSpPr>
        <p:spPr>
          <a:xfrm flipH="1" flipV="1">
            <a:off x="1239917" y="1466052"/>
            <a:ext cx="144016" cy="7388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0"/>
          </p:cNvCxnSpPr>
          <p:nvPr/>
        </p:nvCxnSpPr>
        <p:spPr>
          <a:xfrm flipV="1">
            <a:off x="5415068" y="1482820"/>
            <a:ext cx="453076" cy="57018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2335575" y="2447633"/>
            <a:ext cx="594366" cy="1640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7" idx="0"/>
          </p:cNvCxnSpPr>
          <p:nvPr/>
        </p:nvCxnSpPr>
        <p:spPr>
          <a:xfrm flipH="1" flipV="1">
            <a:off x="2098453" y="1710392"/>
            <a:ext cx="709352" cy="36297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4" idx="3"/>
          </p:cNvCxnSpPr>
          <p:nvPr/>
        </p:nvCxnSpPr>
        <p:spPr>
          <a:xfrm>
            <a:off x="7795568" y="1830444"/>
            <a:ext cx="448840" cy="3021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5" name="Content Placeholder 2"/>
          <p:cNvSpPr txBox="1">
            <a:spLocks/>
          </p:cNvSpPr>
          <p:nvPr/>
        </p:nvSpPr>
        <p:spPr>
          <a:xfrm>
            <a:off x="475503" y="249389"/>
            <a:ext cx="8229600" cy="24482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sz="1400" dirty="0"/>
          </a:p>
        </p:txBody>
      </p:sp>
      <p:cxnSp>
        <p:nvCxnSpPr>
          <p:cNvPr id="60" name="Straight Arrow Connector 59"/>
          <p:cNvCxnSpPr/>
          <p:nvPr/>
        </p:nvCxnSpPr>
        <p:spPr>
          <a:xfrm flipH="1" flipV="1">
            <a:off x="2807805" y="1475949"/>
            <a:ext cx="661000" cy="590546"/>
          </a:xfrm>
          <a:prstGeom prst="straightConnector1">
            <a:avLst/>
          </a:prstGeom>
          <a:ln w="28575">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6380330" y="2073366"/>
            <a:ext cx="1864078" cy="10676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complete the annotation on the script provided in the paper at the appropriate points in the extract where directorial input would be given.</a:t>
            </a:r>
            <a:endParaRPr lang="en-GB" sz="1000" dirty="0">
              <a:latin typeface="Arial" panose="020B0604020202020204" pitchFamily="34" charset="0"/>
              <a:cs typeface="Arial" panose="020B0604020202020204" pitchFamily="34" charset="0"/>
            </a:endParaRPr>
          </a:p>
        </p:txBody>
      </p:sp>
      <p:cxnSp>
        <p:nvCxnSpPr>
          <p:cNvPr id="68" name="Straight Arrow Connector 67"/>
          <p:cNvCxnSpPr>
            <a:stCxn id="67" idx="2"/>
          </p:cNvCxnSpPr>
          <p:nvPr/>
        </p:nvCxnSpPr>
        <p:spPr>
          <a:xfrm flipH="1">
            <a:off x="6588225" y="3140968"/>
            <a:ext cx="724144" cy="11521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80" idx="0"/>
          </p:cNvCxnSpPr>
          <p:nvPr/>
        </p:nvCxnSpPr>
        <p:spPr>
          <a:xfrm flipH="1" flipV="1">
            <a:off x="3623370" y="1767913"/>
            <a:ext cx="2270264" cy="30545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94" name="Rounded Rectangle 93"/>
          <p:cNvSpPr/>
          <p:nvPr/>
        </p:nvSpPr>
        <p:spPr>
          <a:xfrm>
            <a:off x="5889887" y="2266655"/>
            <a:ext cx="2016224" cy="60235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is worth 50% of the total marks for the paper.</a:t>
            </a:r>
            <a:endParaRPr lang="en-GB" sz="1000" dirty="0">
              <a:latin typeface="Arial" panose="020B0604020202020204" pitchFamily="34" charset="0"/>
              <a:cs typeface="Arial" panose="020B0604020202020204" pitchFamily="34" charset="0"/>
            </a:endParaRPr>
          </a:p>
        </p:txBody>
      </p:sp>
      <p:cxnSp>
        <p:nvCxnSpPr>
          <p:cNvPr id="95" name="Straight Arrow Connector 94"/>
          <p:cNvCxnSpPr>
            <a:stCxn id="94" idx="3"/>
          </p:cNvCxnSpPr>
          <p:nvPr/>
        </p:nvCxnSpPr>
        <p:spPr>
          <a:xfrm flipV="1">
            <a:off x="7906111" y="2053005"/>
            <a:ext cx="410305" cy="51483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375821" y="2204866"/>
            <a:ext cx="2016224" cy="12317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000" dirty="0">
                <a:latin typeface="Arial" panose="020B0604020202020204" pitchFamily="34" charset="0"/>
                <a:cs typeface="Arial" panose="020B0604020202020204" pitchFamily="34" charset="0"/>
              </a:rPr>
              <a:t>Question 1 will require candidates to have considered their directorial vision for their studied text, and will ask about their decisions and intentions as a director</a:t>
            </a:r>
            <a:r>
              <a:rPr lang="en-US" sz="100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sp>
        <p:nvSpPr>
          <p:cNvPr id="33" name="Rounded Rectangle 32"/>
          <p:cNvSpPr/>
          <p:nvPr/>
        </p:nvSpPr>
        <p:spPr>
          <a:xfrm>
            <a:off x="2929941" y="2073365"/>
            <a:ext cx="2016224" cy="98893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t>
            </a:r>
            <a:r>
              <a:rPr lang="en-GB" sz="1000" dirty="0">
                <a:latin typeface="Arial" panose="020B0604020202020204" pitchFamily="34" charset="0"/>
                <a:cs typeface="Arial" panose="020B0604020202020204" pitchFamily="34" charset="0"/>
              </a:rPr>
              <a:t>need to give a brief overview of their </a:t>
            </a:r>
            <a:r>
              <a:rPr lang="en-GB" sz="1000" dirty="0" smtClean="0">
                <a:latin typeface="Arial" panose="020B0604020202020204" pitchFamily="34" charset="0"/>
                <a:cs typeface="Arial" panose="020B0604020202020204" pitchFamily="34" charset="0"/>
              </a:rPr>
              <a:t>vision. </a:t>
            </a:r>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It is expected that the lines provided will be enough space</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for the most detailed outlines.</a:t>
            </a:r>
          </a:p>
        </p:txBody>
      </p:sp>
      <p:sp>
        <p:nvSpPr>
          <p:cNvPr id="31" name="Rounded Rectangle 30"/>
          <p:cNvSpPr/>
          <p:nvPr/>
        </p:nvSpPr>
        <p:spPr>
          <a:xfrm>
            <a:off x="4587624" y="2053005"/>
            <a:ext cx="1654888"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required to annotate the extract to show how they would communicate their vision to be realised in a performance.</a:t>
            </a:r>
            <a:endParaRPr lang="en-GB" sz="1000" dirty="0">
              <a:latin typeface="Arial" panose="020B0604020202020204" pitchFamily="34" charset="0"/>
              <a:cs typeface="Arial" panose="020B0604020202020204" pitchFamily="34" charset="0"/>
            </a:endParaRPr>
          </a:p>
        </p:txBody>
      </p:sp>
      <p:sp>
        <p:nvSpPr>
          <p:cNvPr id="80" name="Rounded Rectangle 79"/>
          <p:cNvSpPr/>
          <p:nvPr/>
        </p:nvSpPr>
        <p:spPr>
          <a:xfrm>
            <a:off x="4406956" y="2073367"/>
            <a:ext cx="2973356" cy="128362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Examples of question variation is shown across the different </a:t>
            </a:r>
            <a:r>
              <a:rPr lang="en-GB" sz="1000" dirty="0" smtClean="0">
                <a:latin typeface="Arial" panose="020B0604020202020204" pitchFamily="34" charset="0"/>
                <a:cs typeface="Arial" panose="020B0604020202020204" pitchFamily="34" charset="0"/>
              </a:rPr>
              <a:t>papers in the Sample Assessment Materials. Questions include ‘how you would direct:</a:t>
            </a:r>
            <a:endParaRPr lang="en-GB"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00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the </a:t>
            </a:r>
            <a:r>
              <a:rPr lang="en-US" sz="1000" dirty="0">
                <a:latin typeface="Arial" panose="020B0604020202020204" pitchFamily="34" charset="0"/>
                <a:cs typeface="Arial" panose="020B0604020202020204" pitchFamily="34" charset="0"/>
              </a:rPr>
              <a:t>transitions between </a:t>
            </a:r>
            <a:r>
              <a:rPr lang="en-US" sz="1000" dirty="0" smtClean="0">
                <a:latin typeface="Arial" panose="020B0604020202020204" pitchFamily="34" charset="0"/>
                <a:cs typeface="Arial" panose="020B0604020202020204" pitchFamily="34" charset="0"/>
              </a:rPr>
              <a:t>episodes’. </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…the </a:t>
            </a:r>
            <a:r>
              <a:rPr lang="en-US" sz="1000" dirty="0">
                <a:latin typeface="Arial" panose="020B0604020202020204" pitchFamily="34" charset="0"/>
                <a:cs typeface="Arial" panose="020B0604020202020204" pitchFamily="34" charset="0"/>
              </a:rPr>
              <a:t>actors to create a visual </a:t>
            </a:r>
            <a:r>
              <a:rPr lang="en-US" sz="1000" dirty="0" smtClean="0">
                <a:latin typeface="Arial" panose="020B0604020202020204" pitchFamily="34" charset="0"/>
                <a:cs typeface="Arial" panose="020B0604020202020204" pitchFamily="34" charset="0"/>
              </a:rPr>
              <a:t>impact’. </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…the </a:t>
            </a:r>
            <a:r>
              <a:rPr lang="en-US" sz="1000" dirty="0">
                <a:latin typeface="Arial" panose="020B0604020202020204" pitchFamily="34" charset="0"/>
                <a:cs typeface="Arial" panose="020B0604020202020204" pitchFamily="34" charset="0"/>
              </a:rPr>
              <a:t>actors to realise its comic </a:t>
            </a:r>
            <a:r>
              <a:rPr lang="en-US" sz="1000" dirty="0" smtClean="0">
                <a:latin typeface="Arial" panose="020B0604020202020204" pitchFamily="34" charset="0"/>
                <a:cs typeface="Arial" panose="020B0604020202020204" pitchFamily="34" charset="0"/>
              </a:rPr>
              <a:t>potential’. </a:t>
            </a:r>
            <a:endParaRPr lang="en-US" sz="1000" dirty="0">
              <a:latin typeface="Arial" panose="020B0604020202020204" pitchFamily="34" charset="0"/>
              <a:cs typeface="Arial" panose="020B0604020202020204" pitchFamily="34" charset="0"/>
            </a:endParaRPr>
          </a:p>
        </p:txBody>
      </p:sp>
      <p:sp>
        <p:nvSpPr>
          <p:cNvPr id="47" name="Rounded Rectangle 46"/>
          <p:cNvSpPr/>
          <p:nvPr/>
        </p:nvSpPr>
        <p:spPr>
          <a:xfrm>
            <a:off x="1547665" y="2073366"/>
            <a:ext cx="2520280" cy="11891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part of the question after ‘</a:t>
            </a:r>
            <a:r>
              <a:rPr lang="en-GB" sz="1000" i="1" dirty="0" smtClean="0">
                <a:latin typeface="Arial" panose="020B0604020202020204" pitchFamily="34" charset="0"/>
                <a:cs typeface="Arial" panose="020B0604020202020204" pitchFamily="34" charset="0"/>
              </a:rPr>
              <a:t>how you would direct</a:t>
            </a:r>
            <a:r>
              <a:rPr lang="en-GB" sz="1000" dirty="0" smtClean="0">
                <a:latin typeface="Arial" panose="020B0604020202020204" pitchFamily="34" charset="0"/>
                <a:cs typeface="Arial" panose="020B0604020202020204" pitchFamily="34" charset="0"/>
              </a:rPr>
              <a:t>’ will vary each year, asking candidates to focus on a specific aspect for their direction. </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will also be appropriate to the performance text studied. </a:t>
            </a:r>
            <a:endParaRPr lang="en-GB" sz="1000" dirty="0">
              <a:latin typeface="Arial" panose="020B0604020202020204" pitchFamily="34" charset="0"/>
              <a:cs typeface="Arial" panose="020B0604020202020204" pitchFamily="34" charset="0"/>
            </a:endParaRPr>
          </a:p>
        </p:txBody>
      </p:sp>
      <p:sp>
        <p:nvSpPr>
          <p:cNvPr id="36" name="Rounded Rectangle 35"/>
          <p:cNvSpPr/>
          <p:nvPr/>
        </p:nvSpPr>
        <p:spPr>
          <a:xfrm>
            <a:off x="2538926" y="2073365"/>
            <a:ext cx="1868030" cy="11891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There are no separate marks for their vision of the extract. The annotations are marked based on the vision stated.</a:t>
            </a:r>
          </a:p>
        </p:txBody>
      </p:sp>
    </p:spTree>
    <p:extLst>
      <p:ext uri="{BB962C8B-B14F-4D97-AF65-F5344CB8AC3E}">
        <p14:creationId xmlns:p14="http://schemas.microsoft.com/office/powerpoint/2010/main" val="412085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500"/>
                                        <p:tgtEl>
                                          <p:spTgt spid="67"/>
                                        </p:tgtEl>
                                      </p:cBhvr>
                                    </p:animEffect>
                                  </p:childTnLst>
                                  <p:subTnLst>
                                    <p:set>
                                      <p:cBhvr override="childStyle">
                                        <p:cTn dur="1" fill="hold" display="0" masterRel="nextClick" afterEffect="1"/>
                                        <p:tgtEl>
                                          <p:spTgt spid="67"/>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fade">
                                      <p:cBhvr>
                                        <p:cTn id="50" dur="500"/>
                                        <p:tgtEl>
                                          <p:spTgt spid="68"/>
                                        </p:tgtEl>
                                      </p:cBhvr>
                                    </p:animEffect>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80"/>
                                        </p:tgtEl>
                                        <p:attrNameLst>
                                          <p:attrName>style.visibility</p:attrName>
                                        </p:attrNameLst>
                                      </p:cBhvr>
                                      <p:to>
                                        <p:strVal val="visible"/>
                                      </p:to>
                                    </p:set>
                                    <p:animEffect transition="in" filter="fade">
                                      <p:cBhvr>
                                        <p:cTn id="63" dur="500"/>
                                        <p:tgtEl>
                                          <p:spTgt spid="80"/>
                                        </p:tgtEl>
                                      </p:cBhvr>
                                    </p:animEffect>
                                  </p:childTnLst>
                                  <p:subTnLst>
                                    <p:set>
                                      <p:cBhvr override="childStyle">
                                        <p:cTn dur="1" fill="hold" display="0" masterRel="nextClick" afterEffect="1"/>
                                        <p:tgtEl>
                                          <p:spTgt spid="80"/>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500"/>
                                        <p:tgtEl>
                                          <p:spTgt spid="81"/>
                                        </p:tgtEl>
                                      </p:cBhvr>
                                    </p:animEffect>
                                  </p:childTnLst>
                                  <p:subTnLst>
                                    <p:set>
                                      <p:cBhvr override="childStyle">
                                        <p:cTn dur="1" fill="hold" display="0" masterRel="nextClick" afterEffect="1"/>
                                        <p:tgtEl>
                                          <p:spTgt spid="81"/>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72" presetID="10" presetClass="entr" presetSubtype="0" fill="hold"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500"/>
                                        <p:tgtEl>
                                          <p:spTgt spid="94"/>
                                        </p:tgtEl>
                                      </p:cBhvr>
                                    </p:animEffect>
                                  </p:childTnLst>
                                  <p:subTnLst>
                                    <p:set>
                                      <p:cBhvr override="childStyle">
                                        <p:cTn dur="1" fill="hold" display="0" masterRel="nextClick" afterEffect="1"/>
                                        <p:tgtEl>
                                          <p:spTgt spid="94"/>
                                        </p:tgtEl>
                                        <p:attrNameLst>
                                          <p:attrName>style.visibility</p:attrName>
                                        </p:attrNameLst>
                                      </p:cBhvr>
                                      <p:to>
                                        <p:strVal val="hidden"/>
                                      </p:to>
                                    </p:set>
                                  </p:subTnLst>
                                </p:cTn>
                              </p:par>
                              <p:par>
                                <p:cTn id="80" presetID="10" presetClass="entr" presetSubtype="0" fill="hold" nodeType="withEffect">
                                  <p:stCondLst>
                                    <p:cond delay="0"/>
                                  </p:stCondLst>
                                  <p:childTnLst>
                                    <p:set>
                                      <p:cBhvr>
                                        <p:cTn id="81" dur="1" fill="hold">
                                          <p:stCondLst>
                                            <p:cond delay="0"/>
                                          </p:stCondLst>
                                        </p:cTn>
                                        <p:tgtEl>
                                          <p:spTgt spid="95"/>
                                        </p:tgtEl>
                                        <p:attrNameLst>
                                          <p:attrName>style.visibility</p:attrName>
                                        </p:attrNameLst>
                                      </p:cBhvr>
                                      <p:to>
                                        <p:strVal val="visible"/>
                                      </p:to>
                                    </p:set>
                                    <p:animEffect transition="in" filter="fade">
                                      <p:cBhvr>
                                        <p:cTn id="82" dur="500"/>
                                        <p:tgtEl>
                                          <p:spTgt spid="95"/>
                                        </p:tgtEl>
                                      </p:cBhvr>
                                    </p:animEffect>
                                  </p:childTnLst>
                                  <p:subTnLst>
                                    <p:set>
                                      <p:cBhvr override="childStyle">
                                        <p:cTn dur="1" fill="hold" display="0" masterRel="nextClick" afterEffect="1"/>
                                        <p:tgtEl>
                                          <p:spTgt spid="9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4" grpId="0" animBg="1"/>
      <p:bldP spid="67" grpId="0" animBg="1"/>
      <p:bldP spid="94" grpId="0" animBg="1"/>
      <p:bldP spid="29" grpId="0" animBg="1"/>
      <p:bldP spid="33" grpId="0" animBg="1"/>
      <p:bldP spid="31" grpId="0" animBg="1"/>
      <p:bldP spid="80" grpId="0" animBg="1"/>
      <p:bldP spid="47" grpId="0" animBg="1"/>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003232" cy="5649491"/>
          </a:xfrm>
        </p:spPr>
        <p:txBody>
          <a:bodyPr>
            <a:normAutofit/>
          </a:bodyPr>
          <a:lstStyle/>
          <a:p>
            <a:pPr marL="0" indent="0" algn="ctr">
              <a:buNone/>
            </a:pPr>
            <a:endParaRPr lang="en-GB" sz="1400" b="1" dirty="0" smtClean="0"/>
          </a:p>
          <a:p>
            <a:pPr marL="0" indent="0" algn="ctr">
              <a:buNone/>
            </a:pPr>
            <a:endParaRPr lang="en-US" sz="1400" dirty="0"/>
          </a:p>
          <a:p>
            <a:pPr>
              <a:buFont typeface="+mj-lt"/>
              <a:buAutoNum type="arabicPeriod" startAt="2"/>
            </a:pPr>
            <a:r>
              <a:rPr lang="en-US" sz="1400" dirty="0" smtClean="0"/>
              <a:t>As </a:t>
            </a:r>
            <a:r>
              <a:rPr lang="en-US" sz="1400" dirty="0"/>
              <a:t>a director, explain and justify how you could use staging in a present-day performance of </a:t>
            </a:r>
            <a:r>
              <a:rPr lang="en-US" sz="1400" i="1" dirty="0"/>
              <a:t>The Visit. </a:t>
            </a:r>
            <a:endParaRPr lang="en-US" sz="1400" i="1" dirty="0" smtClean="0"/>
          </a:p>
          <a:p>
            <a:pPr marL="0" indent="0" algn="r">
              <a:buNone/>
            </a:pPr>
            <a:r>
              <a:rPr lang="en-US" sz="1400" b="1" dirty="0" smtClean="0"/>
              <a:t>[</a:t>
            </a:r>
            <a:r>
              <a:rPr lang="en-US" sz="1400" b="1" dirty="0"/>
              <a:t>30]</a:t>
            </a:r>
            <a:endParaRPr lang="en-GB" sz="1400" b="1" dirty="0"/>
          </a:p>
        </p:txBody>
      </p:sp>
      <p:sp>
        <p:nvSpPr>
          <p:cNvPr id="27" name="Rounded Rectangle 26"/>
          <p:cNvSpPr/>
          <p:nvPr/>
        </p:nvSpPr>
        <p:spPr>
          <a:xfrm>
            <a:off x="1820350" y="2343488"/>
            <a:ext cx="1829163" cy="202161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instruction will be next in the question. These words can include: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Describe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Explain</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How could</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Explore</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Discuss</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Compare</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To what extent</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Justify </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Assess</a:t>
            </a:r>
            <a:endParaRPr lang="en-GB" sz="1000" dirty="0" smtClean="0">
              <a:latin typeface="Arial" panose="020B0604020202020204" pitchFamily="34" charset="0"/>
              <a:cs typeface="Arial" panose="020B0604020202020204" pitchFamily="34" charset="0"/>
            </a:endParaRPr>
          </a:p>
        </p:txBody>
      </p:sp>
      <p:cxnSp>
        <p:nvCxnSpPr>
          <p:cNvPr id="28" name="Straight Arrow Connector 27"/>
          <p:cNvCxnSpPr>
            <a:stCxn id="27" idx="0"/>
          </p:cNvCxnSpPr>
          <p:nvPr/>
        </p:nvCxnSpPr>
        <p:spPr>
          <a:xfrm flipH="1" flipV="1">
            <a:off x="2195738" y="1217302"/>
            <a:ext cx="539194" cy="112618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347865" y="1993423"/>
            <a:ext cx="1656184" cy="158417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next part of the question will vary. There will always be a specific focus for the question. This will focus on </a:t>
            </a:r>
            <a:r>
              <a:rPr lang="en-GB" sz="1000" i="1" dirty="0" smtClean="0">
                <a:latin typeface="Arial" panose="020B0604020202020204" pitchFamily="34" charset="0"/>
                <a:cs typeface="Arial" panose="020B0604020202020204" pitchFamily="34" charset="0"/>
              </a:rPr>
              <a:t>the areas the director interprets or influences</a:t>
            </a:r>
            <a:r>
              <a:rPr lang="en-GB" sz="1000" dirty="0" smtClean="0">
                <a:latin typeface="Arial" panose="020B0604020202020204" pitchFamily="34" charset="0"/>
                <a:cs typeface="Arial" panose="020B0604020202020204" pitchFamily="34" charset="0"/>
              </a:rPr>
              <a:t> when staging a production.</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323528" y="2034011"/>
            <a:ext cx="1872209" cy="168302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purpose of this component is for candidates to consider the performance text from a director’s point of view.</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question will start with ‘</a:t>
            </a:r>
            <a:r>
              <a:rPr lang="en-GB" sz="1000" b="1" dirty="0" smtClean="0">
                <a:latin typeface="Arial" panose="020B0604020202020204" pitchFamily="34" charset="0"/>
                <a:cs typeface="Arial" panose="020B0604020202020204" pitchFamily="34" charset="0"/>
              </a:rPr>
              <a:t>As a director</a:t>
            </a:r>
            <a:r>
              <a:rPr lang="en-GB" sz="1000" dirty="0" smtClean="0">
                <a:latin typeface="Arial" panose="020B0604020202020204" pitchFamily="34" charset="0"/>
                <a:cs typeface="Arial" panose="020B0604020202020204" pitchFamily="34" charset="0"/>
              </a:rPr>
              <a:t>’ to remind candidates this is the view they should respond from.</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a:stCxn id="48" idx="0"/>
          </p:cNvCxnSpPr>
          <p:nvPr/>
        </p:nvCxnSpPr>
        <p:spPr>
          <a:xfrm flipV="1">
            <a:off x="1259633" y="1436296"/>
            <a:ext cx="72006" cy="59771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0"/>
          </p:cNvCxnSpPr>
          <p:nvPr/>
        </p:nvCxnSpPr>
        <p:spPr>
          <a:xfrm flipV="1">
            <a:off x="2734932" y="1215380"/>
            <a:ext cx="207577" cy="112810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33" idx="0"/>
          </p:cNvCxnSpPr>
          <p:nvPr/>
        </p:nvCxnSpPr>
        <p:spPr>
          <a:xfrm flipV="1">
            <a:off x="4175957" y="1268761"/>
            <a:ext cx="612067" cy="7246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0"/>
          </p:cNvCxnSpPr>
          <p:nvPr/>
        </p:nvCxnSpPr>
        <p:spPr>
          <a:xfrm flipV="1">
            <a:off x="6054673" y="1281556"/>
            <a:ext cx="39471" cy="10747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6627773" y="2785511"/>
            <a:ext cx="2016224" cy="60235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is worth 50% of the total marks for the paper.</a:t>
            </a:r>
            <a:endParaRPr lang="en-GB" sz="1000" dirty="0">
              <a:latin typeface="Arial" panose="020B0604020202020204" pitchFamily="34" charset="0"/>
              <a:cs typeface="Arial" panose="020B0604020202020204" pitchFamily="34" charset="0"/>
            </a:endParaRPr>
          </a:p>
        </p:txBody>
      </p:sp>
      <p:cxnSp>
        <p:nvCxnSpPr>
          <p:cNvPr id="47" name="Straight Arrow Connector 46"/>
          <p:cNvCxnSpPr>
            <a:stCxn id="45" idx="0"/>
          </p:cNvCxnSpPr>
          <p:nvPr/>
        </p:nvCxnSpPr>
        <p:spPr>
          <a:xfrm flipV="1">
            <a:off x="7635885" y="1785963"/>
            <a:ext cx="525799" cy="99954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51" name="Rounded Rectangle 50"/>
          <p:cNvSpPr/>
          <p:nvPr/>
        </p:nvSpPr>
        <p:spPr>
          <a:xfrm>
            <a:off x="5844384" y="1569267"/>
            <a:ext cx="1080120" cy="92948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(10% </a:t>
            </a:r>
          </a:p>
          <a:p>
            <a:r>
              <a:rPr lang="en-GB" sz="1000" dirty="0" smtClean="0">
                <a:latin typeface="Arial" panose="020B0604020202020204" pitchFamily="34" charset="0"/>
                <a:cs typeface="Arial" panose="020B0604020202020204" pitchFamily="34" charset="0"/>
              </a:rPr>
              <a:t>of the qualification)</a:t>
            </a:r>
          </a:p>
        </p:txBody>
      </p:sp>
      <p:cxnSp>
        <p:nvCxnSpPr>
          <p:cNvPr id="52" name="Straight Arrow Connector 51"/>
          <p:cNvCxnSpPr>
            <a:stCxn id="51" idx="3"/>
          </p:cNvCxnSpPr>
          <p:nvPr/>
        </p:nvCxnSpPr>
        <p:spPr>
          <a:xfrm flipV="1">
            <a:off x="6924504" y="1640049"/>
            <a:ext cx="1031872" cy="39396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a:xfrm>
            <a:off x="1187625" y="2132856"/>
            <a:ext cx="1440159" cy="95383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 title of the performance text is used in the question, this will be in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p>
        </p:txBody>
      </p:sp>
      <p:cxnSp>
        <p:nvCxnSpPr>
          <p:cNvPr id="60" name="Straight Arrow Connector 59"/>
          <p:cNvCxnSpPr>
            <a:stCxn id="59" idx="0"/>
          </p:cNvCxnSpPr>
          <p:nvPr/>
        </p:nvCxnSpPr>
        <p:spPr>
          <a:xfrm flipH="1" flipV="1">
            <a:off x="1259635" y="1484784"/>
            <a:ext cx="648070" cy="64807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5037560" y="2356284"/>
            <a:ext cx="2034226" cy="21528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required to show their understanding of </a:t>
            </a:r>
            <a:r>
              <a:rPr lang="en-GB" sz="1000" b="1" dirty="0" smtClean="0">
                <a:latin typeface="Arial" panose="020B0604020202020204" pitchFamily="34" charset="0"/>
                <a:cs typeface="Arial" panose="020B0604020202020204" pitchFamily="34" charset="0"/>
              </a:rPr>
              <a:t>social, cultural and/or historical context </a:t>
            </a:r>
            <a:r>
              <a:rPr lang="en-GB" sz="1000" dirty="0" smtClean="0">
                <a:latin typeface="Arial" panose="020B0604020202020204" pitchFamily="34" charset="0"/>
                <a:cs typeface="Arial" panose="020B0604020202020204" pitchFamily="34" charset="0"/>
              </a:rPr>
              <a:t>of the performance text they have studied in this question.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Unless specifically stated in the question, candidates may select aspects of social, cultural and/or historical context as they feel is appropriate.</a:t>
            </a:r>
          </a:p>
        </p:txBody>
      </p:sp>
    </p:spTree>
    <p:extLst>
      <p:ext uri="{BB962C8B-B14F-4D97-AF65-F5344CB8AC3E}">
        <p14:creationId xmlns:p14="http://schemas.microsoft.com/office/powerpoint/2010/main" val="4005554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114"/>
                                        </p:tgtEl>
                                        <p:attrNameLst>
                                          <p:attrName>style.visibility</p:attrName>
                                        </p:attrNameLst>
                                      </p:cBhvr>
                                      <p:to>
                                        <p:strVal val="visible"/>
                                      </p:to>
                                    </p:set>
                                    <p:animEffect transition="in" filter="fade">
                                      <p:cBhvr>
                                        <p:cTn id="29" dur="500"/>
                                        <p:tgtEl>
                                          <p:spTgt spid="114"/>
                                        </p:tgtEl>
                                      </p:cBhvr>
                                    </p:animEffect>
                                  </p:childTnLst>
                                  <p:subTnLst>
                                    <p:set>
                                      <p:cBhvr override="childStyle">
                                        <p:cTn dur="1" fill="hold" display="0" masterRel="nextClick" afterEffect="1"/>
                                        <p:tgtEl>
                                          <p:spTgt spid="114"/>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500"/>
                                        <p:tgtEl>
                                          <p:spTgt spid="59"/>
                                        </p:tgtEl>
                                      </p:cBhvr>
                                    </p:animEffect>
                                  </p:childTnLst>
                                  <p:subTnLst>
                                    <p:set>
                                      <p:cBhvr override="childStyle">
                                        <p:cTn dur="1" fill="hold" display="0" masterRel="nextClick" afterEffect="1"/>
                                        <p:tgtEl>
                                          <p:spTgt spid="59"/>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fade">
                                      <p:cBhvr>
                                        <p:cTn id="50"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51" presetID="10" presetClass="entr" presetSubtype="0" fill="hold" nodeType="with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500"/>
                                        <p:tgtEl>
                                          <p:spTgt spid="52"/>
                                        </p:tgtEl>
                                      </p:cBhvr>
                                    </p:animEffect>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par>
                                <p:cTn id="59" presetID="10" presetClass="entr" presetSubtype="0"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3" grpId="0" animBg="1"/>
      <p:bldP spid="48" grpId="0" animBg="1"/>
      <p:bldP spid="45" grpId="0" animBg="1"/>
      <p:bldP spid="51" grpId="0" animBg="1"/>
      <p:bldP spid="59"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088" y="4581525"/>
            <a:ext cx="7537450" cy="1223963"/>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qualifications,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 </a:t>
            </a:r>
            <a:r>
              <a:rPr lang="en-GB" sz="800" dirty="0">
                <a:latin typeface="Arial" panose="020B0604020202020204" pitchFamily="34" charset="0"/>
                <a:cs typeface="Arial" panose="020B0604020202020204" pitchFamily="34" charset="0"/>
              </a:rPr>
              <a:t>- This resource may be freely copied and distributed, as long as the OCR logo and this message remain intact and OCR is acknowledged as the originator of this work.</a:t>
            </a:r>
          </a:p>
          <a:p>
            <a:pPr fontAlgn="auto">
              <a:spcBef>
                <a:spcPts val="0"/>
              </a:spcBef>
              <a:spcAft>
                <a:spcPts val="0"/>
              </a:spcAft>
              <a:defRPr/>
            </a:pPr>
            <a:r>
              <a:rPr lang="en-GB" sz="800" dirty="0">
                <a:latin typeface="Arial" panose="020B0604020202020204" pitchFamily="34" charset="0"/>
                <a:cs typeface="Arial" panose="020B0604020202020204" pitchFamily="34" charset="0"/>
              </a:rPr>
              <a:t>OCR acknowledges the use of the following content: n/a</a:t>
            </a:r>
          </a:p>
          <a:p>
            <a:pPr fontAlgn="ctr">
              <a:spcBef>
                <a:spcPts val="0"/>
              </a:spcBef>
              <a:spcAft>
                <a:spcPts val="0"/>
              </a:spcAft>
              <a:defRPr/>
            </a:pP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4875542"/>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TotalTime>
  <Words>996</Words>
  <Application>Microsoft Office PowerPoint</Application>
  <PresentationFormat>On-screen Show (4:3)</PresentationFormat>
  <Paragraphs>88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1_Custom Design</vt:lpstr>
      <vt:lpstr>PowerPoint Presentation</vt:lpstr>
      <vt:lpstr>Guidance</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level Drama H45941-48 annotated SAM</dc:title>
  <dc:creator>OCR</dc:creator>
  <cp:keywords>drama, theatre, A Level, exam, OCR</cp:keywords>
  <cp:lastModifiedBy>Dave Adams</cp:lastModifiedBy>
  <cp:revision>32</cp:revision>
  <dcterms:created xsi:type="dcterms:W3CDTF">2015-10-07T12:54:48Z</dcterms:created>
  <dcterms:modified xsi:type="dcterms:W3CDTF">2018-08-15T10:17:38Z</dcterms:modified>
</cp:coreProperties>
</file>