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16"/>
  </p:notesMasterIdLst>
  <p:handoutMasterIdLst>
    <p:handoutMasterId r:id="rId17"/>
  </p:handoutMasterIdLst>
  <p:sldIdLst>
    <p:sldId id="264" r:id="rId2"/>
    <p:sldId id="263" r:id="rId3"/>
    <p:sldId id="266" r:id="rId4"/>
    <p:sldId id="265" r:id="rId5"/>
    <p:sldId id="267" r:id="rId6"/>
    <p:sldId id="268" r:id="rId7"/>
    <p:sldId id="269" r:id="rId8"/>
    <p:sldId id="270" r:id="rId9"/>
    <p:sldId id="274" r:id="rId10"/>
    <p:sldId id="271" r:id="rId11"/>
    <p:sldId id="275" r:id="rId12"/>
    <p:sldId id="277" r:id="rId13"/>
    <p:sldId id="276" r:id="rId14"/>
    <p:sldId id="278" r:id="rId15"/>
  </p:sldIdLst>
  <p:sldSz cx="9144000" cy="6858000" type="screen4x3"/>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lix Boyes" initials="A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654E"/>
    <a:srgbClr val="B7AA00"/>
    <a:srgbClr val="7BAF95"/>
    <a:srgbClr val="2A7F49"/>
    <a:srgbClr val="ABCDBC"/>
    <a:srgbClr val="3CB668"/>
    <a:srgbClr val="369D5C"/>
    <a:srgbClr val="9BD19A"/>
    <a:srgbClr val="76D0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8" autoAdjust="0"/>
  </p:normalViewPr>
  <p:slideViewPr>
    <p:cSldViewPr>
      <p:cViewPr varScale="1">
        <p:scale>
          <a:sx n="103" d="100"/>
          <a:sy n="103" d="100"/>
        </p:scale>
        <p:origin x="-204"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6491"/>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51342" y="0"/>
            <a:ext cx="2946347" cy="496491"/>
          </a:xfrm>
          <a:prstGeom prst="rect">
            <a:avLst/>
          </a:prstGeom>
        </p:spPr>
        <p:txBody>
          <a:bodyPr vert="horz" lIns="91440" tIns="45720" rIns="91440" bIns="45720" rtlCol="0"/>
          <a:lstStyle>
            <a:lvl1pPr algn="r">
              <a:defRPr sz="1200"/>
            </a:lvl1pPr>
          </a:lstStyle>
          <a:p>
            <a:fld id="{17D84649-2D12-44A3-A388-0DFC5FDC0DF3}" type="datetimeFigureOut">
              <a:rPr lang="en-GB" smtClean="0"/>
              <a:t>05/09/2018</a:t>
            </a:fld>
            <a:endParaRPr lang="en-GB" dirty="0"/>
          </a:p>
        </p:txBody>
      </p:sp>
      <p:sp>
        <p:nvSpPr>
          <p:cNvPr id="4" name="Footer Placeholder 3"/>
          <p:cNvSpPr>
            <a:spLocks noGrp="1"/>
          </p:cNvSpPr>
          <p:nvPr>
            <p:ph type="ftr" sz="quarter" idx="2"/>
          </p:nvPr>
        </p:nvSpPr>
        <p:spPr>
          <a:xfrm>
            <a:off x="0" y="9431599"/>
            <a:ext cx="2946347" cy="496491"/>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1342" y="9431599"/>
            <a:ext cx="2946347" cy="496491"/>
          </a:xfrm>
          <a:prstGeom prst="rect">
            <a:avLst/>
          </a:prstGeom>
        </p:spPr>
        <p:txBody>
          <a:bodyPr vert="horz" lIns="91440" tIns="45720" rIns="91440" bIns="45720" rtlCol="0" anchor="b"/>
          <a:lstStyle>
            <a:lvl1pPr algn="r">
              <a:defRPr sz="1200"/>
            </a:lvl1pPr>
          </a:lstStyle>
          <a:p>
            <a:fld id="{97EB8960-068C-498F-9A79-15F57BB0F772}" type="slidenum">
              <a:rPr lang="en-GB" smtClean="0"/>
              <a:t>‹#›</a:t>
            </a:fld>
            <a:endParaRPr lang="en-GB" dirty="0"/>
          </a:p>
        </p:txBody>
      </p:sp>
    </p:spTree>
    <p:extLst>
      <p:ext uri="{BB962C8B-B14F-4D97-AF65-F5344CB8AC3E}">
        <p14:creationId xmlns:p14="http://schemas.microsoft.com/office/powerpoint/2010/main" val="21809580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1275" y="0"/>
            <a:ext cx="2946400" cy="496888"/>
          </a:xfrm>
          <a:prstGeom prst="rect">
            <a:avLst/>
          </a:prstGeom>
        </p:spPr>
        <p:txBody>
          <a:bodyPr vert="horz" lIns="91440" tIns="45720" rIns="91440" bIns="45720" rtlCol="0"/>
          <a:lstStyle>
            <a:lvl1pPr algn="r">
              <a:defRPr sz="1200"/>
            </a:lvl1pPr>
          </a:lstStyle>
          <a:p>
            <a:fld id="{2C983B16-6C1A-4F33-8A10-7664C2B7B02E}" type="datetimeFigureOut">
              <a:rPr lang="en-GB" smtClean="0"/>
              <a:t>05/09/2018</a:t>
            </a:fld>
            <a:endParaRPr lang="en-GB" dirty="0"/>
          </a:p>
        </p:txBody>
      </p:sp>
      <p:sp>
        <p:nvSpPr>
          <p:cNvPr id="4" name="Slide Image Placeholder 3"/>
          <p:cNvSpPr>
            <a:spLocks noGrp="1" noRot="1" noChangeAspect="1"/>
          </p:cNvSpPr>
          <p:nvPr>
            <p:ph type="sldImg" idx="2"/>
          </p:nvPr>
        </p:nvSpPr>
        <p:spPr>
          <a:xfrm>
            <a:off x="917575" y="744538"/>
            <a:ext cx="4964113" cy="372427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450" y="4716463"/>
            <a:ext cx="5440363" cy="446881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1338"/>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1275" y="9431338"/>
            <a:ext cx="2946400" cy="496887"/>
          </a:xfrm>
          <a:prstGeom prst="rect">
            <a:avLst/>
          </a:prstGeom>
        </p:spPr>
        <p:txBody>
          <a:bodyPr vert="horz" lIns="91440" tIns="45720" rIns="91440" bIns="45720" rtlCol="0" anchor="b"/>
          <a:lstStyle>
            <a:lvl1pPr algn="r">
              <a:defRPr sz="1200"/>
            </a:lvl1pPr>
          </a:lstStyle>
          <a:p>
            <a:fld id="{4C43C671-43E9-42DC-998D-FC5C0C4A7C1B}" type="slidenum">
              <a:rPr lang="en-GB" smtClean="0"/>
              <a:t>‹#›</a:t>
            </a:fld>
            <a:endParaRPr lang="en-GB" dirty="0"/>
          </a:p>
        </p:txBody>
      </p:sp>
    </p:spTree>
    <p:extLst>
      <p:ext uri="{BB962C8B-B14F-4D97-AF65-F5344CB8AC3E}">
        <p14:creationId xmlns:p14="http://schemas.microsoft.com/office/powerpoint/2010/main" val="301182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C43C671-43E9-42DC-998D-FC5C0C4A7C1B}" type="slidenum">
              <a:rPr lang="en-GB" smtClean="0"/>
              <a:t>2</a:t>
            </a:fld>
            <a:endParaRPr lang="en-GB" dirty="0"/>
          </a:p>
        </p:txBody>
      </p:sp>
    </p:spTree>
    <p:extLst>
      <p:ext uri="{BB962C8B-B14F-4D97-AF65-F5344CB8AC3E}">
        <p14:creationId xmlns:p14="http://schemas.microsoft.com/office/powerpoint/2010/main" val="1427117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C43C671-43E9-42DC-998D-FC5C0C4A7C1B}" type="slidenum">
              <a:rPr lang="en-GB" smtClean="0"/>
              <a:t>5</a:t>
            </a:fld>
            <a:endParaRPr lang="en-GB" dirty="0"/>
          </a:p>
        </p:txBody>
      </p:sp>
    </p:spTree>
    <p:extLst>
      <p:ext uri="{BB962C8B-B14F-4D97-AF65-F5344CB8AC3E}">
        <p14:creationId xmlns:p14="http://schemas.microsoft.com/office/powerpoint/2010/main" val="21012562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05/09/2018</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1922639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05/09/2018</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3923492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05/09/2018</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727400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654E"/>
                </a:solidFill>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84489538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05/09/2018</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715221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05/09/2018</a:t>
            </a:fld>
            <a:endParaRPr lang="en-GB"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3392715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05/09/2018</a:t>
            </a:fld>
            <a:endParaRPr lang="en-GB"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3145087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05/09/2018</a:t>
            </a:fld>
            <a:endParaRPr lang="en-GB"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4227166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05/09/2018</a:t>
            </a:fld>
            <a:endParaRPr lang="en-GB"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2389701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05/09/2018</a:t>
            </a:fld>
            <a:endParaRPr lang="en-GB"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412212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05/09/2018</a:t>
            </a:fld>
            <a:endParaRPr lang="en-GB"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952277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600201"/>
            <a:ext cx="8229600" cy="427765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TextBox 6"/>
          <p:cNvSpPr txBox="1"/>
          <p:nvPr userDrawn="1"/>
        </p:nvSpPr>
        <p:spPr>
          <a:xfrm>
            <a:off x="179512" y="5805264"/>
            <a:ext cx="1728192" cy="215444"/>
          </a:xfrm>
          <a:prstGeom prst="rect">
            <a:avLst/>
          </a:prstGeom>
          <a:noFill/>
        </p:spPr>
        <p:txBody>
          <a:bodyPr wrap="square" rtlCol="0">
            <a:spAutoFit/>
          </a:bodyPr>
          <a:lstStyle/>
          <a:p>
            <a:r>
              <a:rPr lang="en-GB" sz="800" dirty="0" smtClean="0">
                <a:latin typeface="Arial" panose="020B0604020202020204" pitchFamily="34" charset="0"/>
                <a:cs typeface="Arial" panose="020B0604020202020204" pitchFamily="34" charset="0"/>
              </a:rPr>
              <a:t>© OCR 2017</a:t>
            </a:r>
            <a:endParaRPr lang="en-GB" sz="800" dirty="0">
              <a:latin typeface="Arial" panose="020B0604020202020204" pitchFamily="34" charset="0"/>
              <a:cs typeface="Arial" panose="020B0604020202020204" pitchFamily="34" charset="0"/>
            </a:endParaRPr>
          </a:p>
        </p:txBody>
      </p:sp>
      <p:sp>
        <p:nvSpPr>
          <p:cNvPr id="4" name="Rectangle 3"/>
          <p:cNvSpPr/>
          <p:nvPr userDrawn="1"/>
        </p:nvSpPr>
        <p:spPr>
          <a:xfrm>
            <a:off x="8532440" y="5759678"/>
            <a:ext cx="720080" cy="261610"/>
          </a:xfrm>
          <a:prstGeom prst="rect">
            <a:avLst/>
          </a:prstGeom>
        </p:spPr>
        <p:txBody>
          <a:bodyPr wrap="square">
            <a:spAutoFit/>
          </a:bodyPr>
          <a:lstStyle/>
          <a:p>
            <a:r>
              <a:rPr lang="en-GB" sz="1100" b="1" dirty="0" smtClean="0">
                <a:solidFill>
                  <a:srgbClr val="00654E"/>
                </a:solidFill>
                <a:latin typeface="Arial" panose="020B0604020202020204" pitchFamily="34" charset="0"/>
                <a:cs typeface="Arial" panose="020B0604020202020204" pitchFamily="34" charset="0"/>
              </a:rPr>
              <a:t>H410</a:t>
            </a:r>
          </a:p>
        </p:txBody>
      </p:sp>
      <p:pic>
        <p:nvPicPr>
          <p:cNvPr id="5" name="Picture 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384" y="6028738"/>
            <a:ext cx="9141231" cy="829262"/>
          </a:xfrm>
          <a:prstGeom prst="rect">
            <a:avLst/>
          </a:prstGeom>
        </p:spPr>
      </p:pic>
    </p:spTree>
    <p:extLst>
      <p:ext uri="{BB962C8B-B14F-4D97-AF65-F5344CB8AC3E}">
        <p14:creationId xmlns:p14="http://schemas.microsoft.com/office/powerpoint/2010/main" val="777633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rgbClr val="00654E"/>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ocr.org.uk/history" TargetMode="Externa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345"/>
            <a:ext cx="9144000" cy="6857309"/>
          </a:xfrm>
          <a:prstGeom prst="rect">
            <a:avLst/>
          </a:prstGeom>
        </p:spPr>
      </p:pic>
      <p:sp>
        <p:nvSpPr>
          <p:cNvPr id="5" name="TextBox 4"/>
          <p:cNvSpPr txBox="1"/>
          <p:nvPr/>
        </p:nvSpPr>
        <p:spPr>
          <a:xfrm>
            <a:off x="395536" y="3533808"/>
            <a:ext cx="6120680" cy="861774"/>
          </a:xfrm>
          <a:prstGeom prst="rect">
            <a:avLst/>
          </a:prstGeom>
          <a:noFill/>
        </p:spPr>
        <p:txBody>
          <a:bodyPr wrap="square" rtlCol="0">
            <a:spAutoFit/>
          </a:bodyPr>
          <a:lstStyle/>
          <a:p>
            <a:r>
              <a:rPr lang="en-GB" b="1" dirty="0" smtClean="0">
                <a:latin typeface="Arial" panose="020B0604020202020204" pitchFamily="34" charset="0"/>
                <a:cs typeface="Arial" panose="020B0604020202020204" pitchFamily="34" charset="0"/>
              </a:rPr>
              <a:t>H410/02</a:t>
            </a:r>
          </a:p>
          <a:p>
            <a:r>
              <a:rPr lang="en-GB" b="1" dirty="0" smtClean="0">
                <a:latin typeface="Arial" panose="020B0604020202020204" pitchFamily="34" charset="0"/>
                <a:cs typeface="Arial" panose="020B0604020202020204" pitchFamily="34" charset="0"/>
              </a:rPr>
              <a:t>Critical Approaches to Film</a:t>
            </a:r>
          </a:p>
          <a:p>
            <a:r>
              <a:rPr lang="en-GB" sz="1400" dirty="0" smtClean="0">
                <a:latin typeface="Arial" panose="020B0604020202020204" pitchFamily="34" charset="0"/>
                <a:cs typeface="Arial" panose="020B0604020202020204" pitchFamily="34" charset="0"/>
              </a:rPr>
              <a:t>Annotated sample assessment materials</a:t>
            </a:r>
            <a:endParaRPr lang="en-GB" sz="1400" b="1" dirty="0">
              <a:latin typeface="Arial" panose="020B0604020202020204" pitchFamily="34" charset="0"/>
              <a:cs typeface="Arial" panose="020B0604020202020204" pitchFamily="34" charset="0"/>
            </a:endParaRPr>
          </a:p>
        </p:txBody>
      </p:sp>
      <p:sp>
        <p:nvSpPr>
          <p:cNvPr id="3" name="TextBox 2">
            <a:hlinkClick r:id="rId3"/>
          </p:cNvPr>
          <p:cNvSpPr txBox="1"/>
          <p:nvPr/>
        </p:nvSpPr>
        <p:spPr>
          <a:xfrm>
            <a:off x="395536" y="5373216"/>
            <a:ext cx="1656184" cy="369332"/>
          </a:xfrm>
          <a:prstGeom prst="rect">
            <a:avLst/>
          </a:prstGeom>
          <a:noFill/>
        </p:spPr>
        <p:txBody>
          <a:bodyPr wrap="square" rtlCol="0">
            <a:spAutoFit/>
          </a:bodyPr>
          <a:lstStyle/>
          <a:p>
            <a:r>
              <a:rPr lang="en-GB" dirty="0" smtClean="0">
                <a:hlinkClick r:id="rId3"/>
              </a:rPr>
              <a:t>                             </a:t>
            </a:r>
            <a:endParaRPr lang="en-GB" dirty="0"/>
          </a:p>
        </p:txBody>
      </p:sp>
    </p:spTree>
    <p:extLst>
      <p:ext uri="{BB962C8B-B14F-4D97-AF65-F5344CB8AC3E}">
        <p14:creationId xmlns:p14="http://schemas.microsoft.com/office/powerpoint/2010/main" val="621758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Section C: Ideology</a:t>
            </a:r>
            <a:endParaRPr lang="en-GB" dirty="0"/>
          </a:p>
        </p:txBody>
      </p:sp>
      <p:sp>
        <p:nvSpPr>
          <p:cNvPr id="3" name="Content Placeholder 2"/>
          <p:cNvSpPr>
            <a:spLocks noGrp="1"/>
          </p:cNvSpPr>
          <p:nvPr>
            <p:ph idx="1"/>
          </p:nvPr>
        </p:nvSpPr>
        <p:spPr>
          <a:xfrm>
            <a:off x="457200" y="1600201"/>
            <a:ext cx="8363272" cy="4277652"/>
          </a:xfrm>
        </p:spPr>
        <p:txBody>
          <a:bodyPr>
            <a:normAutofit fontScale="92500"/>
          </a:bodyPr>
          <a:lstStyle/>
          <a:p>
            <a:pPr marL="0" indent="0">
              <a:buNone/>
            </a:pPr>
            <a:r>
              <a:rPr lang="en-GB" sz="2000" b="1" dirty="0" smtClean="0"/>
              <a:t>Theme: Family and Home</a:t>
            </a:r>
          </a:p>
          <a:p>
            <a:pPr marL="0" indent="0">
              <a:buNone/>
            </a:pPr>
            <a:r>
              <a:rPr lang="en-GB" sz="2000" b="1" dirty="0" smtClean="0"/>
              <a:t>EITHER</a:t>
            </a:r>
          </a:p>
          <a:p>
            <a:pPr marL="0" indent="0">
              <a:buNone/>
            </a:pPr>
            <a:endParaRPr lang="en-GB" sz="2000" b="1" dirty="0"/>
          </a:p>
          <a:p>
            <a:pPr marL="0" indent="0">
              <a:buNone/>
            </a:pPr>
            <a:r>
              <a:rPr lang="en-GB" sz="2000" b="1" dirty="0" smtClean="0"/>
              <a:t>5* </a:t>
            </a:r>
            <a:r>
              <a:rPr lang="en-GB" sz="2000" dirty="0" smtClean="0"/>
              <a:t>‘The idea of family and home is always presented as a safe place.’ Discuss how far this is true in the films you have studied. You must draw comparisons between the </a:t>
            </a:r>
            <a:r>
              <a:rPr lang="en-GB" sz="2000" b="1" dirty="0" smtClean="0"/>
              <a:t>three </a:t>
            </a:r>
            <a:r>
              <a:rPr lang="en-GB" sz="2000" dirty="0" smtClean="0"/>
              <a:t>films you have studied in your answer.  </a:t>
            </a:r>
            <a:r>
              <a:rPr lang="en-GB" sz="2000" b="1" dirty="0" smtClean="0"/>
              <a:t>[35]</a:t>
            </a:r>
          </a:p>
          <a:p>
            <a:pPr marL="0" indent="0">
              <a:buNone/>
            </a:pPr>
            <a:endParaRPr lang="en-GB" sz="2000" b="1" dirty="0"/>
          </a:p>
          <a:p>
            <a:pPr marL="0" indent="0">
              <a:buNone/>
            </a:pPr>
            <a:r>
              <a:rPr lang="en-GB" sz="2000" b="1" dirty="0" smtClean="0"/>
              <a:t>OR</a:t>
            </a:r>
          </a:p>
          <a:p>
            <a:pPr marL="0" indent="0">
              <a:buNone/>
            </a:pPr>
            <a:endParaRPr lang="en-GB" sz="2000" b="1" dirty="0"/>
          </a:p>
          <a:p>
            <a:pPr marL="0" indent="0">
              <a:buNone/>
            </a:pPr>
            <a:r>
              <a:rPr lang="en-GB" sz="2000" b="1" dirty="0" smtClean="0"/>
              <a:t>6* </a:t>
            </a:r>
            <a:r>
              <a:rPr lang="en-GB" sz="2000" dirty="0" smtClean="0"/>
              <a:t>Discuss how the films you have studied use micro-elements of film to position the spectator and shape their responses to the idea of ‘family and home’.  You must draw comparison between the </a:t>
            </a:r>
            <a:r>
              <a:rPr lang="en-GB" sz="2000" b="1" dirty="0" smtClean="0"/>
              <a:t>three</a:t>
            </a:r>
            <a:r>
              <a:rPr lang="en-GB" sz="2000" dirty="0" smtClean="0"/>
              <a:t> films you have studied in your answer.                                                                               </a:t>
            </a:r>
            <a:r>
              <a:rPr lang="en-GB" sz="2000" b="1" dirty="0" smtClean="0"/>
              <a:t>[35]</a:t>
            </a:r>
            <a:endParaRPr lang="en-GB" sz="2000" b="1" dirty="0"/>
          </a:p>
        </p:txBody>
      </p:sp>
      <p:sp>
        <p:nvSpPr>
          <p:cNvPr id="4" name="Rounded Rectangle 3"/>
          <p:cNvSpPr/>
          <p:nvPr/>
        </p:nvSpPr>
        <p:spPr>
          <a:xfrm>
            <a:off x="107504" y="824226"/>
            <a:ext cx="1642103" cy="62720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 indicates an </a:t>
            </a:r>
            <a:r>
              <a:rPr lang="en-GB" sz="1000" b="1" dirty="0" smtClean="0">
                <a:latin typeface="Arial" panose="020B0604020202020204" pitchFamily="34" charset="0"/>
                <a:cs typeface="Arial" panose="020B0604020202020204" pitchFamily="34" charset="0"/>
              </a:rPr>
              <a:t>extended response</a:t>
            </a:r>
            <a:r>
              <a:rPr lang="en-GB" sz="1000" dirty="0" smtClean="0">
                <a:latin typeface="Arial" panose="020B0604020202020204" pitchFamily="34" charset="0"/>
                <a:cs typeface="Arial" panose="020B0604020202020204" pitchFamily="34" charset="0"/>
              </a:rPr>
              <a:t> question.</a:t>
            </a:r>
            <a:endParaRPr lang="en-GB" sz="1000" dirty="0">
              <a:latin typeface="Arial" panose="020B0604020202020204" pitchFamily="34" charset="0"/>
              <a:cs typeface="Arial" panose="020B0604020202020204" pitchFamily="34" charset="0"/>
            </a:endParaRPr>
          </a:p>
        </p:txBody>
      </p:sp>
      <p:sp>
        <p:nvSpPr>
          <p:cNvPr id="5" name="Rounded Rectangle 4"/>
          <p:cNvSpPr/>
          <p:nvPr/>
        </p:nvSpPr>
        <p:spPr>
          <a:xfrm>
            <a:off x="7369960" y="240842"/>
            <a:ext cx="1642103" cy="62720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Students should spend around </a:t>
            </a:r>
            <a:r>
              <a:rPr lang="en-GB" sz="1000" b="1" dirty="0" smtClean="0">
                <a:latin typeface="Arial" panose="020B0604020202020204" pitchFamily="34" charset="0"/>
                <a:cs typeface="Arial" panose="020B0604020202020204" pitchFamily="34" charset="0"/>
              </a:rPr>
              <a:t>40</a:t>
            </a:r>
            <a:r>
              <a:rPr lang="en-GB" sz="1000" dirty="0" smtClean="0">
                <a:latin typeface="Arial" panose="020B0604020202020204" pitchFamily="34" charset="0"/>
                <a:cs typeface="Arial" panose="020B0604020202020204" pitchFamily="34" charset="0"/>
              </a:rPr>
              <a:t> minutes on this question.</a:t>
            </a:r>
            <a:endParaRPr lang="en-GB" sz="1000" dirty="0">
              <a:latin typeface="Arial" panose="020B0604020202020204" pitchFamily="34" charset="0"/>
              <a:cs typeface="Arial" panose="020B0604020202020204" pitchFamily="34" charset="0"/>
            </a:endParaRPr>
          </a:p>
        </p:txBody>
      </p:sp>
      <p:sp>
        <p:nvSpPr>
          <p:cNvPr id="6" name="Rounded Rectangle 5"/>
          <p:cNvSpPr/>
          <p:nvPr/>
        </p:nvSpPr>
        <p:spPr>
          <a:xfrm>
            <a:off x="4923739" y="1212214"/>
            <a:ext cx="1367376" cy="62720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This question is </a:t>
            </a:r>
            <a:r>
              <a:rPr lang="en-GB" sz="1000" b="1" dirty="0" smtClean="0">
                <a:latin typeface="Arial" panose="020B0604020202020204" pitchFamily="34" charset="0"/>
                <a:cs typeface="Arial" panose="020B0604020202020204" pitchFamily="34" charset="0"/>
              </a:rPr>
              <a:t>synoptic</a:t>
            </a:r>
            <a:endParaRPr lang="en-GB" sz="1000" dirty="0">
              <a:latin typeface="Arial" panose="020B0604020202020204" pitchFamily="34" charset="0"/>
              <a:cs typeface="Arial" panose="020B0604020202020204" pitchFamily="34" charset="0"/>
            </a:endParaRPr>
          </a:p>
        </p:txBody>
      </p:sp>
      <p:sp>
        <p:nvSpPr>
          <p:cNvPr id="7" name="Rounded Rectangle 6"/>
          <p:cNvSpPr/>
          <p:nvPr/>
        </p:nvSpPr>
        <p:spPr>
          <a:xfrm>
            <a:off x="1073767" y="3707401"/>
            <a:ext cx="1193977"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AO1 5% </a:t>
            </a:r>
            <a:r>
              <a:rPr lang="en-GB" sz="1000" b="1" dirty="0" smtClean="0">
                <a:latin typeface="Arial" panose="020B0604020202020204" pitchFamily="34" charset="0"/>
                <a:cs typeface="Arial" panose="020B0604020202020204" pitchFamily="34" charset="0"/>
              </a:rPr>
              <a:t>knowledge and understanding</a:t>
            </a:r>
            <a:endParaRPr lang="en-GB" sz="1000" dirty="0">
              <a:latin typeface="Arial" panose="020B0604020202020204" pitchFamily="34" charset="0"/>
              <a:cs typeface="Arial" panose="020B0604020202020204" pitchFamily="34" charset="0"/>
            </a:endParaRPr>
          </a:p>
        </p:txBody>
      </p:sp>
      <p:sp>
        <p:nvSpPr>
          <p:cNvPr id="8" name="Rounded Rectangle 7"/>
          <p:cNvSpPr/>
          <p:nvPr/>
        </p:nvSpPr>
        <p:spPr>
          <a:xfrm>
            <a:off x="2415996" y="3697001"/>
            <a:ext cx="1075883"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AO2.1a 1.6% </a:t>
            </a:r>
            <a:r>
              <a:rPr lang="en-GB" sz="1000" b="1" dirty="0" smtClean="0">
                <a:latin typeface="Arial" panose="020B0604020202020204" pitchFamily="34" charset="0"/>
                <a:cs typeface="Arial" panose="020B0604020202020204" pitchFamily="34" charset="0"/>
              </a:rPr>
              <a:t>analyse</a:t>
            </a:r>
            <a:endParaRPr lang="en-GB" sz="1000" dirty="0">
              <a:latin typeface="Arial" panose="020B0604020202020204" pitchFamily="34" charset="0"/>
              <a:cs typeface="Arial" panose="020B0604020202020204" pitchFamily="34" charset="0"/>
            </a:endParaRPr>
          </a:p>
        </p:txBody>
      </p:sp>
      <p:sp>
        <p:nvSpPr>
          <p:cNvPr id="9" name="Rounded Rectangle 8"/>
          <p:cNvSpPr/>
          <p:nvPr/>
        </p:nvSpPr>
        <p:spPr>
          <a:xfrm>
            <a:off x="3658363" y="3709577"/>
            <a:ext cx="1057653"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AO2.1b 1.6% </a:t>
            </a:r>
            <a:r>
              <a:rPr lang="en-GB" sz="1000" b="1" dirty="0" smtClean="0">
                <a:latin typeface="Arial" panose="020B0604020202020204" pitchFamily="34" charset="0"/>
                <a:cs typeface="Arial" panose="020B0604020202020204" pitchFamily="34" charset="0"/>
              </a:rPr>
              <a:t>compare</a:t>
            </a:r>
            <a:endParaRPr lang="en-GB" sz="1000" dirty="0">
              <a:latin typeface="Arial" panose="020B0604020202020204" pitchFamily="34" charset="0"/>
              <a:cs typeface="Arial" panose="020B0604020202020204" pitchFamily="34" charset="0"/>
            </a:endParaRPr>
          </a:p>
        </p:txBody>
      </p:sp>
      <p:sp>
        <p:nvSpPr>
          <p:cNvPr id="10" name="Rounded Rectangle 9"/>
          <p:cNvSpPr/>
          <p:nvPr/>
        </p:nvSpPr>
        <p:spPr>
          <a:xfrm>
            <a:off x="4928039" y="3707401"/>
            <a:ext cx="1363075"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AO2.1c 1.6% </a:t>
            </a:r>
            <a:r>
              <a:rPr lang="en-GB" sz="1000" b="1" dirty="0" smtClean="0">
                <a:latin typeface="Arial" panose="020B0604020202020204" pitchFamily="34" charset="0"/>
                <a:cs typeface="Arial" panose="020B0604020202020204" pitchFamily="34" charset="0"/>
              </a:rPr>
              <a:t>use critical approaches</a:t>
            </a:r>
            <a:endParaRPr lang="en-GB" sz="1000" dirty="0">
              <a:latin typeface="Arial" panose="020B0604020202020204" pitchFamily="34" charset="0"/>
              <a:cs typeface="Arial" panose="020B0604020202020204" pitchFamily="34" charset="0"/>
            </a:endParaRPr>
          </a:p>
        </p:txBody>
      </p:sp>
      <p:sp>
        <p:nvSpPr>
          <p:cNvPr id="12" name="Rounded Rectangle 11"/>
          <p:cNvSpPr/>
          <p:nvPr/>
        </p:nvSpPr>
        <p:spPr>
          <a:xfrm>
            <a:off x="6406897" y="1479881"/>
            <a:ext cx="1847783" cy="101661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US" sz="1000" dirty="0">
                <a:latin typeface="Arial" panose="020B0604020202020204" pitchFamily="34" charset="0"/>
                <a:cs typeface="Arial" panose="020B0604020202020204" pitchFamily="34" charset="0"/>
              </a:rPr>
              <a:t>Questions will focus on learning from the whole course in order to evaluate the validity of ideology as a critical approach in film.</a:t>
            </a:r>
            <a:endParaRPr lang="en-GB" sz="1000" dirty="0">
              <a:latin typeface="Arial" panose="020B0604020202020204" pitchFamily="34" charset="0"/>
              <a:cs typeface="Arial" panose="020B0604020202020204" pitchFamily="34" charset="0"/>
            </a:endParaRPr>
          </a:p>
        </p:txBody>
      </p:sp>
      <p:sp>
        <p:nvSpPr>
          <p:cNvPr id="13" name="Rounded Rectangle 12"/>
          <p:cNvSpPr/>
          <p:nvPr/>
        </p:nvSpPr>
        <p:spPr>
          <a:xfrm>
            <a:off x="6408004" y="3708702"/>
            <a:ext cx="1260605"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AO2.2 1.6% </a:t>
            </a:r>
            <a:r>
              <a:rPr lang="en-GB" sz="1000" b="1" dirty="0" smtClean="0">
                <a:latin typeface="Arial" panose="020B0604020202020204" pitchFamily="34" charset="0"/>
                <a:cs typeface="Arial" panose="020B0604020202020204" pitchFamily="34" charset="0"/>
              </a:rPr>
              <a:t>evaluate critical approaches</a:t>
            </a:r>
            <a:endParaRPr lang="en-GB" sz="1000" dirty="0">
              <a:latin typeface="Arial" panose="020B0604020202020204" pitchFamily="34" charset="0"/>
              <a:cs typeface="Arial" panose="020B0604020202020204" pitchFamily="34" charset="0"/>
            </a:endParaRPr>
          </a:p>
        </p:txBody>
      </p:sp>
      <p:sp>
        <p:nvSpPr>
          <p:cNvPr id="14" name="Rounded Rectangle 13"/>
          <p:cNvSpPr/>
          <p:nvPr/>
        </p:nvSpPr>
        <p:spPr>
          <a:xfrm>
            <a:off x="4928038" y="5517232"/>
            <a:ext cx="2884321" cy="50405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There will always be a choice of </a:t>
            </a:r>
            <a:r>
              <a:rPr lang="en-GB" sz="1000" b="1" dirty="0" smtClean="0">
                <a:latin typeface="Arial" panose="020B0604020202020204" pitchFamily="34" charset="0"/>
                <a:cs typeface="Arial" panose="020B0604020202020204" pitchFamily="34" charset="0"/>
              </a:rPr>
              <a:t>two</a:t>
            </a:r>
            <a:r>
              <a:rPr lang="en-GB" sz="1000" dirty="0" smtClean="0">
                <a:latin typeface="Arial" panose="020B0604020202020204" pitchFamily="34" charset="0"/>
                <a:cs typeface="Arial" panose="020B0604020202020204" pitchFamily="34" charset="0"/>
              </a:rPr>
              <a:t> 35 mark questions in this section in relation to the student’s chosen theme.</a:t>
            </a:r>
            <a:endParaRPr lang="en-GB"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95069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fade">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fade">
                                      <p:cBhvr>
                                        <p:cTn id="5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2" grpId="0" animBg="1"/>
      <p:bldP spid="13" grpId="0" animBg="1"/>
      <p:bldP spid="1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Section C: Ideology</a:t>
            </a:r>
            <a:endParaRPr lang="en-GB" dirty="0"/>
          </a:p>
        </p:txBody>
      </p:sp>
      <p:sp>
        <p:nvSpPr>
          <p:cNvPr id="3" name="Content Placeholder 2"/>
          <p:cNvSpPr>
            <a:spLocks noGrp="1"/>
          </p:cNvSpPr>
          <p:nvPr>
            <p:ph idx="1"/>
          </p:nvPr>
        </p:nvSpPr>
        <p:spPr/>
        <p:txBody>
          <a:bodyPr>
            <a:normAutofit/>
          </a:bodyPr>
          <a:lstStyle/>
          <a:p>
            <a:pPr marL="0" indent="0">
              <a:buNone/>
            </a:pPr>
            <a:r>
              <a:rPr lang="en-GB" sz="2000" b="1" dirty="0" smtClean="0"/>
              <a:t>Theme: Outsiders</a:t>
            </a:r>
          </a:p>
          <a:p>
            <a:pPr marL="0" indent="0">
              <a:buNone/>
            </a:pPr>
            <a:r>
              <a:rPr lang="en-GB" sz="2000" dirty="0" smtClean="0"/>
              <a:t>You should have studied </a:t>
            </a:r>
            <a:r>
              <a:rPr lang="en-GB" sz="2000" b="1" dirty="0" smtClean="0"/>
              <a:t>three</a:t>
            </a:r>
            <a:r>
              <a:rPr lang="en-GB" sz="2000" dirty="0" smtClean="0"/>
              <a:t> films from your chosen theme. One film should be from the </a:t>
            </a:r>
            <a:r>
              <a:rPr lang="en-GB" sz="2000" b="1" dirty="0" smtClean="0"/>
              <a:t>US Independent</a:t>
            </a:r>
            <a:r>
              <a:rPr lang="en-GB" sz="2000" dirty="0" smtClean="0"/>
              <a:t> list, one film should be from the </a:t>
            </a:r>
            <a:r>
              <a:rPr lang="en-GB" sz="2000" b="1" dirty="0" smtClean="0"/>
              <a:t>Non-US English Language</a:t>
            </a:r>
            <a:r>
              <a:rPr lang="en-GB" sz="2000" dirty="0" smtClean="0"/>
              <a:t> list and one film should be from the </a:t>
            </a:r>
            <a:r>
              <a:rPr lang="en-GB" sz="2000" b="1" dirty="0" smtClean="0"/>
              <a:t>Non-European Non-English Language </a:t>
            </a:r>
            <a:r>
              <a:rPr lang="en-GB" sz="2000" dirty="0" smtClean="0"/>
              <a:t>list below.</a:t>
            </a:r>
            <a:endParaRPr lang="en-GB" sz="2000" dirty="0"/>
          </a:p>
        </p:txBody>
      </p:sp>
      <p:pic>
        <p:nvPicPr>
          <p:cNvPr id="5" name="Picture 4" title="Table of films for Section C"/>
          <p:cNvPicPr>
            <a:picLocks noChangeAspect="1"/>
          </p:cNvPicPr>
          <p:nvPr/>
        </p:nvPicPr>
        <p:blipFill>
          <a:blip r:embed="rId2"/>
          <a:stretch>
            <a:fillRect/>
          </a:stretch>
        </p:blipFill>
        <p:spPr>
          <a:xfrm>
            <a:off x="1043608" y="3501008"/>
            <a:ext cx="6932561" cy="1944216"/>
          </a:xfrm>
          <a:prstGeom prst="rect">
            <a:avLst/>
          </a:prstGeom>
        </p:spPr>
      </p:pic>
    </p:spTree>
    <p:extLst>
      <p:ext uri="{BB962C8B-B14F-4D97-AF65-F5344CB8AC3E}">
        <p14:creationId xmlns:p14="http://schemas.microsoft.com/office/powerpoint/2010/main" val="31543846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Section C: Ideology</a:t>
            </a:r>
            <a:endParaRPr lang="en-GB" dirty="0"/>
          </a:p>
        </p:txBody>
      </p:sp>
      <p:sp>
        <p:nvSpPr>
          <p:cNvPr id="3" name="Content Placeholder 2"/>
          <p:cNvSpPr>
            <a:spLocks noGrp="1"/>
          </p:cNvSpPr>
          <p:nvPr>
            <p:ph idx="1"/>
          </p:nvPr>
        </p:nvSpPr>
        <p:spPr>
          <a:xfrm>
            <a:off x="457200" y="1600201"/>
            <a:ext cx="8363272" cy="4277652"/>
          </a:xfrm>
        </p:spPr>
        <p:txBody>
          <a:bodyPr>
            <a:normAutofit fontScale="92500"/>
          </a:bodyPr>
          <a:lstStyle/>
          <a:p>
            <a:pPr marL="0" indent="0">
              <a:buNone/>
            </a:pPr>
            <a:r>
              <a:rPr lang="en-GB" sz="2000" b="1" dirty="0"/>
              <a:t>Theme: Outsiders</a:t>
            </a:r>
          </a:p>
          <a:p>
            <a:pPr marL="0" indent="0">
              <a:buNone/>
            </a:pPr>
            <a:r>
              <a:rPr lang="en-GB" sz="2000" b="1" dirty="0"/>
              <a:t>EITHER</a:t>
            </a:r>
          </a:p>
          <a:p>
            <a:pPr marL="0" indent="0">
              <a:buNone/>
            </a:pPr>
            <a:endParaRPr lang="en-GB" sz="2000" dirty="0"/>
          </a:p>
          <a:p>
            <a:pPr marL="0" indent="0">
              <a:buNone/>
            </a:pPr>
            <a:r>
              <a:rPr lang="en-GB" sz="2000" b="1" dirty="0"/>
              <a:t>7* </a:t>
            </a:r>
            <a:r>
              <a:rPr lang="en-GB" sz="2000" dirty="0"/>
              <a:t>Discuss how far the spectator is encouraged by the filmmaker to identify with the outsider(s) in the films you have studied.  You must draw comparisons between the </a:t>
            </a:r>
            <a:r>
              <a:rPr lang="en-GB" sz="2000" b="1" dirty="0"/>
              <a:t>three</a:t>
            </a:r>
            <a:r>
              <a:rPr lang="en-GB" sz="2000" dirty="0"/>
              <a:t> films you have studied in your answer</a:t>
            </a:r>
            <a:r>
              <a:rPr lang="en-GB" sz="2000" dirty="0" smtClean="0"/>
              <a:t>.  </a:t>
            </a:r>
            <a:r>
              <a:rPr lang="en-GB" sz="2000" b="1" dirty="0" smtClean="0"/>
              <a:t>[</a:t>
            </a:r>
            <a:r>
              <a:rPr lang="en-GB" sz="2000" b="1" dirty="0"/>
              <a:t>35]</a:t>
            </a:r>
            <a:r>
              <a:rPr lang="en-GB" sz="2000" dirty="0"/>
              <a:t>                                                                         </a:t>
            </a:r>
            <a:endParaRPr lang="en-GB" sz="2000" b="1" dirty="0"/>
          </a:p>
          <a:p>
            <a:pPr marL="0" indent="0">
              <a:buNone/>
            </a:pPr>
            <a:endParaRPr lang="en-GB" sz="2000" b="1" dirty="0"/>
          </a:p>
          <a:p>
            <a:pPr marL="0" indent="0">
              <a:buNone/>
            </a:pPr>
            <a:r>
              <a:rPr lang="en-GB" sz="2000" b="1" dirty="0"/>
              <a:t>OR</a:t>
            </a:r>
          </a:p>
          <a:p>
            <a:pPr marL="0" indent="0">
              <a:buNone/>
            </a:pPr>
            <a:endParaRPr lang="en-GB" sz="2000" b="1" dirty="0"/>
          </a:p>
          <a:p>
            <a:pPr marL="0" indent="0">
              <a:buNone/>
            </a:pPr>
            <a:r>
              <a:rPr lang="en-GB" sz="2000" b="1" dirty="0"/>
              <a:t>8* </a:t>
            </a:r>
            <a:r>
              <a:rPr lang="en-GB" sz="2000" dirty="0"/>
              <a:t>‘Outsiders exist everywhere, regardless of social and political context, but their meaning and significance varies.’ Discuss this in relation to the films you have studied.  You must draw comparisons between the </a:t>
            </a:r>
            <a:r>
              <a:rPr lang="en-GB" sz="2000" b="1" dirty="0"/>
              <a:t>three</a:t>
            </a:r>
            <a:r>
              <a:rPr lang="en-GB" sz="2000" dirty="0"/>
              <a:t> films you have studied in your answer</a:t>
            </a:r>
            <a:r>
              <a:rPr lang="en-GB" sz="2000" dirty="0" smtClean="0"/>
              <a:t>.                                                                      </a:t>
            </a:r>
            <a:r>
              <a:rPr lang="en-GB" sz="2000" b="1" dirty="0" smtClean="0"/>
              <a:t>[35]</a:t>
            </a:r>
            <a:endParaRPr lang="en-GB" sz="2000" b="1" dirty="0"/>
          </a:p>
        </p:txBody>
      </p:sp>
      <p:sp>
        <p:nvSpPr>
          <p:cNvPr id="4" name="Rounded Rectangle 3"/>
          <p:cNvSpPr/>
          <p:nvPr/>
        </p:nvSpPr>
        <p:spPr>
          <a:xfrm>
            <a:off x="107504" y="824226"/>
            <a:ext cx="1642103" cy="62720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 indicates an </a:t>
            </a:r>
            <a:r>
              <a:rPr lang="en-GB" sz="1000" b="1" dirty="0" smtClean="0">
                <a:latin typeface="Arial" panose="020B0604020202020204" pitchFamily="34" charset="0"/>
                <a:cs typeface="Arial" panose="020B0604020202020204" pitchFamily="34" charset="0"/>
              </a:rPr>
              <a:t>extended response</a:t>
            </a:r>
            <a:r>
              <a:rPr lang="en-GB" sz="1000" dirty="0" smtClean="0">
                <a:latin typeface="Arial" panose="020B0604020202020204" pitchFamily="34" charset="0"/>
                <a:cs typeface="Arial" panose="020B0604020202020204" pitchFamily="34" charset="0"/>
              </a:rPr>
              <a:t> question.</a:t>
            </a:r>
            <a:endParaRPr lang="en-GB" sz="1000" dirty="0">
              <a:latin typeface="Arial" panose="020B0604020202020204" pitchFamily="34" charset="0"/>
              <a:cs typeface="Arial" panose="020B0604020202020204" pitchFamily="34" charset="0"/>
            </a:endParaRPr>
          </a:p>
        </p:txBody>
      </p:sp>
      <p:sp>
        <p:nvSpPr>
          <p:cNvPr id="5" name="Rounded Rectangle 4"/>
          <p:cNvSpPr/>
          <p:nvPr/>
        </p:nvSpPr>
        <p:spPr>
          <a:xfrm>
            <a:off x="7369960" y="240842"/>
            <a:ext cx="1642103" cy="62720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Students should spend around </a:t>
            </a:r>
            <a:r>
              <a:rPr lang="en-GB" sz="1000" b="1" dirty="0" smtClean="0">
                <a:latin typeface="Arial" panose="020B0604020202020204" pitchFamily="34" charset="0"/>
                <a:cs typeface="Arial" panose="020B0604020202020204" pitchFamily="34" charset="0"/>
              </a:rPr>
              <a:t>40</a:t>
            </a:r>
            <a:r>
              <a:rPr lang="en-GB" sz="1000" dirty="0" smtClean="0">
                <a:latin typeface="Arial" panose="020B0604020202020204" pitchFamily="34" charset="0"/>
                <a:cs typeface="Arial" panose="020B0604020202020204" pitchFamily="34" charset="0"/>
              </a:rPr>
              <a:t> minutes on this question.</a:t>
            </a:r>
            <a:endParaRPr lang="en-GB" sz="1000" dirty="0">
              <a:latin typeface="Arial" panose="020B0604020202020204" pitchFamily="34" charset="0"/>
              <a:cs typeface="Arial" panose="020B0604020202020204" pitchFamily="34" charset="0"/>
            </a:endParaRPr>
          </a:p>
        </p:txBody>
      </p:sp>
      <p:sp>
        <p:nvSpPr>
          <p:cNvPr id="6" name="Rounded Rectangle 5"/>
          <p:cNvSpPr/>
          <p:nvPr/>
        </p:nvSpPr>
        <p:spPr>
          <a:xfrm>
            <a:off x="4892265" y="1212214"/>
            <a:ext cx="1263912" cy="62720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This question is </a:t>
            </a:r>
            <a:r>
              <a:rPr lang="en-GB" sz="1000" b="1" dirty="0" smtClean="0">
                <a:latin typeface="Arial" panose="020B0604020202020204" pitchFamily="34" charset="0"/>
                <a:cs typeface="Arial" panose="020B0604020202020204" pitchFamily="34" charset="0"/>
              </a:rPr>
              <a:t>synoptic</a:t>
            </a:r>
            <a:endParaRPr lang="en-GB" sz="1000" dirty="0">
              <a:latin typeface="Arial" panose="020B0604020202020204" pitchFamily="34" charset="0"/>
              <a:cs typeface="Arial" panose="020B0604020202020204" pitchFamily="34" charset="0"/>
            </a:endParaRPr>
          </a:p>
        </p:txBody>
      </p:sp>
      <p:sp>
        <p:nvSpPr>
          <p:cNvPr id="7" name="Rounded Rectangle 6"/>
          <p:cNvSpPr/>
          <p:nvPr/>
        </p:nvSpPr>
        <p:spPr>
          <a:xfrm>
            <a:off x="1073767" y="3707401"/>
            <a:ext cx="1193977"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AO1 5% </a:t>
            </a:r>
            <a:r>
              <a:rPr lang="en-GB" sz="1000" b="1" dirty="0" smtClean="0">
                <a:latin typeface="Arial" panose="020B0604020202020204" pitchFamily="34" charset="0"/>
                <a:cs typeface="Arial" panose="020B0604020202020204" pitchFamily="34" charset="0"/>
              </a:rPr>
              <a:t>knowledge and understanding</a:t>
            </a:r>
            <a:endParaRPr lang="en-GB" sz="1000" dirty="0">
              <a:latin typeface="Arial" panose="020B0604020202020204" pitchFamily="34" charset="0"/>
              <a:cs typeface="Arial" panose="020B0604020202020204" pitchFamily="34" charset="0"/>
            </a:endParaRPr>
          </a:p>
        </p:txBody>
      </p:sp>
      <p:sp>
        <p:nvSpPr>
          <p:cNvPr id="8" name="Rounded Rectangle 7"/>
          <p:cNvSpPr/>
          <p:nvPr/>
        </p:nvSpPr>
        <p:spPr>
          <a:xfrm>
            <a:off x="2415996" y="3697001"/>
            <a:ext cx="1075883"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AO2.1a 1.6% </a:t>
            </a:r>
            <a:r>
              <a:rPr lang="en-GB" sz="1000" b="1" dirty="0" smtClean="0">
                <a:latin typeface="Arial" panose="020B0604020202020204" pitchFamily="34" charset="0"/>
                <a:cs typeface="Arial" panose="020B0604020202020204" pitchFamily="34" charset="0"/>
              </a:rPr>
              <a:t>analyse</a:t>
            </a:r>
            <a:endParaRPr lang="en-GB" sz="1000" dirty="0">
              <a:latin typeface="Arial" panose="020B0604020202020204" pitchFamily="34" charset="0"/>
              <a:cs typeface="Arial" panose="020B0604020202020204" pitchFamily="34" charset="0"/>
            </a:endParaRPr>
          </a:p>
        </p:txBody>
      </p:sp>
      <p:sp>
        <p:nvSpPr>
          <p:cNvPr id="9" name="Rounded Rectangle 8"/>
          <p:cNvSpPr/>
          <p:nvPr/>
        </p:nvSpPr>
        <p:spPr>
          <a:xfrm>
            <a:off x="3658363" y="3709577"/>
            <a:ext cx="1057653"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AO2.1b 1.6% </a:t>
            </a:r>
            <a:r>
              <a:rPr lang="en-GB" sz="1000" b="1" dirty="0" smtClean="0">
                <a:latin typeface="Arial" panose="020B0604020202020204" pitchFamily="34" charset="0"/>
                <a:cs typeface="Arial" panose="020B0604020202020204" pitchFamily="34" charset="0"/>
              </a:rPr>
              <a:t>compare</a:t>
            </a:r>
            <a:endParaRPr lang="en-GB" sz="1000" dirty="0">
              <a:latin typeface="Arial" panose="020B0604020202020204" pitchFamily="34" charset="0"/>
              <a:cs typeface="Arial" panose="020B0604020202020204" pitchFamily="34" charset="0"/>
            </a:endParaRPr>
          </a:p>
        </p:txBody>
      </p:sp>
      <p:sp>
        <p:nvSpPr>
          <p:cNvPr id="10" name="Rounded Rectangle 9"/>
          <p:cNvSpPr/>
          <p:nvPr/>
        </p:nvSpPr>
        <p:spPr>
          <a:xfrm>
            <a:off x="4928039" y="3707401"/>
            <a:ext cx="1363075"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AO2.1c 1.6% </a:t>
            </a:r>
            <a:r>
              <a:rPr lang="en-GB" sz="1000" b="1" dirty="0" smtClean="0">
                <a:latin typeface="Arial" panose="020B0604020202020204" pitchFamily="34" charset="0"/>
                <a:cs typeface="Arial" panose="020B0604020202020204" pitchFamily="34" charset="0"/>
              </a:rPr>
              <a:t>use critical approaches</a:t>
            </a:r>
            <a:endParaRPr lang="en-GB" sz="1000" dirty="0">
              <a:latin typeface="Arial" panose="020B0604020202020204" pitchFamily="34" charset="0"/>
              <a:cs typeface="Arial" panose="020B0604020202020204" pitchFamily="34" charset="0"/>
            </a:endParaRPr>
          </a:p>
        </p:txBody>
      </p:sp>
      <p:sp>
        <p:nvSpPr>
          <p:cNvPr id="12" name="Rounded Rectangle 11"/>
          <p:cNvSpPr/>
          <p:nvPr/>
        </p:nvSpPr>
        <p:spPr>
          <a:xfrm>
            <a:off x="6406897" y="1479881"/>
            <a:ext cx="1847783" cy="101661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US" sz="1000" dirty="0">
                <a:latin typeface="Arial" panose="020B0604020202020204" pitchFamily="34" charset="0"/>
                <a:cs typeface="Arial" panose="020B0604020202020204" pitchFamily="34" charset="0"/>
              </a:rPr>
              <a:t>Questions will focus on learning from the whole course in order to evaluate the validity of ideology as a critical approach in film.</a:t>
            </a:r>
            <a:endParaRPr lang="en-GB" sz="1000" dirty="0">
              <a:latin typeface="Arial" panose="020B0604020202020204" pitchFamily="34" charset="0"/>
              <a:cs typeface="Arial" panose="020B0604020202020204" pitchFamily="34" charset="0"/>
            </a:endParaRPr>
          </a:p>
        </p:txBody>
      </p:sp>
      <p:sp>
        <p:nvSpPr>
          <p:cNvPr id="13" name="Rounded Rectangle 12"/>
          <p:cNvSpPr/>
          <p:nvPr/>
        </p:nvSpPr>
        <p:spPr>
          <a:xfrm>
            <a:off x="6408004" y="3708702"/>
            <a:ext cx="1260605"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AO2.2 1.6% </a:t>
            </a:r>
            <a:r>
              <a:rPr lang="en-GB" sz="1000" b="1" dirty="0" smtClean="0">
                <a:latin typeface="Arial" panose="020B0604020202020204" pitchFamily="34" charset="0"/>
                <a:cs typeface="Arial" panose="020B0604020202020204" pitchFamily="34" charset="0"/>
              </a:rPr>
              <a:t>evaluate critical approaches</a:t>
            </a:r>
            <a:endParaRPr lang="en-GB" sz="1000" dirty="0">
              <a:latin typeface="Arial" panose="020B0604020202020204" pitchFamily="34" charset="0"/>
              <a:cs typeface="Arial" panose="020B0604020202020204" pitchFamily="34" charset="0"/>
            </a:endParaRPr>
          </a:p>
        </p:txBody>
      </p:sp>
      <p:sp>
        <p:nvSpPr>
          <p:cNvPr id="14" name="Rounded Rectangle 13"/>
          <p:cNvSpPr/>
          <p:nvPr/>
        </p:nvSpPr>
        <p:spPr>
          <a:xfrm>
            <a:off x="5436096" y="5517232"/>
            <a:ext cx="2520280" cy="50405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There will always be a choice of </a:t>
            </a:r>
            <a:r>
              <a:rPr lang="en-GB" sz="1000" b="1" dirty="0" smtClean="0">
                <a:latin typeface="Arial" panose="020B0604020202020204" pitchFamily="34" charset="0"/>
                <a:cs typeface="Arial" panose="020B0604020202020204" pitchFamily="34" charset="0"/>
              </a:rPr>
              <a:t>two</a:t>
            </a:r>
            <a:r>
              <a:rPr lang="en-GB" sz="1000" dirty="0" smtClean="0">
                <a:latin typeface="Arial" panose="020B0604020202020204" pitchFamily="34" charset="0"/>
                <a:cs typeface="Arial" panose="020B0604020202020204" pitchFamily="34" charset="0"/>
              </a:rPr>
              <a:t> 35 mark questions in this section in relation to the student’s chosen theme.</a:t>
            </a:r>
            <a:endParaRPr lang="en-GB"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5058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fade">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fade">
                                      <p:cBhvr>
                                        <p:cTn id="5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2" grpId="0" animBg="1"/>
      <p:bldP spid="13" grpId="0" animBg="1"/>
      <p:bldP spid="1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Section C: Ideology</a:t>
            </a:r>
            <a:endParaRPr lang="en-GB" dirty="0"/>
          </a:p>
        </p:txBody>
      </p:sp>
      <p:sp>
        <p:nvSpPr>
          <p:cNvPr id="3" name="Content Placeholder 2"/>
          <p:cNvSpPr>
            <a:spLocks noGrp="1"/>
          </p:cNvSpPr>
          <p:nvPr>
            <p:ph idx="1"/>
          </p:nvPr>
        </p:nvSpPr>
        <p:spPr/>
        <p:txBody>
          <a:bodyPr>
            <a:normAutofit/>
          </a:bodyPr>
          <a:lstStyle/>
          <a:p>
            <a:pPr marL="0" indent="0">
              <a:buNone/>
            </a:pPr>
            <a:r>
              <a:rPr lang="en-GB" sz="2000" b="1" dirty="0" smtClean="0"/>
              <a:t>Theme: Conflict</a:t>
            </a:r>
          </a:p>
          <a:p>
            <a:pPr marL="0" indent="0">
              <a:buNone/>
            </a:pPr>
            <a:r>
              <a:rPr lang="en-GB" sz="2000" dirty="0" smtClean="0"/>
              <a:t>You should have studied </a:t>
            </a:r>
            <a:r>
              <a:rPr lang="en-GB" sz="2000" b="1" dirty="0" smtClean="0"/>
              <a:t>three</a:t>
            </a:r>
            <a:r>
              <a:rPr lang="en-GB" sz="2000" dirty="0" smtClean="0"/>
              <a:t> films from your chosen theme. One film should be from the </a:t>
            </a:r>
            <a:r>
              <a:rPr lang="en-GB" sz="2000" b="1" dirty="0" smtClean="0"/>
              <a:t>US Independent</a:t>
            </a:r>
            <a:r>
              <a:rPr lang="en-GB" sz="2000" dirty="0" smtClean="0"/>
              <a:t> list, one film should be from the </a:t>
            </a:r>
            <a:r>
              <a:rPr lang="en-GB" sz="2000" b="1" dirty="0" smtClean="0"/>
              <a:t>Non-US English Language</a:t>
            </a:r>
            <a:r>
              <a:rPr lang="en-GB" sz="2000" dirty="0" smtClean="0"/>
              <a:t> list and one film should be from the </a:t>
            </a:r>
            <a:r>
              <a:rPr lang="en-GB" sz="2000" b="1" dirty="0" smtClean="0"/>
              <a:t>Non-European Non-English Language </a:t>
            </a:r>
            <a:r>
              <a:rPr lang="en-GB" sz="2000" dirty="0" smtClean="0"/>
              <a:t>list below.</a:t>
            </a:r>
            <a:endParaRPr lang="en-GB" sz="2000" dirty="0"/>
          </a:p>
        </p:txBody>
      </p:sp>
      <p:pic>
        <p:nvPicPr>
          <p:cNvPr id="6" name="Picture 5" title="Table of films for Section C"/>
          <p:cNvPicPr>
            <a:picLocks noChangeAspect="1"/>
          </p:cNvPicPr>
          <p:nvPr/>
        </p:nvPicPr>
        <p:blipFill>
          <a:blip r:embed="rId2"/>
          <a:stretch>
            <a:fillRect/>
          </a:stretch>
        </p:blipFill>
        <p:spPr>
          <a:xfrm>
            <a:off x="1013906" y="3501007"/>
            <a:ext cx="6848114" cy="1994819"/>
          </a:xfrm>
          <a:prstGeom prst="rect">
            <a:avLst/>
          </a:prstGeom>
        </p:spPr>
      </p:pic>
    </p:spTree>
    <p:extLst>
      <p:ext uri="{BB962C8B-B14F-4D97-AF65-F5344CB8AC3E}">
        <p14:creationId xmlns:p14="http://schemas.microsoft.com/office/powerpoint/2010/main" val="7948102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Section C: Ideology</a:t>
            </a:r>
            <a:endParaRPr lang="en-GB" dirty="0"/>
          </a:p>
        </p:txBody>
      </p:sp>
      <p:sp>
        <p:nvSpPr>
          <p:cNvPr id="3" name="Content Placeholder 2"/>
          <p:cNvSpPr>
            <a:spLocks noGrp="1"/>
          </p:cNvSpPr>
          <p:nvPr>
            <p:ph idx="1"/>
          </p:nvPr>
        </p:nvSpPr>
        <p:spPr/>
        <p:txBody>
          <a:bodyPr>
            <a:normAutofit fontScale="92500" lnSpcReduction="10000"/>
          </a:bodyPr>
          <a:lstStyle/>
          <a:p>
            <a:pPr marL="0" indent="0">
              <a:buNone/>
            </a:pPr>
            <a:r>
              <a:rPr lang="en-GB" sz="2000" b="1" dirty="0"/>
              <a:t>Theme: Conflict</a:t>
            </a:r>
          </a:p>
          <a:p>
            <a:pPr marL="0" indent="0">
              <a:buNone/>
            </a:pPr>
            <a:r>
              <a:rPr lang="en-GB" sz="2000" b="1" dirty="0"/>
              <a:t>EITHER</a:t>
            </a:r>
          </a:p>
          <a:p>
            <a:pPr marL="0" indent="0">
              <a:buNone/>
            </a:pPr>
            <a:endParaRPr lang="en-GB" sz="2000" b="1" dirty="0"/>
          </a:p>
          <a:p>
            <a:pPr marL="0" indent="0">
              <a:buNone/>
            </a:pPr>
            <a:r>
              <a:rPr lang="en-GB" sz="2000" b="1" dirty="0"/>
              <a:t>9*</a:t>
            </a:r>
            <a:r>
              <a:rPr lang="en-GB" sz="2000" dirty="0"/>
              <a:t> ‘Fictional narratives in film can provide us with an understanding of the nature of real-life conflict.’ Discuss this in relation to the films you have studied.  You must draw comparisons between the </a:t>
            </a:r>
            <a:r>
              <a:rPr lang="en-GB" sz="2000" b="1" dirty="0"/>
              <a:t>three</a:t>
            </a:r>
            <a:r>
              <a:rPr lang="en-GB" sz="2000" dirty="0"/>
              <a:t> films you have studied in your answer.                                                              </a:t>
            </a:r>
            <a:r>
              <a:rPr lang="en-GB" sz="2000" dirty="0" smtClean="0"/>
              <a:t>               </a:t>
            </a:r>
            <a:r>
              <a:rPr lang="en-GB" sz="2000" b="1" dirty="0" smtClean="0"/>
              <a:t>[</a:t>
            </a:r>
            <a:r>
              <a:rPr lang="en-GB" sz="2000" b="1" dirty="0"/>
              <a:t>35]</a:t>
            </a:r>
          </a:p>
          <a:p>
            <a:pPr marL="0" indent="0">
              <a:buNone/>
            </a:pPr>
            <a:endParaRPr lang="en-GB" sz="2000" b="1" dirty="0"/>
          </a:p>
          <a:p>
            <a:pPr marL="0" indent="0">
              <a:buNone/>
            </a:pPr>
            <a:r>
              <a:rPr lang="en-GB" sz="2000" b="1" dirty="0"/>
              <a:t>OR</a:t>
            </a:r>
          </a:p>
          <a:p>
            <a:pPr marL="0" indent="0">
              <a:buNone/>
            </a:pPr>
            <a:endParaRPr lang="en-GB" sz="2000" b="1" dirty="0"/>
          </a:p>
          <a:p>
            <a:pPr marL="0" indent="0">
              <a:buNone/>
            </a:pPr>
            <a:r>
              <a:rPr lang="en-GB" sz="2000" b="1" dirty="0"/>
              <a:t>10* </a:t>
            </a:r>
            <a:r>
              <a:rPr lang="en-GB" sz="2000" dirty="0"/>
              <a:t>Discuss the ways micro-elements of film are used to represent conflict and shape spectator response in the films you have studied. You must draw comparisons between the </a:t>
            </a:r>
            <a:r>
              <a:rPr lang="en-GB" sz="2000" b="1" dirty="0"/>
              <a:t>three</a:t>
            </a:r>
            <a:r>
              <a:rPr lang="en-GB" sz="2000" dirty="0"/>
              <a:t> films you have studied in your answer</a:t>
            </a:r>
            <a:r>
              <a:rPr lang="en-GB" sz="2000" dirty="0" smtClean="0"/>
              <a:t>.                                                                                                     </a:t>
            </a:r>
            <a:r>
              <a:rPr lang="en-GB" sz="2000" b="1" dirty="0" smtClean="0"/>
              <a:t>[35]</a:t>
            </a:r>
            <a:endParaRPr lang="en-GB" sz="2000" b="1" dirty="0"/>
          </a:p>
        </p:txBody>
      </p:sp>
      <p:sp>
        <p:nvSpPr>
          <p:cNvPr id="4" name="Rounded Rectangle 3"/>
          <p:cNvSpPr/>
          <p:nvPr/>
        </p:nvSpPr>
        <p:spPr>
          <a:xfrm>
            <a:off x="107504" y="824226"/>
            <a:ext cx="1642103" cy="62720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 indicates an </a:t>
            </a:r>
            <a:r>
              <a:rPr lang="en-GB" sz="1000" b="1" dirty="0" smtClean="0">
                <a:latin typeface="Arial" panose="020B0604020202020204" pitchFamily="34" charset="0"/>
                <a:cs typeface="Arial" panose="020B0604020202020204" pitchFamily="34" charset="0"/>
              </a:rPr>
              <a:t>extended response</a:t>
            </a:r>
            <a:r>
              <a:rPr lang="en-GB" sz="1000" dirty="0" smtClean="0">
                <a:latin typeface="Arial" panose="020B0604020202020204" pitchFamily="34" charset="0"/>
                <a:cs typeface="Arial" panose="020B0604020202020204" pitchFamily="34" charset="0"/>
              </a:rPr>
              <a:t> question.</a:t>
            </a:r>
            <a:endParaRPr lang="en-GB" sz="1000" dirty="0">
              <a:latin typeface="Arial" panose="020B0604020202020204" pitchFamily="34" charset="0"/>
              <a:cs typeface="Arial" panose="020B0604020202020204" pitchFamily="34" charset="0"/>
            </a:endParaRPr>
          </a:p>
        </p:txBody>
      </p:sp>
      <p:sp>
        <p:nvSpPr>
          <p:cNvPr id="5" name="Rounded Rectangle 4"/>
          <p:cNvSpPr/>
          <p:nvPr/>
        </p:nvSpPr>
        <p:spPr>
          <a:xfrm>
            <a:off x="7369960" y="240842"/>
            <a:ext cx="1642103" cy="62720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Students should spend around </a:t>
            </a:r>
            <a:r>
              <a:rPr lang="en-GB" sz="1000" b="1" dirty="0" smtClean="0">
                <a:latin typeface="Arial" panose="020B0604020202020204" pitchFamily="34" charset="0"/>
                <a:cs typeface="Arial" panose="020B0604020202020204" pitchFamily="34" charset="0"/>
              </a:rPr>
              <a:t>40</a:t>
            </a:r>
            <a:r>
              <a:rPr lang="en-GB" sz="1000" dirty="0" smtClean="0">
                <a:latin typeface="Arial" panose="020B0604020202020204" pitchFamily="34" charset="0"/>
                <a:cs typeface="Arial" panose="020B0604020202020204" pitchFamily="34" charset="0"/>
              </a:rPr>
              <a:t> minutes on this question.</a:t>
            </a:r>
            <a:endParaRPr lang="en-GB" sz="1000" dirty="0">
              <a:latin typeface="Arial" panose="020B0604020202020204" pitchFamily="34" charset="0"/>
              <a:cs typeface="Arial" panose="020B0604020202020204" pitchFamily="34" charset="0"/>
            </a:endParaRPr>
          </a:p>
        </p:txBody>
      </p:sp>
      <p:sp>
        <p:nvSpPr>
          <p:cNvPr id="6" name="Rounded Rectangle 5"/>
          <p:cNvSpPr/>
          <p:nvPr/>
        </p:nvSpPr>
        <p:spPr>
          <a:xfrm>
            <a:off x="5437220" y="1212214"/>
            <a:ext cx="1642103" cy="62720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This question is </a:t>
            </a:r>
            <a:r>
              <a:rPr lang="en-GB" sz="1000" b="1" dirty="0" smtClean="0">
                <a:latin typeface="Arial" panose="020B0604020202020204" pitchFamily="34" charset="0"/>
                <a:cs typeface="Arial" panose="020B0604020202020204" pitchFamily="34" charset="0"/>
              </a:rPr>
              <a:t>synoptic</a:t>
            </a:r>
            <a:endParaRPr lang="en-GB" sz="1000" dirty="0">
              <a:latin typeface="Arial" panose="020B0604020202020204" pitchFamily="34" charset="0"/>
              <a:cs typeface="Arial" panose="020B0604020202020204" pitchFamily="34" charset="0"/>
            </a:endParaRPr>
          </a:p>
        </p:txBody>
      </p:sp>
      <p:sp>
        <p:nvSpPr>
          <p:cNvPr id="7" name="Rounded Rectangle 6"/>
          <p:cNvSpPr/>
          <p:nvPr/>
        </p:nvSpPr>
        <p:spPr>
          <a:xfrm>
            <a:off x="1073679" y="3861048"/>
            <a:ext cx="1193977"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AO1 5% </a:t>
            </a:r>
            <a:r>
              <a:rPr lang="en-GB" sz="1000" b="1" dirty="0" smtClean="0">
                <a:latin typeface="Arial" panose="020B0604020202020204" pitchFamily="34" charset="0"/>
                <a:cs typeface="Arial" panose="020B0604020202020204" pitchFamily="34" charset="0"/>
              </a:rPr>
              <a:t>knowledge and understanding</a:t>
            </a:r>
            <a:endParaRPr lang="en-GB" sz="1000" dirty="0">
              <a:latin typeface="Arial" panose="020B0604020202020204" pitchFamily="34" charset="0"/>
              <a:cs typeface="Arial" panose="020B0604020202020204" pitchFamily="34" charset="0"/>
            </a:endParaRPr>
          </a:p>
        </p:txBody>
      </p:sp>
      <p:sp>
        <p:nvSpPr>
          <p:cNvPr id="8" name="Rounded Rectangle 7"/>
          <p:cNvSpPr/>
          <p:nvPr/>
        </p:nvSpPr>
        <p:spPr>
          <a:xfrm>
            <a:off x="2389615" y="3862742"/>
            <a:ext cx="1075883"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AO2.1a 1.6% </a:t>
            </a:r>
            <a:r>
              <a:rPr lang="en-GB" sz="1000" b="1" dirty="0" smtClean="0">
                <a:latin typeface="Arial" panose="020B0604020202020204" pitchFamily="34" charset="0"/>
                <a:cs typeface="Arial" panose="020B0604020202020204" pitchFamily="34" charset="0"/>
              </a:rPr>
              <a:t>analyse</a:t>
            </a:r>
            <a:endParaRPr lang="en-GB" sz="1000" dirty="0">
              <a:latin typeface="Arial" panose="020B0604020202020204" pitchFamily="34" charset="0"/>
              <a:cs typeface="Arial" panose="020B0604020202020204" pitchFamily="34" charset="0"/>
            </a:endParaRPr>
          </a:p>
        </p:txBody>
      </p:sp>
      <p:sp>
        <p:nvSpPr>
          <p:cNvPr id="9" name="Rounded Rectangle 8"/>
          <p:cNvSpPr/>
          <p:nvPr/>
        </p:nvSpPr>
        <p:spPr>
          <a:xfrm>
            <a:off x="3587457" y="3861048"/>
            <a:ext cx="1057653"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AO2.1b 1.6% </a:t>
            </a:r>
            <a:r>
              <a:rPr lang="en-GB" sz="1000" b="1" dirty="0" smtClean="0">
                <a:latin typeface="Arial" panose="020B0604020202020204" pitchFamily="34" charset="0"/>
                <a:cs typeface="Arial" panose="020B0604020202020204" pitchFamily="34" charset="0"/>
              </a:rPr>
              <a:t>compare</a:t>
            </a:r>
            <a:endParaRPr lang="en-GB" sz="1000" dirty="0">
              <a:latin typeface="Arial" panose="020B0604020202020204" pitchFamily="34" charset="0"/>
              <a:cs typeface="Arial" panose="020B0604020202020204" pitchFamily="34" charset="0"/>
            </a:endParaRPr>
          </a:p>
        </p:txBody>
      </p:sp>
      <p:sp>
        <p:nvSpPr>
          <p:cNvPr id="10" name="Rounded Rectangle 9"/>
          <p:cNvSpPr/>
          <p:nvPr/>
        </p:nvSpPr>
        <p:spPr>
          <a:xfrm>
            <a:off x="4767069" y="3857106"/>
            <a:ext cx="1363075"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AO2.1c 1.6% </a:t>
            </a:r>
            <a:r>
              <a:rPr lang="en-GB" sz="1000" b="1" dirty="0" smtClean="0">
                <a:latin typeface="Arial" panose="020B0604020202020204" pitchFamily="34" charset="0"/>
                <a:cs typeface="Arial" panose="020B0604020202020204" pitchFamily="34" charset="0"/>
              </a:rPr>
              <a:t>use critical approaches</a:t>
            </a:r>
            <a:endParaRPr lang="en-GB" sz="1000" dirty="0">
              <a:latin typeface="Arial" panose="020B0604020202020204" pitchFamily="34" charset="0"/>
              <a:cs typeface="Arial" panose="020B0604020202020204" pitchFamily="34" charset="0"/>
            </a:endParaRPr>
          </a:p>
        </p:txBody>
      </p:sp>
      <p:sp>
        <p:nvSpPr>
          <p:cNvPr id="12" name="Rounded Rectangle 11"/>
          <p:cNvSpPr/>
          <p:nvPr/>
        </p:nvSpPr>
        <p:spPr>
          <a:xfrm>
            <a:off x="6406897" y="1479881"/>
            <a:ext cx="1847783" cy="101661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US" sz="1000" dirty="0">
                <a:latin typeface="Arial" panose="020B0604020202020204" pitchFamily="34" charset="0"/>
                <a:cs typeface="Arial" panose="020B0604020202020204" pitchFamily="34" charset="0"/>
              </a:rPr>
              <a:t>Questions will focus on learning from the whole course in order to evaluate the validity of ideology as a critical approach in film.</a:t>
            </a:r>
            <a:endParaRPr lang="en-GB" sz="1000" dirty="0">
              <a:latin typeface="Arial" panose="020B0604020202020204" pitchFamily="34" charset="0"/>
              <a:cs typeface="Arial" panose="020B0604020202020204" pitchFamily="34" charset="0"/>
            </a:endParaRPr>
          </a:p>
        </p:txBody>
      </p:sp>
      <p:sp>
        <p:nvSpPr>
          <p:cNvPr id="13" name="Rounded Rectangle 12"/>
          <p:cNvSpPr/>
          <p:nvPr/>
        </p:nvSpPr>
        <p:spPr>
          <a:xfrm>
            <a:off x="6252103" y="3857106"/>
            <a:ext cx="1260605"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AO2.2 1.6% </a:t>
            </a:r>
            <a:r>
              <a:rPr lang="en-GB" sz="1000" b="1" dirty="0" smtClean="0">
                <a:latin typeface="Arial" panose="020B0604020202020204" pitchFamily="34" charset="0"/>
                <a:cs typeface="Arial" panose="020B0604020202020204" pitchFamily="34" charset="0"/>
              </a:rPr>
              <a:t>evaluate critical approaches</a:t>
            </a:r>
            <a:endParaRPr lang="en-GB" sz="1000" dirty="0">
              <a:latin typeface="Arial" panose="020B0604020202020204" pitchFamily="34" charset="0"/>
              <a:cs typeface="Arial" panose="020B0604020202020204" pitchFamily="34" charset="0"/>
            </a:endParaRPr>
          </a:p>
        </p:txBody>
      </p:sp>
      <p:sp>
        <p:nvSpPr>
          <p:cNvPr id="14" name="Rounded Rectangle 13"/>
          <p:cNvSpPr/>
          <p:nvPr/>
        </p:nvSpPr>
        <p:spPr>
          <a:xfrm>
            <a:off x="5220072" y="5445224"/>
            <a:ext cx="2526429" cy="57606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There will always be a choice of </a:t>
            </a:r>
            <a:r>
              <a:rPr lang="en-GB" sz="1000" b="1" dirty="0" smtClean="0">
                <a:latin typeface="Arial" panose="020B0604020202020204" pitchFamily="34" charset="0"/>
                <a:cs typeface="Arial" panose="020B0604020202020204" pitchFamily="34" charset="0"/>
              </a:rPr>
              <a:t>two</a:t>
            </a:r>
            <a:r>
              <a:rPr lang="en-GB" sz="1000" dirty="0" smtClean="0">
                <a:latin typeface="Arial" panose="020B0604020202020204" pitchFamily="34" charset="0"/>
                <a:cs typeface="Arial" panose="020B0604020202020204" pitchFamily="34" charset="0"/>
              </a:rPr>
              <a:t> 35 mark questions in this section in relation to the student’s chosen theme.</a:t>
            </a:r>
            <a:endParaRPr lang="en-GB"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17170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fade">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fade">
                                      <p:cBhvr>
                                        <p:cTn id="5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2" grpId="0" animBg="1"/>
      <p:bldP spid="13" grpId="0" animBg="1"/>
      <p:bldP spid="1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Guidance</a:t>
            </a:r>
            <a:endParaRPr lang="en-GB" dirty="0"/>
          </a:p>
        </p:txBody>
      </p:sp>
      <p:sp>
        <p:nvSpPr>
          <p:cNvPr id="3" name="Content Placeholder 2"/>
          <p:cNvSpPr>
            <a:spLocks noGrp="1"/>
          </p:cNvSpPr>
          <p:nvPr>
            <p:ph idx="1"/>
          </p:nvPr>
        </p:nvSpPr>
        <p:spPr/>
        <p:txBody>
          <a:bodyPr>
            <a:normAutofit/>
          </a:bodyPr>
          <a:lstStyle/>
          <a:p>
            <a:pPr marL="0" indent="0">
              <a:buNone/>
            </a:pPr>
            <a:r>
              <a:rPr lang="en-GB" sz="1400" dirty="0" smtClean="0"/>
              <a:t>This guide is designed to take you though the A Level Film Studies H410/02</a:t>
            </a:r>
            <a:r>
              <a:rPr lang="en-GB" sz="1400" dirty="0" smtClean="0">
                <a:solidFill>
                  <a:srgbClr val="FF0000"/>
                </a:solidFill>
              </a:rPr>
              <a:t> </a:t>
            </a:r>
            <a:r>
              <a:rPr lang="en-GB" sz="1400" dirty="0" smtClean="0"/>
              <a:t>exam </a:t>
            </a:r>
            <a:r>
              <a:rPr lang="en-GB" sz="1400" dirty="0"/>
              <a:t>paper.  </a:t>
            </a:r>
            <a:r>
              <a:rPr lang="en-GB" sz="1400" dirty="0" smtClean="0"/>
              <a:t>Its aim is to explain how candidates should approach each paper and how marks are awarded to the different questions.  </a:t>
            </a:r>
          </a:p>
          <a:p>
            <a:pPr marL="0" indent="0">
              <a:buNone/>
            </a:pPr>
            <a:endParaRPr lang="en-GB" sz="1400" dirty="0" smtClean="0"/>
          </a:p>
          <a:p>
            <a:pPr marL="0" indent="0">
              <a:buNone/>
            </a:pPr>
            <a:r>
              <a:rPr lang="en-GB" sz="1400" dirty="0" smtClean="0"/>
              <a:t>The orange text boxes offer further explanation on the questions on the exam </a:t>
            </a:r>
          </a:p>
          <a:p>
            <a:pPr marL="0" indent="0">
              <a:buNone/>
            </a:pPr>
            <a:r>
              <a:rPr lang="en-GB" sz="1400" dirty="0" smtClean="0"/>
              <a:t>paper. They offer guidance on the wording of questions and what candidates </a:t>
            </a:r>
          </a:p>
          <a:p>
            <a:pPr marL="0" indent="0">
              <a:buNone/>
            </a:pPr>
            <a:r>
              <a:rPr lang="en-GB" sz="1400" dirty="0" smtClean="0"/>
              <a:t>should do in response to them.</a:t>
            </a:r>
          </a:p>
          <a:p>
            <a:pPr marL="0" indent="0">
              <a:buNone/>
            </a:pPr>
            <a:endParaRPr lang="en-GB" sz="1400" dirty="0" smtClean="0"/>
          </a:p>
          <a:p>
            <a:pPr marL="0" indent="0">
              <a:buNone/>
            </a:pPr>
            <a:r>
              <a:rPr lang="en-GB" sz="1400" dirty="0" smtClean="0"/>
              <a:t>The green text boxes focus on the awarding of marks for each question.  They give </a:t>
            </a:r>
          </a:p>
          <a:p>
            <a:pPr marL="0" indent="0">
              <a:buNone/>
            </a:pPr>
            <a:r>
              <a:rPr lang="en-GB" sz="1400" dirty="0" smtClean="0"/>
              <a:t>further information on </a:t>
            </a:r>
            <a:r>
              <a:rPr lang="en-GB" sz="1400" dirty="0"/>
              <a:t>the percentage of </a:t>
            </a:r>
            <a:r>
              <a:rPr lang="en-GB" sz="1400" dirty="0" smtClean="0"/>
              <a:t>each assessment objective attributed </a:t>
            </a:r>
          </a:p>
          <a:p>
            <a:pPr marL="0" indent="0">
              <a:buNone/>
            </a:pPr>
            <a:r>
              <a:rPr lang="en-GB" sz="1400" dirty="0" smtClean="0"/>
              <a:t>to each question</a:t>
            </a:r>
            <a:r>
              <a:rPr lang="en-GB" sz="1400" dirty="0"/>
              <a:t>. The percentage given is over the whole qualification</a:t>
            </a:r>
            <a:r>
              <a:rPr lang="en-GB" sz="1400" dirty="0" smtClean="0"/>
              <a:t>.</a:t>
            </a:r>
            <a:endParaRPr lang="en-GB" sz="1400" dirty="0"/>
          </a:p>
        </p:txBody>
      </p:sp>
      <p:sp>
        <p:nvSpPr>
          <p:cNvPr id="4" name="Rounded Rectangle 3"/>
          <p:cNvSpPr/>
          <p:nvPr/>
        </p:nvSpPr>
        <p:spPr>
          <a:xfrm>
            <a:off x="6994902" y="2132856"/>
            <a:ext cx="2016224" cy="111728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This will always be a comparison of two primary sources requiring evaluation of the sources in their historical context.</a:t>
            </a:r>
            <a:endParaRPr lang="en-GB" sz="1000" dirty="0">
              <a:latin typeface="Arial" panose="020B0604020202020204" pitchFamily="34" charset="0"/>
              <a:cs typeface="Arial" panose="020B0604020202020204" pitchFamily="34" charset="0"/>
            </a:endParaRPr>
          </a:p>
        </p:txBody>
      </p:sp>
      <p:cxnSp>
        <p:nvCxnSpPr>
          <p:cNvPr id="5" name="Straight Arrow Connector 4"/>
          <p:cNvCxnSpPr/>
          <p:nvPr/>
        </p:nvCxnSpPr>
        <p:spPr>
          <a:xfrm flipH="1">
            <a:off x="6202813" y="2924944"/>
            <a:ext cx="792088" cy="0"/>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
        <p:nvSpPr>
          <p:cNvPr id="7" name="Rounded Rectangle 6"/>
          <p:cNvSpPr/>
          <p:nvPr/>
        </p:nvSpPr>
        <p:spPr>
          <a:xfrm>
            <a:off x="7039058" y="3858728"/>
            <a:ext cx="2016224"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AO3 (5%) </a:t>
            </a:r>
            <a:endParaRPr lang="en-GB" sz="1000" dirty="0">
              <a:latin typeface="Arial" panose="020B0604020202020204" pitchFamily="34" charset="0"/>
              <a:cs typeface="Arial" panose="020B0604020202020204" pitchFamily="34" charset="0"/>
            </a:endParaRPr>
          </a:p>
        </p:txBody>
      </p:sp>
      <p:cxnSp>
        <p:nvCxnSpPr>
          <p:cNvPr id="8" name="Straight Arrow Connector 7"/>
          <p:cNvCxnSpPr/>
          <p:nvPr/>
        </p:nvCxnSpPr>
        <p:spPr>
          <a:xfrm flipH="1" flipV="1">
            <a:off x="6202813" y="3985322"/>
            <a:ext cx="844956" cy="126594"/>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01306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500"/>
                                        <p:tgtEl>
                                          <p:spTgt spid="7"/>
                                        </p:tgtEl>
                                      </p:cBhvr>
                                    </p:animEffect>
                                  </p:childTnLst>
                                </p:cTn>
                              </p:par>
                              <p:par>
                                <p:cTn id="22" presetID="10" presetClass="entr" presetSubtype="0" fill="hold"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500"/>
                                        <p:tgtEl>
                                          <p:spTgt spid="8"/>
                                        </p:tgtEl>
                                      </p:cBhvr>
                                    </p:animEffect>
                                  </p:childTnLst>
                                </p:cTn>
                              </p:par>
                              <p:par>
                                <p:cTn id="25" presetID="1"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Assessment Objectives</a:t>
            </a:r>
            <a:endParaRPr lang="en-GB" dirty="0"/>
          </a:p>
        </p:txBody>
      </p:sp>
      <p:sp>
        <p:nvSpPr>
          <p:cNvPr id="3" name="Content Placeholder 2"/>
          <p:cNvSpPr>
            <a:spLocks noGrp="1"/>
          </p:cNvSpPr>
          <p:nvPr>
            <p:ph idx="1"/>
          </p:nvPr>
        </p:nvSpPr>
        <p:spPr/>
        <p:txBody>
          <a:bodyPr/>
          <a:lstStyle/>
          <a:p>
            <a:r>
              <a:rPr lang="en-GB" b="1" dirty="0" smtClean="0"/>
              <a:t>AO1</a:t>
            </a:r>
            <a:r>
              <a:rPr lang="en-GB" dirty="0" smtClean="0"/>
              <a:t> – knowledge and understanding of elements of film.</a:t>
            </a:r>
          </a:p>
          <a:p>
            <a:r>
              <a:rPr lang="en-GB" b="1" dirty="0" smtClean="0"/>
              <a:t>AO2</a:t>
            </a:r>
            <a:r>
              <a:rPr lang="en-GB" dirty="0" smtClean="0"/>
              <a:t> – apply knowledge and understanding to:</a:t>
            </a:r>
          </a:p>
          <a:p>
            <a:pPr lvl="1"/>
            <a:r>
              <a:rPr lang="en-GB" b="1" dirty="0" smtClean="0"/>
              <a:t>1a</a:t>
            </a:r>
            <a:r>
              <a:rPr lang="en-GB" dirty="0" smtClean="0"/>
              <a:t> analyse films</a:t>
            </a:r>
          </a:p>
          <a:p>
            <a:pPr lvl="1"/>
            <a:r>
              <a:rPr lang="en-GB" b="1" dirty="0" smtClean="0"/>
              <a:t>1b</a:t>
            </a:r>
            <a:r>
              <a:rPr lang="en-GB" dirty="0" smtClean="0"/>
              <a:t> compare films</a:t>
            </a:r>
          </a:p>
          <a:p>
            <a:pPr lvl="1"/>
            <a:r>
              <a:rPr lang="en-GB" b="1" dirty="0" smtClean="0"/>
              <a:t>1c</a:t>
            </a:r>
            <a:r>
              <a:rPr lang="en-GB" dirty="0" smtClean="0"/>
              <a:t> use critical approaches</a:t>
            </a:r>
          </a:p>
          <a:p>
            <a:pPr lvl="1"/>
            <a:r>
              <a:rPr lang="en-GB" b="1" dirty="0" smtClean="0"/>
              <a:t>2</a:t>
            </a:r>
            <a:r>
              <a:rPr lang="en-GB" dirty="0" smtClean="0"/>
              <a:t> evaluate critical approaches.</a:t>
            </a:r>
          </a:p>
          <a:p>
            <a:pPr lvl="1"/>
            <a:endParaRPr lang="en-GB" dirty="0"/>
          </a:p>
        </p:txBody>
      </p:sp>
    </p:spTree>
    <p:extLst>
      <p:ext uri="{BB962C8B-B14F-4D97-AF65-F5344CB8AC3E}">
        <p14:creationId xmlns:p14="http://schemas.microsoft.com/office/powerpoint/2010/main" val="3529090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Section A: Contemporary British and US Film</a:t>
            </a:r>
            <a:endParaRPr lang="en-GB" dirty="0"/>
          </a:p>
        </p:txBody>
      </p:sp>
      <p:pic>
        <p:nvPicPr>
          <p:cNvPr id="5" name="Picture 4" title="Table of films for Section A"/>
          <p:cNvPicPr>
            <a:picLocks noChangeAspect="1"/>
          </p:cNvPicPr>
          <p:nvPr/>
        </p:nvPicPr>
        <p:blipFill>
          <a:blip r:embed="rId2"/>
          <a:stretch>
            <a:fillRect/>
          </a:stretch>
        </p:blipFill>
        <p:spPr>
          <a:xfrm>
            <a:off x="1076325" y="1556792"/>
            <a:ext cx="6991350" cy="4162425"/>
          </a:xfrm>
          <a:prstGeom prst="rect">
            <a:avLst/>
          </a:prstGeom>
        </p:spPr>
      </p:pic>
    </p:spTree>
    <p:extLst>
      <p:ext uri="{BB962C8B-B14F-4D97-AF65-F5344CB8AC3E}">
        <p14:creationId xmlns:p14="http://schemas.microsoft.com/office/powerpoint/2010/main" val="454862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Section A: Contemporary British and US Film</a:t>
            </a:r>
          </a:p>
        </p:txBody>
      </p:sp>
      <p:sp>
        <p:nvSpPr>
          <p:cNvPr id="3" name="Content Placeholder 2"/>
          <p:cNvSpPr>
            <a:spLocks noGrp="1"/>
          </p:cNvSpPr>
          <p:nvPr>
            <p:ph idx="1"/>
          </p:nvPr>
        </p:nvSpPr>
        <p:spPr/>
        <p:txBody>
          <a:bodyPr>
            <a:normAutofit/>
          </a:bodyPr>
          <a:lstStyle/>
          <a:p>
            <a:pPr marL="0" indent="0" algn="ctr">
              <a:buNone/>
            </a:pPr>
            <a:r>
              <a:rPr lang="en-GB" sz="2000" dirty="0" smtClean="0"/>
              <a:t>Answer </a:t>
            </a:r>
            <a:r>
              <a:rPr lang="en-GB" sz="2000" b="1" dirty="0" smtClean="0"/>
              <a:t>either</a:t>
            </a:r>
            <a:r>
              <a:rPr lang="en-GB" sz="2000" dirty="0" smtClean="0"/>
              <a:t> Question 1 </a:t>
            </a:r>
            <a:r>
              <a:rPr lang="en-GB" sz="2000" b="1" dirty="0" smtClean="0"/>
              <a:t>or</a:t>
            </a:r>
            <a:r>
              <a:rPr lang="en-GB" sz="2000" dirty="0" smtClean="0"/>
              <a:t> Question 2</a:t>
            </a:r>
          </a:p>
          <a:p>
            <a:pPr marL="0" indent="0">
              <a:buNone/>
            </a:pPr>
            <a:r>
              <a:rPr lang="en-GB" sz="2000" b="1" dirty="0" smtClean="0"/>
              <a:t>EITHER</a:t>
            </a:r>
            <a:endParaRPr lang="en-GB" sz="2000" dirty="0" smtClean="0"/>
          </a:p>
          <a:p>
            <a:pPr marL="0" indent="0">
              <a:buNone/>
            </a:pPr>
            <a:r>
              <a:rPr lang="en-GB" sz="2000" b="1" dirty="0" smtClean="0"/>
              <a:t>1* </a:t>
            </a:r>
            <a:r>
              <a:rPr lang="en-GB" sz="2000" dirty="0" smtClean="0"/>
              <a:t>‘There is no better way to watch a film than on the big screen in a cinema.’ Discuss how valid this view is in relation to examples from </a:t>
            </a:r>
            <a:r>
              <a:rPr lang="en-GB" sz="2000" b="1" dirty="0" smtClean="0"/>
              <a:t>one British </a:t>
            </a:r>
            <a:r>
              <a:rPr lang="en-GB" sz="2000" dirty="0" smtClean="0"/>
              <a:t>film and </a:t>
            </a:r>
            <a:r>
              <a:rPr lang="en-GB" sz="2000" b="1" dirty="0" smtClean="0"/>
              <a:t>one US </a:t>
            </a:r>
            <a:r>
              <a:rPr lang="en-GB" sz="2000" dirty="0" smtClean="0"/>
              <a:t>film you have studied.                                 </a:t>
            </a:r>
            <a:r>
              <a:rPr lang="en-GB" sz="2000" b="1" dirty="0" smtClean="0"/>
              <a:t>[35]</a:t>
            </a:r>
          </a:p>
          <a:p>
            <a:pPr marL="0" indent="0">
              <a:buNone/>
            </a:pPr>
            <a:endParaRPr lang="en-GB" sz="2000" b="1" dirty="0"/>
          </a:p>
          <a:p>
            <a:pPr marL="0" indent="0">
              <a:buNone/>
            </a:pPr>
            <a:r>
              <a:rPr lang="en-GB" sz="2000" b="1" dirty="0" smtClean="0"/>
              <a:t>OR</a:t>
            </a:r>
            <a:endParaRPr lang="en-GB" sz="2000" dirty="0" smtClean="0"/>
          </a:p>
          <a:p>
            <a:pPr marL="0" indent="0">
              <a:buNone/>
            </a:pPr>
            <a:endParaRPr lang="en-GB" sz="2000" b="1" dirty="0"/>
          </a:p>
          <a:p>
            <a:pPr marL="0" indent="0">
              <a:buNone/>
            </a:pPr>
            <a:r>
              <a:rPr lang="en-GB" sz="2000" b="1" dirty="0" smtClean="0"/>
              <a:t>2*</a:t>
            </a:r>
            <a:r>
              <a:rPr lang="en-GB" sz="2000" dirty="0" smtClean="0"/>
              <a:t> ‘In the context of the film production process, it does not make sense to talk about the director as the film’s auteur.’ Discuss how valid this view is in relation to examples from </a:t>
            </a:r>
            <a:r>
              <a:rPr lang="en-GB" sz="2000" b="1" dirty="0" smtClean="0"/>
              <a:t>one British </a:t>
            </a:r>
            <a:r>
              <a:rPr lang="en-GB" sz="2000" dirty="0" smtClean="0"/>
              <a:t>film and </a:t>
            </a:r>
            <a:r>
              <a:rPr lang="en-GB" sz="2000" b="1" dirty="0" smtClean="0"/>
              <a:t>one US</a:t>
            </a:r>
            <a:r>
              <a:rPr lang="en-GB" sz="2000" dirty="0" smtClean="0"/>
              <a:t> film you have studied.       </a:t>
            </a:r>
            <a:r>
              <a:rPr lang="en-GB" sz="2000" b="1" dirty="0" smtClean="0"/>
              <a:t>                                                                         [35]</a:t>
            </a:r>
            <a:endParaRPr lang="en-GB" sz="2000" b="1" dirty="0"/>
          </a:p>
        </p:txBody>
      </p:sp>
      <p:sp>
        <p:nvSpPr>
          <p:cNvPr id="4" name="Rounded Rectangle 3"/>
          <p:cNvSpPr/>
          <p:nvPr/>
        </p:nvSpPr>
        <p:spPr>
          <a:xfrm>
            <a:off x="1171362" y="3485839"/>
            <a:ext cx="1600438"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AO1 (5%) </a:t>
            </a:r>
            <a:r>
              <a:rPr lang="en-GB" sz="1000" b="1" dirty="0" smtClean="0">
                <a:latin typeface="Arial" panose="020B0604020202020204" pitchFamily="34" charset="0"/>
                <a:cs typeface="Arial" panose="020B0604020202020204" pitchFamily="34" charset="0"/>
              </a:rPr>
              <a:t>knowledge and understanding</a:t>
            </a:r>
            <a:r>
              <a:rPr lang="en-GB" sz="1000" dirty="0" smtClean="0">
                <a:latin typeface="Arial" panose="020B0604020202020204" pitchFamily="34" charset="0"/>
                <a:cs typeface="Arial" panose="020B0604020202020204" pitchFamily="34" charset="0"/>
              </a:rPr>
              <a:t> </a:t>
            </a:r>
            <a:endParaRPr lang="en-GB" sz="1000" dirty="0">
              <a:latin typeface="Arial" panose="020B0604020202020204" pitchFamily="34" charset="0"/>
              <a:cs typeface="Arial" panose="020B0604020202020204" pitchFamily="34" charset="0"/>
            </a:endParaRPr>
          </a:p>
        </p:txBody>
      </p:sp>
      <p:sp>
        <p:nvSpPr>
          <p:cNvPr id="5" name="Rounded Rectangle 4"/>
          <p:cNvSpPr/>
          <p:nvPr/>
        </p:nvSpPr>
        <p:spPr>
          <a:xfrm>
            <a:off x="2873894" y="3485839"/>
            <a:ext cx="1224136"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AO2.1a (1.6%) </a:t>
            </a:r>
            <a:r>
              <a:rPr lang="en-GB" sz="1000" b="1" dirty="0" smtClean="0">
                <a:latin typeface="Arial" panose="020B0604020202020204" pitchFamily="34" charset="0"/>
                <a:cs typeface="Arial" panose="020B0604020202020204" pitchFamily="34" charset="0"/>
              </a:rPr>
              <a:t>analyse</a:t>
            </a:r>
            <a:r>
              <a:rPr lang="en-GB" sz="1000" dirty="0" smtClean="0">
                <a:latin typeface="Arial" panose="020B0604020202020204" pitchFamily="34" charset="0"/>
                <a:cs typeface="Arial" panose="020B0604020202020204" pitchFamily="34" charset="0"/>
              </a:rPr>
              <a:t> </a:t>
            </a:r>
            <a:endParaRPr lang="en-GB" sz="1000" dirty="0">
              <a:latin typeface="Arial" panose="020B0604020202020204" pitchFamily="34" charset="0"/>
              <a:cs typeface="Arial" panose="020B0604020202020204" pitchFamily="34" charset="0"/>
            </a:endParaRPr>
          </a:p>
        </p:txBody>
      </p:sp>
      <p:sp>
        <p:nvSpPr>
          <p:cNvPr id="6" name="Rounded Rectangle 5"/>
          <p:cNvSpPr/>
          <p:nvPr/>
        </p:nvSpPr>
        <p:spPr>
          <a:xfrm>
            <a:off x="5826222" y="3485839"/>
            <a:ext cx="1554090"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AO2.2 (3.3%) </a:t>
            </a:r>
            <a:r>
              <a:rPr lang="en-GB" sz="1000" b="1" dirty="0" smtClean="0">
                <a:latin typeface="Arial" panose="020B0604020202020204" pitchFamily="34" charset="0"/>
                <a:cs typeface="Arial" panose="020B0604020202020204" pitchFamily="34" charset="0"/>
              </a:rPr>
              <a:t>evaluate critical approaches</a:t>
            </a:r>
            <a:r>
              <a:rPr lang="en-GB" sz="1000" dirty="0" smtClean="0">
                <a:latin typeface="Arial" panose="020B0604020202020204" pitchFamily="34" charset="0"/>
                <a:cs typeface="Arial" panose="020B0604020202020204" pitchFamily="34" charset="0"/>
              </a:rPr>
              <a:t> </a:t>
            </a:r>
            <a:endParaRPr lang="en-GB" sz="1000" dirty="0">
              <a:latin typeface="Arial" panose="020B0604020202020204" pitchFamily="34" charset="0"/>
              <a:cs typeface="Arial" panose="020B0604020202020204" pitchFamily="34" charset="0"/>
            </a:endParaRPr>
          </a:p>
        </p:txBody>
      </p:sp>
      <p:sp>
        <p:nvSpPr>
          <p:cNvPr id="7" name="Rounded Rectangle 6"/>
          <p:cNvSpPr/>
          <p:nvPr/>
        </p:nvSpPr>
        <p:spPr>
          <a:xfrm>
            <a:off x="4200124" y="3485839"/>
            <a:ext cx="1524004"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AO2.1c (1.6%) </a:t>
            </a:r>
            <a:r>
              <a:rPr lang="en-GB" sz="1000" b="1" dirty="0" smtClean="0">
                <a:latin typeface="Arial" panose="020B0604020202020204" pitchFamily="34" charset="0"/>
                <a:cs typeface="Arial" panose="020B0604020202020204" pitchFamily="34" charset="0"/>
              </a:rPr>
              <a:t>use critical approaches</a:t>
            </a:r>
            <a:r>
              <a:rPr lang="en-GB" sz="1000" dirty="0" smtClean="0">
                <a:latin typeface="Arial" panose="020B0604020202020204" pitchFamily="34" charset="0"/>
                <a:cs typeface="Arial" panose="020B0604020202020204" pitchFamily="34" charset="0"/>
              </a:rPr>
              <a:t> </a:t>
            </a:r>
            <a:endParaRPr lang="en-GB" sz="1000" dirty="0">
              <a:latin typeface="Arial" panose="020B0604020202020204" pitchFamily="34" charset="0"/>
              <a:cs typeface="Arial" panose="020B0604020202020204" pitchFamily="34" charset="0"/>
            </a:endParaRPr>
          </a:p>
        </p:txBody>
      </p:sp>
      <p:cxnSp>
        <p:nvCxnSpPr>
          <p:cNvPr id="8" name="Straight Arrow Connector 7"/>
          <p:cNvCxnSpPr/>
          <p:nvPr/>
        </p:nvCxnSpPr>
        <p:spPr>
          <a:xfrm>
            <a:off x="6847122" y="3992215"/>
            <a:ext cx="533190" cy="948953"/>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flipV="1">
            <a:off x="3563888" y="2924944"/>
            <a:ext cx="2813484" cy="560895"/>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
        <p:nvSpPr>
          <p:cNvPr id="15" name="Rounded Rectangle 14"/>
          <p:cNvSpPr/>
          <p:nvPr/>
        </p:nvSpPr>
        <p:spPr>
          <a:xfrm>
            <a:off x="7113717" y="846138"/>
            <a:ext cx="1573083" cy="742083"/>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There will always be a choice of </a:t>
            </a:r>
            <a:r>
              <a:rPr lang="en-GB" sz="1000" b="1" dirty="0" smtClean="0">
                <a:latin typeface="Arial" panose="020B0604020202020204" pitchFamily="34" charset="0"/>
                <a:cs typeface="Arial" panose="020B0604020202020204" pitchFamily="34" charset="0"/>
              </a:rPr>
              <a:t>two</a:t>
            </a:r>
            <a:r>
              <a:rPr lang="en-GB" sz="1000" dirty="0" smtClean="0">
                <a:latin typeface="Arial" panose="020B0604020202020204" pitchFamily="34" charset="0"/>
                <a:cs typeface="Arial" panose="020B0604020202020204" pitchFamily="34" charset="0"/>
              </a:rPr>
              <a:t> 35 mark questions in this section.</a:t>
            </a:r>
            <a:endParaRPr lang="en-GB" sz="1000" dirty="0">
              <a:latin typeface="Arial" panose="020B0604020202020204" pitchFamily="34" charset="0"/>
              <a:cs typeface="Arial" panose="020B0604020202020204" pitchFamily="34" charset="0"/>
            </a:endParaRPr>
          </a:p>
        </p:txBody>
      </p:sp>
      <p:sp>
        <p:nvSpPr>
          <p:cNvPr id="16" name="Rounded Rectangle 15"/>
          <p:cNvSpPr/>
          <p:nvPr/>
        </p:nvSpPr>
        <p:spPr>
          <a:xfrm>
            <a:off x="7461892" y="3468758"/>
            <a:ext cx="1537014" cy="78682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Questions in this section will relate to </a:t>
            </a:r>
            <a:r>
              <a:rPr lang="en-GB" sz="1000" b="1" dirty="0" smtClean="0">
                <a:latin typeface="Arial" panose="020B0604020202020204" pitchFamily="34" charset="0"/>
                <a:cs typeface="Arial" panose="020B0604020202020204" pitchFamily="34" charset="0"/>
              </a:rPr>
              <a:t>critical debates</a:t>
            </a:r>
            <a:r>
              <a:rPr lang="en-GB" sz="1000" dirty="0" smtClean="0">
                <a:latin typeface="Arial" panose="020B0604020202020204" pitchFamily="34" charset="0"/>
                <a:cs typeface="Arial" panose="020B0604020202020204" pitchFamily="34" charset="0"/>
              </a:rPr>
              <a:t> on </a:t>
            </a:r>
            <a:r>
              <a:rPr lang="en-GB" sz="1000" b="1" dirty="0" smtClean="0">
                <a:latin typeface="Arial" panose="020B0604020202020204" pitchFamily="34" charset="0"/>
                <a:cs typeface="Arial" panose="020B0604020202020204" pitchFamily="34" charset="0"/>
              </a:rPr>
              <a:t>digital in film</a:t>
            </a:r>
            <a:r>
              <a:rPr lang="en-GB" sz="1000" dirty="0" smtClean="0">
                <a:latin typeface="Arial" panose="020B0604020202020204" pitchFamily="34" charset="0"/>
                <a:cs typeface="Arial" panose="020B0604020202020204" pitchFamily="34" charset="0"/>
              </a:rPr>
              <a:t> and </a:t>
            </a:r>
            <a:r>
              <a:rPr lang="en-GB" sz="1000" b="1" dirty="0" err="1" smtClean="0">
                <a:latin typeface="Arial" panose="020B0604020202020204" pitchFamily="34" charset="0"/>
                <a:cs typeface="Arial" panose="020B0604020202020204" pitchFamily="34" charset="0"/>
              </a:rPr>
              <a:t>auteurism</a:t>
            </a:r>
            <a:r>
              <a:rPr lang="en-GB" sz="1000" dirty="0" smtClean="0">
                <a:latin typeface="Arial" panose="020B0604020202020204" pitchFamily="34" charset="0"/>
                <a:cs typeface="Arial" panose="020B0604020202020204" pitchFamily="34" charset="0"/>
              </a:rPr>
              <a:t>.</a:t>
            </a:r>
            <a:endParaRPr lang="en-GB" sz="1000" dirty="0">
              <a:latin typeface="Arial" panose="020B0604020202020204" pitchFamily="34" charset="0"/>
              <a:cs typeface="Arial" panose="020B0604020202020204" pitchFamily="34" charset="0"/>
            </a:endParaRPr>
          </a:p>
        </p:txBody>
      </p:sp>
      <p:cxnSp>
        <p:nvCxnSpPr>
          <p:cNvPr id="17" name="Straight Arrow Connector 16"/>
          <p:cNvCxnSpPr/>
          <p:nvPr/>
        </p:nvCxnSpPr>
        <p:spPr>
          <a:xfrm flipH="1" flipV="1">
            <a:off x="4390002" y="2624933"/>
            <a:ext cx="3422358" cy="831845"/>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cxnSp>
        <p:nvCxnSpPr>
          <p:cNvPr id="21" name="Straight Arrow Connector 20"/>
          <p:cNvCxnSpPr/>
          <p:nvPr/>
        </p:nvCxnSpPr>
        <p:spPr>
          <a:xfrm flipH="1">
            <a:off x="5430178" y="4250480"/>
            <a:ext cx="2166158" cy="690688"/>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
        <p:nvSpPr>
          <p:cNvPr id="26" name="Rounded Rectangle 25"/>
          <p:cNvSpPr/>
          <p:nvPr/>
        </p:nvSpPr>
        <p:spPr>
          <a:xfrm>
            <a:off x="279682" y="846138"/>
            <a:ext cx="1844046" cy="96754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Questions in this section will focus on </a:t>
            </a:r>
            <a:r>
              <a:rPr lang="en-GB" sz="1000" b="1" dirty="0" smtClean="0">
                <a:latin typeface="Arial" panose="020B0604020202020204" pitchFamily="34" charset="0"/>
                <a:cs typeface="Arial" panose="020B0604020202020204" pitchFamily="34" charset="0"/>
              </a:rPr>
              <a:t>representations</a:t>
            </a:r>
            <a:r>
              <a:rPr lang="en-GB" sz="1000" dirty="0" smtClean="0">
                <a:latin typeface="Arial" panose="020B0604020202020204" pitchFamily="34" charset="0"/>
                <a:cs typeface="Arial" panose="020B0604020202020204" pitchFamily="34" charset="0"/>
              </a:rPr>
              <a:t>, </a:t>
            </a:r>
            <a:r>
              <a:rPr lang="en-GB" sz="1000" b="1" dirty="0" smtClean="0">
                <a:latin typeface="Arial" panose="020B0604020202020204" pitchFamily="34" charset="0"/>
                <a:cs typeface="Arial" panose="020B0604020202020204" pitchFamily="34" charset="0"/>
              </a:rPr>
              <a:t>contexts</a:t>
            </a:r>
            <a:r>
              <a:rPr lang="en-GB" sz="1000" dirty="0" smtClean="0">
                <a:latin typeface="Arial" panose="020B0604020202020204" pitchFamily="34" charset="0"/>
                <a:cs typeface="Arial" panose="020B0604020202020204" pitchFamily="34" charset="0"/>
              </a:rPr>
              <a:t>, </a:t>
            </a:r>
            <a:r>
              <a:rPr lang="en-GB" sz="1000" b="1" dirty="0" smtClean="0">
                <a:latin typeface="Arial" panose="020B0604020202020204" pitchFamily="34" charset="0"/>
                <a:cs typeface="Arial" panose="020B0604020202020204" pitchFamily="34" charset="0"/>
              </a:rPr>
              <a:t>viewing conditions for spectators</a:t>
            </a:r>
            <a:r>
              <a:rPr lang="en-GB" sz="1000" dirty="0" smtClean="0">
                <a:latin typeface="Arial" panose="020B0604020202020204" pitchFamily="34" charset="0"/>
                <a:cs typeface="Arial" panose="020B0604020202020204" pitchFamily="34" charset="0"/>
              </a:rPr>
              <a:t>.</a:t>
            </a:r>
            <a:endParaRPr lang="en-GB" sz="1000" dirty="0">
              <a:latin typeface="Arial" panose="020B0604020202020204" pitchFamily="34" charset="0"/>
              <a:cs typeface="Arial" panose="020B0604020202020204" pitchFamily="34" charset="0"/>
            </a:endParaRPr>
          </a:p>
        </p:txBody>
      </p:sp>
      <p:sp>
        <p:nvSpPr>
          <p:cNvPr id="27" name="Rounded Rectangle 26"/>
          <p:cNvSpPr/>
          <p:nvPr/>
        </p:nvSpPr>
        <p:spPr>
          <a:xfrm>
            <a:off x="2873894" y="5468622"/>
            <a:ext cx="1516108" cy="52713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 indicates an </a:t>
            </a:r>
            <a:r>
              <a:rPr lang="en-GB" sz="1000" b="1" dirty="0" smtClean="0">
                <a:latin typeface="Arial" panose="020B0604020202020204" pitchFamily="34" charset="0"/>
                <a:cs typeface="Arial" panose="020B0604020202020204" pitchFamily="34" charset="0"/>
              </a:rPr>
              <a:t>extended response</a:t>
            </a:r>
            <a:r>
              <a:rPr lang="en-GB" sz="1000" dirty="0" smtClean="0">
                <a:latin typeface="Arial" panose="020B0604020202020204" pitchFamily="34" charset="0"/>
                <a:cs typeface="Arial" panose="020B0604020202020204" pitchFamily="34" charset="0"/>
              </a:rPr>
              <a:t> question.</a:t>
            </a:r>
            <a:endParaRPr lang="en-GB" sz="1000" dirty="0">
              <a:latin typeface="Arial" panose="020B0604020202020204" pitchFamily="34" charset="0"/>
              <a:cs typeface="Arial" panose="020B0604020202020204" pitchFamily="34" charset="0"/>
            </a:endParaRPr>
          </a:p>
        </p:txBody>
      </p:sp>
      <p:sp>
        <p:nvSpPr>
          <p:cNvPr id="28" name="Rounded Rectangle 27"/>
          <p:cNvSpPr/>
          <p:nvPr/>
        </p:nvSpPr>
        <p:spPr>
          <a:xfrm>
            <a:off x="5782215" y="5371477"/>
            <a:ext cx="1642103" cy="62720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Students should spend around </a:t>
            </a:r>
            <a:r>
              <a:rPr lang="en-GB" sz="1000" b="1" dirty="0" smtClean="0">
                <a:latin typeface="Arial" panose="020B0604020202020204" pitchFamily="34" charset="0"/>
                <a:cs typeface="Arial" panose="020B0604020202020204" pitchFamily="34" charset="0"/>
              </a:rPr>
              <a:t>40</a:t>
            </a:r>
            <a:r>
              <a:rPr lang="en-GB" sz="1000" dirty="0" smtClean="0">
                <a:latin typeface="Arial" panose="020B0604020202020204" pitchFamily="34" charset="0"/>
                <a:cs typeface="Arial" panose="020B0604020202020204" pitchFamily="34" charset="0"/>
              </a:rPr>
              <a:t> minutes on this question.</a:t>
            </a:r>
            <a:endParaRPr lang="en-GB" sz="1000" dirty="0">
              <a:latin typeface="Arial" panose="020B0604020202020204" pitchFamily="34" charset="0"/>
              <a:cs typeface="Arial" panose="020B0604020202020204" pitchFamily="34" charset="0"/>
            </a:endParaRPr>
          </a:p>
        </p:txBody>
      </p:sp>
      <p:cxnSp>
        <p:nvCxnSpPr>
          <p:cNvPr id="18" name="Straight Arrow Connector 17"/>
          <p:cNvCxnSpPr>
            <a:stCxn id="15" idx="1"/>
          </p:cNvCxnSpPr>
          <p:nvPr/>
        </p:nvCxnSpPr>
        <p:spPr>
          <a:xfrm flipH="1">
            <a:off x="3750948" y="1217180"/>
            <a:ext cx="3362769" cy="440336"/>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Tree>
    <p:extLst>
      <p:ext uri="{BB962C8B-B14F-4D97-AF65-F5344CB8AC3E}">
        <p14:creationId xmlns:p14="http://schemas.microsoft.com/office/powerpoint/2010/main" val="1264035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par>
                                <p:cTn id="23" presetID="10" presetClass="entr" presetSubtype="0" fill="hold" nodeType="with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500"/>
                                        <p:tgtEl>
                                          <p:spTgt spid="8"/>
                                        </p:tgtEl>
                                      </p:cBhvr>
                                    </p:animEffect>
                                  </p:childTnLst>
                                </p:cTn>
                              </p:par>
                              <p:par>
                                <p:cTn id="26" presetID="10" presetClass="entr" presetSubtype="0" fill="hold" nodeType="with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500"/>
                                        <p:tgtEl>
                                          <p:spTgt spid="12"/>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animEffect transition="in" filter="fade">
                                      <p:cBhvr>
                                        <p:cTn id="33" dur="500"/>
                                        <p:tgtEl>
                                          <p:spTgt spid="15"/>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6"/>
                                        </p:tgtEl>
                                        <p:attrNameLst>
                                          <p:attrName>style.visibility</p:attrName>
                                        </p:attrNameLst>
                                      </p:cBhvr>
                                      <p:to>
                                        <p:strVal val="visible"/>
                                      </p:to>
                                    </p:set>
                                    <p:animEffect transition="in" filter="fade">
                                      <p:cBhvr>
                                        <p:cTn id="38" dur="500"/>
                                        <p:tgtEl>
                                          <p:spTgt spid="16"/>
                                        </p:tgtEl>
                                      </p:cBhvr>
                                    </p:animEffect>
                                  </p:childTnLst>
                                </p:cTn>
                              </p:par>
                              <p:par>
                                <p:cTn id="39" presetID="10" presetClass="entr" presetSubtype="0" fill="hold" nodeType="with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fade">
                                      <p:cBhvr>
                                        <p:cTn id="41" dur="500"/>
                                        <p:tgtEl>
                                          <p:spTgt spid="17"/>
                                        </p:tgtEl>
                                      </p:cBhvr>
                                    </p:animEffect>
                                  </p:childTnLst>
                                </p:cTn>
                              </p:par>
                              <p:par>
                                <p:cTn id="42" presetID="10" presetClass="entr" presetSubtype="0" fill="hold" nodeType="withEffect">
                                  <p:stCondLst>
                                    <p:cond delay="0"/>
                                  </p:stCondLst>
                                  <p:childTnLst>
                                    <p:set>
                                      <p:cBhvr>
                                        <p:cTn id="43" dur="1" fill="hold">
                                          <p:stCondLst>
                                            <p:cond delay="0"/>
                                          </p:stCondLst>
                                        </p:cTn>
                                        <p:tgtEl>
                                          <p:spTgt spid="21"/>
                                        </p:tgtEl>
                                        <p:attrNameLst>
                                          <p:attrName>style.visibility</p:attrName>
                                        </p:attrNameLst>
                                      </p:cBhvr>
                                      <p:to>
                                        <p:strVal val="visible"/>
                                      </p:to>
                                    </p:set>
                                    <p:animEffect transition="in" filter="fade">
                                      <p:cBhvr>
                                        <p:cTn id="44" dur="500"/>
                                        <p:tgtEl>
                                          <p:spTgt spid="21"/>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26"/>
                                        </p:tgtEl>
                                        <p:attrNameLst>
                                          <p:attrName>style.visibility</p:attrName>
                                        </p:attrNameLst>
                                      </p:cBhvr>
                                      <p:to>
                                        <p:strVal val="visible"/>
                                      </p:to>
                                    </p:set>
                                    <p:animEffect transition="in" filter="fade">
                                      <p:cBhvr>
                                        <p:cTn id="49" dur="500"/>
                                        <p:tgtEl>
                                          <p:spTgt spid="26"/>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27"/>
                                        </p:tgtEl>
                                        <p:attrNameLst>
                                          <p:attrName>style.visibility</p:attrName>
                                        </p:attrNameLst>
                                      </p:cBhvr>
                                      <p:to>
                                        <p:strVal val="visible"/>
                                      </p:to>
                                    </p:set>
                                    <p:animEffect transition="in" filter="fade">
                                      <p:cBhvr>
                                        <p:cTn id="54" dur="500"/>
                                        <p:tgtEl>
                                          <p:spTgt spid="27"/>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28"/>
                                        </p:tgtEl>
                                        <p:attrNameLst>
                                          <p:attrName>style.visibility</p:attrName>
                                        </p:attrNameLst>
                                      </p:cBhvr>
                                      <p:to>
                                        <p:strVal val="visible"/>
                                      </p:to>
                                    </p:set>
                                    <p:animEffect transition="in" filter="fade">
                                      <p:cBhvr>
                                        <p:cTn id="59" dur="500"/>
                                        <p:tgtEl>
                                          <p:spTgt spid="28"/>
                                        </p:tgtEl>
                                      </p:cBhvr>
                                    </p:animEffect>
                                  </p:childTnLst>
                                </p:cTn>
                              </p:par>
                              <p:par>
                                <p:cTn id="60" presetID="10" presetClass="entr" presetSubtype="0" fill="hold" nodeType="withEffect">
                                  <p:stCondLst>
                                    <p:cond delay="0"/>
                                  </p:stCondLst>
                                  <p:childTnLst>
                                    <p:set>
                                      <p:cBhvr>
                                        <p:cTn id="61" dur="1" fill="hold">
                                          <p:stCondLst>
                                            <p:cond delay="0"/>
                                          </p:stCondLst>
                                        </p:cTn>
                                        <p:tgtEl>
                                          <p:spTgt spid="18"/>
                                        </p:tgtEl>
                                        <p:attrNameLst>
                                          <p:attrName>style.visibility</p:attrName>
                                        </p:attrNameLst>
                                      </p:cBhvr>
                                      <p:to>
                                        <p:strVal val="visible"/>
                                      </p:to>
                                    </p:set>
                                    <p:animEffect transition="in" filter="fade">
                                      <p:cBhvr>
                                        <p:cTn id="6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15" grpId="0" animBg="1"/>
      <p:bldP spid="16" grpId="0" animBg="1"/>
      <p:bldP spid="26" grpId="0" animBg="1"/>
      <p:bldP spid="27" grpId="0" animBg="1"/>
      <p:bldP spid="2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Section B: Documentary</a:t>
            </a:r>
            <a:endParaRPr lang="en-GB" dirty="0"/>
          </a:p>
        </p:txBody>
      </p:sp>
      <p:pic>
        <p:nvPicPr>
          <p:cNvPr id="4" name="Picture 3" title="Table of films for Section B"/>
          <p:cNvPicPr>
            <a:picLocks noChangeAspect="1"/>
          </p:cNvPicPr>
          <p:nvPr/>
        </p:nvPicPr>
        <p:blipFill>
          <a:blip r:embed="rId2"/>
          <a:stretch>
            <a:fillRect/>
          </a:stretch>
        </p:blipFill>
        <p:spPr>
          <a:xfrm>
            <a:off x="551076" y="1441666"/>
            <a:ext cx="8041848" cy="3769965"/>
          </a:xfrm>
          <a:prstGeom prst="rect">
            <a:avLst/>
          </a:prstGeom>
        </p:spPr>
      </p:pic>
    </p:spTree>
    <p:extLst>
      <p:ext uri="{BB962C8B-B14F-4D97-AF65-F5344CB8AC3E}">
        <p14:creationId xmlns:p14="http://schemas.microsoft.com/office/powerpoint/2010/main" val="4274756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Section B: Documentary</a:t>
            </a:r>
            <a:endParaRPr lang="en-GB" dirty="0"/>
          </a:p>
        </p:txBody>
      </p:sp>
      <p:sp>
        <p:nvSpPr>
          <p:cNvPr id="3" name="Content Placeholder 2"/>
          <p:cNvSpPr>
            <a:spLocks noGrp="1"/>
          </p:cNvSpPr>
          <p:nvPr>
            <p:ph idx="1"/>
          </p:nvPr>
        </p:nvSpPr>
        <p:spPr>
          <a:xfrm>
            <a:off x="457200" y="1600201"/>
            <a:ext cx="8363272" cy="4277652"/>
          </a:xfrm>
        </p:spPr>
        <p:txBody>
          <a:bodyPr/>
          <a:lstStyle/>
          <a:p>
            <a:pPr marL="0" lvl="0" indent="0" algn="ctr">
              <a:buNone/>
            </a:pPr>
            <a:r>
              <a:rPr lang="en-GB" sz="2000" dirty="0">
                <a:solidFill>
                  <a:prstClr val="black"/>
                </a:solidFill>
              </a:rPr>
              <a:t>Answer </a:t>
            </a:r>
            <a:r>
              <a:rPr lang="en-GB" sz="2000" b="1" dirty="0">
                <a:solidFill>
                  <a:prstClr val="black"/>
                </a:solidFill>
              </a:rPr>
              <a:t>either</a:t>
            </a:r>
            <a:r>
              <a:rPr lang="en-GB" sz="2000" dirty="0">
                <a:solidFill>
                  <a:prstClr val="black"/>
                </a:solidFill>
              </a:rPr>
              <a:t> Question </a:t>
            </a:r>
            <a:r>
              <a:rPr lang="en-GB" sz="2000" dirty="0" smtClean="0">
                <a:solidFill>
                  <a:prstClr val="black"/>
                </a:solidFill>
              </a:rPr>
              <a:t>3 </a:t>
            </a:r>
            <a:r>
              <a:rPr lang="en-GB" sz="2000" b="1" dirty="0">
                <a:solidFill>
                  <a:prstClr val="black"/>
                </a:solidFill>
              </a:rPr>
              <a:t>or</a:t>
            </a:r>
            <a:r>
              <a:rPr lang="en-GB" sz="2000" dirty="0">
                <a:solidFill>
                  <a:prstClr val="black"/>
                </a:solidFill>
              </a:rPr>
              <a:t> Question </a:t>
            </a:r>
            <a:r>
              <a:rPr lang="en-GB" sz="2000" dirty="0" smtClean="0">
                <a:solidFill>
                  <a:prstClr val="black"/>
                </a:solidFill>
              </a:rPr>
              <a:t>4</a:t>
            </a:r>
            <a:endParaRPr lang="en-GB" sz="2000" dirty="0">
              <a:solidFill>
                <a:prstClr val="black"/>
              </a:solidFill>
            </a:endParaRPr>
          </a:p>
          <a:p>
            <a:pPr marL="0" lvl="0" indent="0">
              <a:buNone/>
            </a:pPr>
            <a:r>
              <a:rPr lang="en-GB" sz="2000" b="1" dirty="0" smtClean="0">
                <a:solidFill>
                  <a:prstClr val="black"/>
                </a:solidFill>
              </a:rPr>
              <a:t>EITHER</a:t>
            </a:r>
          </a:p>
          <a:p>
            <a:pPr marL="0" lvl="0" indent="0">
              <a:buNone/>
            </a:pPr>
            <a:endParaRPr lang="en-GB" sz="2000" b="1" dirty="0">
              <a:solidFill>
                <a:prstClr val="black"/>
              </a:solidFill>
            </a:endParaRPr>
          </a:p>
          <a:p>
            <a:pPr marL="0" lvl="0" indent="0">
              <a:buNone/>
            </a:pPr>
            <a:r>
              <a:rPr lang="en-GB" sz="2000" b="1" dirty="0" smtClean="0">
                <a:solidFill>
                  <a:prstClr val="black"/>
                </a:solidFill>
              </a:rPr>
              <a:t>3* </a:t>
            </a:r>
            <a:r>
              <a:rPr lang="en-GB" sz="2000" dirty="0" smtClean="0">
                <a:solidFill>
                  <a:prstClr val="black"/>
                </a:solidFill>
              </a:rPr>
              <a:t>‘Documentaries are unreliable narrators of past events’. Discuss this in relation to examples from the documentary film you have studied. </a:t>
            </a:r>
            <a:r>
              <a:rPr lang="en-GB" sz="2000" b="1" dirty="0" smtClean="0">
                <a:solidFill>
                  <a:prstClr val="black"/>
                </a:solidFill>
              </a:rPr>
              <a:t>[35]</a:t>
            </a:r>
          </a:p>
          <a:p>
            <a:pPr marL="0" lvl="0" indent="0">
              <a:buNone/>
            </a:pPr>
            <a:endParaRPr lang="en-GB" sz="2000" b="1" dirty="0" smtClean="0">
              <a:solidFill>
                <a:prstClr val="black"/>
              </a:solidFill>
            </a:endParaRPr>
          </a:p>
          <a:p>
            <a:pPr marL="0" lvl="0" indent="0">
              <a:buNone/>
            </a:pPr>
            <a:r>
              <a:rPr lang="en-GB" sz="2000" b="1" dirty="0" smtClean="0">
                <a:solidFill>
                  <a:prstClr val="black"/>
                </a:solidFill>
              </a:rPr>
              <a:t>OR</a:t>
            </a:r>
          </a:p>
          <a:p>
            <a:pPr marL="0" lvl="0" indent="0">
              <a:buNone/>
            </a:pPr>
            <a:endParaRPr lang="en-GB" sz="2000" b="1" dirty="0">
              <a:solidFill>
                <a:prstClr val="black"/>
              </a:solidFill>
            </a:endParaRPr>
          </a:p>
          <a:p>
            <a:pPr marL="0" lvl="0" indent="0">
              <a:buNone/>
            </a:pPr>
            <a:r>
              <a:rPr lang="en-GB" sz="2000" b="1" dirty="0" smtClean="0">
                <a:solidFill>
                  <a:prstClr val="black"/>
                </a:solidFill>
              </a:rPr>
              <a:t>4* </a:t>
            </a:r>
            <a:r>
              <a:rPr lang="en-GB" sz="2000" dirty="0" smtClean="0">
                <a:solidFill>
                  <a:prstClr val="black"/>
                </a:solidFill>
              </a:rPr>
              <a:t>‘The power of a documentary film relies on techniques that make it feel as real and as truthful as possible.’ Discuss this in relation to examples from the documentary film you have studied.                      </a:t>
            </a:r>
            <a:r>
              <a:rPr lang="en-GB" sz="2000" b="1" dirty="0" smtClean="0">
                <a:solidFill>
                  <a:prstClr val="black"/>
                </a:solidFill>
              </a:rPr>
              <a:t>[35]</a:t>
            </a:r>
            <a:endParaRPr lang="en-GB" sz="2000" dirty="0">
              <a:solidFill>
                <a:prstClr val="black"/>
              </a:solidFill>
            </a:endParaRPr>
          </a:p>
          <a:p>
            <a:pPr marL="0" indent="0">
              <a:buNone/>
            </a:pPr>
            <a:endParaRPr lang="en-GB" dirty="0"/>
          </a:p>
        </p:txBody>
      </p:sp>
      <p:sp>
        <p:nvSpPr>
          <p:cNvPr id="4" name="Rounded Rectangle 3"/>
          <p:cNvSpPr/>
          <p:nvPr/>
        </p:nvSpPr>
        <p:spPr>
          <a:xfrm>
            <a:off x="1046393" y="3684043"/>
            <a:ext cx="1480943"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AO1 (5%) </a:t>
            </a:r>
            <a:r>
              <a:rPr lang="en-GB" sz="1000" b="1" dirty="0" smtClean="0">
                <a:latin typeface="Arial" panose="020B0604020202020204" pitchFamily="34" charset="0"/>
                <a:cs typeface="Arial" panose="020B0604020202020204" pitchFamily="34" charset="0"/>
              </a:rPr>
              <a:t>knowledge and understanding</a:t>
            </a:r>
            <a:r>
              <a:rPr lang="en-GB" sz="1000" dirty="0" smtClean="0">
                <a:latin typeface="Arial" panose="020B0604020202020204" pitchFamily="34" charset="0"/>
                <a:cs typeface="Arial" panose="020B0604020202020204" pitchFamily="34" charset="0"/>
              </a:rPr>
              <a:t> </a:t>
            </a:r>
            <a:endParaRPr lang="en-GB" sz="1000" dirty="0">
              <a:latin typeface="Arial" panose="020B0604020202020204" pitchFamily="34" charset="0"/>
              <a:cs typeface="Arial" panose="020B0604020202020204" pitchFamily="34" charset="0"/>
            </a:endParaRPr>
          </a:p>
        </p:txBody>
      </p:sp>
      <p:sp>
        <p:nvSpPr>
          <p:cNvPr id="5" name="Rounded Rectangle 4"/>
          <p:cNvSpPr/>
          <p:nvPr/>
        </p:nvSpPr>
        <p:spPr>
          <a:xfrm>
            <a:off x="2596175" y="3682697"/>
            <a:ext cx="1478858"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AO2.1a (3.3%) </a:t>
            </a:r>
            <a:r>
              <a:rPr lang="en-GB" sz="1000" b="1" dirty="0" smtClean="0">
                <a:latin typeface="Arial" panose="020B0604020202020204" pitchFamily="34" charset="0"/>
                <a:cs typeface="Arial" panose="020B0604020202020204" pitchFamily="34" charset="0"/>
              </a:rPr>
              <a:t>analyse</a:t>
            </a:r>
            <a:endParaRPr lang="en-GB" sz="1000" dirty="0">
              <a:latin typeface="Arial" panose="020B0604020202020204" pitchFamily="34" charset="0"/>
              <a:cs typeface="Arial" panose="020B0604020202020204" pitchFamily="34" charset="0"/>
            </a:endParaRPr>
          </a:p>
        </p:txBody>
      </p:sp>
      <p:sp>
        <p:nvSpPr>
          <p:cNvPr id="6" name="Rounded Rectangle 5"/>
          <p:cNvSpPr/>
          <p:nvPr/>
        </p:nvSpPr>
        <p:spPr>
          <a:xfrm>
            <a:off x="4143872" y="3671453"/>
            <a:ext cx="1468235"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AO2.1c (3.3%)</a:t>
            </a:r>
            <a:r>
              <a:rPr lang="en-GB" sz="1000" b="1" dirty="0" smtClean="0">
                <a:latin typeface="Arial" panose="020B0604020202020204" pitchFamily="34" charset="0"/>
                <a:cs typeface="Arial" panose="020B0604020202020204" pitchFamily="34" charset="0"/>
              </a:rPr>
              <a:t> critical approaches</a:t>
            </a:r>
            <a:endParaRPr lang="en-GB" sz="1000" dirty="0">
              <a:latin typeface="Arial" panose="020B0604020202020204" pitchFamily="34" charset="0"/>
              <a:cs typeface="Arial" panose="020B0604020202020204" pitchFamily="34" charset="0"/>
            </a:endParaRPr>
          </a:p>
        </p:txBody>
      </p:sp>
      <p:cxnSp>
        <p:nvCxnSpPr>
          <p:cNvPr id="7" name="Straight Arrow Connector 6"/>
          <p:cNvCxnSpPr/>
          <p:nvPr/>
        </p:nvCxnSpPr>
        <p:spPr>
          <a:xfrm flipH="1">
            <a:off x="1310381" y="4189073"/>
            <a:ext cx="2945512" cy="795226"/>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
        <p:nvSpPr>
          <p:cNvPr id="11" name="Rounded Rectangle 10"/>
          <p:cNvSpPr/>
          <p:nvPr/>
        </p:nvSpPr>
        <p:spPr>
          <a:xfrm>
            <a:off x="251520" y="1150966"/>
            <a:ext cx="1691898" cy="79208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There will always be a choice of </a:t>
            </a:r>
            <a:r>
              <a:rPr lang="en-GB" sz="1000" b="1" dirty="0" smtClean="0">
                <a:latin typeface="Arial" panose="020B0604020202020204" pitchFamily="34" charset="0"/>
                <a:cs typeface="Arial" panose="020B0604020202020204" pitchFamily="34" charset="0"/>
              </a:rPr>
              <a:t>two</a:t>
            </a:r>
            <a:r>
              <a:rPr lang="en-GB" sz="1000" dirty="0" smtClean="0">
                <a:latin typeface="Arial" panose="020B0604020202020204" pitchFamily="34" charset="0"/>
                <a:cs typeface="Arial" panose="020B0604020202020204" pitchFamily="34" charset="0"/>
              </a:rPr>
              <a:t> 35 mark questions in this section.</a:t>
            </a:r>
            <a:endParaRPr lang="en-GB" sz="1000" dirty="0">
              <a:latin typeface="Arial" panose="020B0604020202020204" pitchFamily="34" charset="0"/>
              <a:cs typeface="Arial" panose="020B0604020202020204" pitchFamily="34" charset="0"/>
            </a:endParaRPr>
          </a:p>
        </p:txBody>
      </p:sp>
      <p:sp>
        <p:nvSpPr>
          <p:cNvPr id="12" name="Rounded Rectangle 11"/>
          <p:cNvSpPr/>
          <p:nvPr/>
        </p:nvSpPr>
        <p:spPr>
          <a:xfrm>
            <a:off x="1619672" y="5440611"/>
            <a:ext cx="1656184" cy="508669"/>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 indicates an </a:t>
            </a:r>
            <a:r>
              <a:rPr lang="en-GB" sz="1000" b="1" dirty="0" smtClean="0">
                <a:latin typeface="Arial" panose="020B0604020202020204" pitchFamily="34" charset="0"/>
                <a:cs typeface="Arial" panose="020B0604020202020204" pitchFamily="34" charset="0"/>
              </a:rPr>
              <a:t>extended response</a:t>
            </a:r>
            <a:r>
              <a:rPr lang="en-GB" sz="1000" dirty="0" smtClean="0">
                <a:latin typeface="Arial" panose="020B0604020202020204" pitchFamily="34" charset="0"/>
                <a:cs typeface="Arial" panose="020B0604020202020204" pitchFamily="34" charset="0"/>
              </a:rPr>
              <a:t> question.</a:t>
            </a:r>
            <a:endParaRPr lang="en-GB" sz="1000" dirty="0">
              <a:latin typeface="Arial" panose="020B0604020202020204" pitchFamily="34" charset="0"/>
              <a:cs typeface="Arial" panose="020B0604020202020204" pitchFamily="34" charset="0"/>
            </a:endParaRPr>
          </a:p>
        </p:txBody>
      </p:sp>
      <p:sp>
        <p:nvSpPr>
          <p:cNvPr id="13" name="Rounded Rectangle 12"/>
          <p:cNvSpPr/>
          <p:nvPr/>
        </p:nvSpPr>
        <p:spPr>
          <a:xfrm>
            <a:off x="6518084" y="3429000"/>
            <a:ext cx="1738585" cy="1013675"/>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Questions in this section will focus on </a:t>
            </a:r>
            <a:r>
              <a:rPr lang="en-GB" sz="1000" b="1" dirty="0" smtClean="0">
                <a:latin typeface="Arial" panose="020B0604020202020204" pitchFamily="34" charset="0"/>
                <a:cs typeface="Arial" panose="020B0604020202020204" pitchFamily="34" charset="0"/>
              </a:rPr>
              <a:t>critical debates</a:t>
            </a:r>
            <a:r>
              <a:rPr lang="en-GB" sz="1000" dirty="0" smtClean="0">
                <a:latin typeface="Arial" panose="020B0604020202020204" pitchFamily="34" charset="0"/>
                <a:cs typeface="Arial" panose="020B0604020202020204" pitchFamily="34" charset="0"/>
              </a:rPr>
              <a:t> in relation to </a:t>
            </a:r>
            <a:r>
              <a:rPr lang="en-GB" sz="1000" b="1" dirty="0" smtClean="0">
                <a:latin typeface="Arial" panose="020B0604020202020204" pitchFamily="34" charset="0"/>
                <a:cs typeface="Arial" panose="020B0604020202020204" pitchFamily="34" charset="0"/>
              </a:rPr>
              <a:t>realism</a:t>
            </a:r>
            <a:r>
              <a:rPr lang="en-GB" sz="1000" dirty="0" smtClean="0">
                <a:latin typeface="Arial" panose="020B0604020202020204" pitchFamily="34" charset="0"/>
                <a:cs typeface="Arial" panose="020B0604020202020204" pitchFamily="34" charset="0"/>
              </a:rPr>
              <a:t>, </a:t>
            </a:r>
            <a:r>
              <a:rPr lang="en-GB" sz="1000" b="1" dirty="0" smtClean="0">
                <a:latin typeface="Arial" panose="020B0604020202020204" pitchFamily="34" charset="0"/>
                <a:cs typeface="Arial" panose="020B0604020202020204" pitchFamily="34" charset="0"/>
              </a:rPr>
              <a:t>film narrative</a:t>
            </a:r>
            <a:r>
              <a:rPr lang="en-GB" sz="1000" dirty="0" smtClean="0">
                <a:latin typeface="Arial" panose="020B0604020202020204" pitchFamily="34" charset="0"/>
                <a:cs typeface="Arial" panose="020B0604020202020204" pitchFamily="34" charset="0"/>
              </a:rPr>
              <a:t>, </a:t>
            </a:r>
            <a:r>
              <a:rPr lang="en-GB" sz="1000" b="1" dirty="0" smtClean="0">
                <a:latin typeface="Arial" panose="020B0604020202020204" pitchFamily="34" charset="0"/>
                <a:cs typeface="Arial" panose="020B0604020202020204" pitchFamily="34" charset="0"/>
              </a:rPr>
              <a:t>filmmakers’ theories of film</a:t>
            </a:r>
            <a:r>
              <a:rPr lang="en-GB" sz="1000" dirty="0" smtClean="0">
                <a:latin typeface="Arial" panose="020B0604020202020204" pitchFamily="34" charset="0"/>
                <a:cs typeface="Arial" panose="020B0604020202020204" pitchFamily="34" charset="0"/>
              </a:rPr>
              <a:t>.</a:t>
            </a:r>
            <a:endParaRPr lang="en-GB" sz="1000" dirty="0">
              <a:latin typeface="Arial" panose="020B0604020202020204" pitchFamily="34" charset="0"/>
              <a:cs typeface="Arial" panose="020B0604020202020204" pitchFamily="34" charset="0"/>
            </a:endParaRPr>
          </a:p>
        </p:txBody>
      </p:sp>
      <p:sp>
        <p:nvSpPr>
          <p:cNvPr id="14" name="Rounded Rectangle 13"/>
          <p:cNvSpPr/>
          <p:nvPr/>
        </p:nvSpPr>
        <p:spPr>
          <a:xfrm>
            <a:off x="7076846" y="1405002"/>
            <a:ext cx="1642103" cy="89355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Questions in this section will focus on </a:t>
            </a:r>
            <a:r>
              <a:rPr lang="en-GB" sz="1000" b="1" dirty="0" smtClean="0">
                <a:latin typeface="Arial" panose="020B0604020202020204" pitchFamily="34" charset="0"/>
                <a:cs typeface="Arial" panose="020B0604020202020204" pitchFamily="34" charset="0"/>
              </a:rPr>
              <a:t>representations</a:t>
            </a:r>
            <a:r>
              <a:rPr lang="en-GB" sz="1000" dirty="0" smtClean="0">
                <a:latin typeface="Arial" panose="020B0604020202020204" pitchFamily="34" charset="0"/>
                <a:cs typeface="Arial" panose="020B0604020202020204" pitchFamily="34" charset="0"/>
              </a:rPr>
              <a:t>, </a:t>
            </a:r>
            <a:r>
              <a:rPr lang="en-GB" sz="1000" b="1" dirty="0" smtClean="0">
                <a:latin typeface="Arial" panose="020B0604020202020204" pitchFamily="34" charset="0"/>
                <a:cs typeface="Arial" panose="020B0604020202020204" pitchFamily="34" charset="0"/>
              </a:rPr>
              <a:t>contexts</a:t>
            </a:r>
            <a:r>
              <a:rPr lang="en-GB" sz="1000" dirty="0" smtClean="0">
                <a:latin typeface="Arial" panose="020B0604020202020204" pitchFamily="34" charset="0"/>
                <a:cs typeface="Arial" panose="020B0604020202020204" pitchFamily="34" charset="0"/>
              </a:rPr>
              <a:t>, </a:t>
            </a:r>
            <a:r>
              <a:rPr lang="en-GB" sz="1000" b="1" dirty="0" smtClean="0">
                <a:latin typeface="Arial" panose="020B0604020202020204" pitchFamily="34" charset="0"/>
                <a:cs typeface="Arial" panose="020B0604020202020204" pitchFamily="34" charset="0"/>
              </a:rPr>
              <a:t>spectatorship</a:t>
            </a:r>
            <a:r>
              <a:rPr lang="en-GB" sz="1000" dirty="0" smtClean="0">
                <a:latin typeface="Arial" panose="020B0604020202020204" pitchFamily="34" charset="0"/>
                <a:cs typeface="Arial" panose="020B0604020202020204" pitchFamily="34" charset="0"/>
              </a:rPr>
              <a:t>.</a:t>
            </a:r>
            <a:endParaRPr lang="en-GB" sz="1000" dirty="0">
              <a:latin typeface="Arial" panose="020B0604020202020204" pitchFamily="34" charset="0"/>
              <a:cs typeface="Arial" panose="020B0604020202020204" pitchFamily="34" charset="0"/>
            </a:endParaRPr>
          </a:p>
        </p:txBody>
      </p:sp>
      <p:sp>
        <p:nvSpPr>
          <p:cNvPr id="15" name="Rounded Rectangle 14"/>
          <p:cNvSpPr/>
          <p:nvPr/>
        </p:nvSpPr>
        <p:spPr>
          <a:xfrm>
            <a:off x="7387376" y="58594"/>
            <a:ext cx="1642103" cy="62720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Students should spend around </a:t>
            </a:r>
            <a:r>
              <a:rPr lang="en-GB" sz="1000" b="1" dirty="0" smtClean="0">
                <a:latin typeface="Arial" panose="020B0604020202020204" pitchFamily="34" charset="0"/>
                <a:cs typeface="Arial" panose="020B0604020202020204" pitchFamily="34" charset="0"/>
              </a:rPr>
              <a:t>40</a:t>
            </a:r>
            <a:r>
              <a:rPr lang="en-GB" sz="1000" dirty="0" smtClean="0">
                <a:latin typeface="Arial" panose="020B0604020202020204" pitchFamily="34" charset="0"/>
                <a:cs typeface="Arial" panose="020B0604020202020204" pitchFamily="34" charset="0"/>
              </a:rPr>
              <a:t> minutes on this question.</a:t>
            </a:r>
            <a:endParaRPr lang="en-GB" sz="1000" dirty="0">
              <a:latin typeface="Arial" panose="020B0604020202020204" pitchFamily="34" charset="0"/>
              <a:cs typeface="Arial" panose="020B0604020202020204" pitchFamily="34" charset="0"/>
            </a:endParaRPr>
          </a:p>
        </p:txBody>
      </p:sp>
      <p:cxnSp>
        <p:nvCxnSpPr>
          <p:cNvPr id="16" name="Straight Arrow Connector 15"/>
          <p:cNvCxnSpPr/>
          <p:nvPr/>
        </p:nvCxnSpPr>
        <p:spPr>
          <a:xfrm flipH="1" flipV="1">
            <a:off x="4638836" y="2996952"/>
            <a:ext cx="581236" cy="675847"/>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1943418" y="1484784"/>
            <a:ext cx="1807531" cy="172732"/>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Tree>
    <p:extLst>
      <p:ext uri="{BB962C8B-B14F-4D97-AF65-F5344CB8AC3E}">
        <p14:creationId xmlns:p14="http://schemas.microsoft.com/office/powerpoint/2010/main" val="2632669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par>
                                <p:cTn id="18" presetID="10" presetClass="entr" presetSubtype="0" fill="hold" nodeType="with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5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fade">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fade">
                                      <p:cBhvr>
                                        <p:cTn id="30" dur="500"/>
                                        <p:tgtEl>
                                          <p:spTgt spid="12"/>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fade">
                                      <p:cBhvr>
                                        <p:cTn id="35" dur="500"/>
                                        <p:tgtEl>
                                          <p:spTgt spid="13"/>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fade">
                                      <p:cBhvr>
                                        <p:cTn id="40" dur="500"/>
                                        <p:tgtEl>
                                          <p:spTgt spid="14"/>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5"/>
                                        </p:tgtEl>
                                        <p:attrNameLst>
                                          <p:attrName>style.visibility</p:attrName>
                                        </p:attrNameLst>
                                      </p:cBhvr>
                                      <p:to>
                                        <p:strVal val="visible"/>
                                      </p:to>
                                    </p:set>
                                    <p:animEffect transition="in" filter="fade">
                                      <p:cBhvr>
                                        <p:cTn id="45" dur="500"/>
                                        <p:tgtEl>
                                          <p:spTgt spid="15"/>
                                        </p:tgtEl>
                                      </p:cBhvr>
                                    </p:animEffect>
                                  </p:childTnLst>
                                </p:cTn>
                              </p:par>
                              <p:par>
                                <p:cTn id="46" presetID="10" presetClass="entr" presetSubtype="0" fill="hold" nodeType="withEffect">
                                  <p:stCondLst>
                                    <p:cond delay="0"/>
                                  </p:stCondLst>
                                  <p:childTnLst>
                                    <p:set>
                                      <p:cBhvr>
                                        <p:cTn id="47" dur="1" fill="hold">
                                          <p:stCondLst>
                                            <p:cond delay="0"/>
                                          </p:stCondLst>
                                        </p:cTn>
                                        <p:tgtEl>
                                          <p:spTgt spid="16"/>
                                        </p:tgtEl>
                                        <p:attrNameLst>
                                          <p:attrName>style.visibility</p:attrName>
                                        </p:attrNameLst>
                                      </p:cBhvr>
                                      <p:to>
                                        <p:strVal val="visible"/>
                                      </p:to>
                                    </p:set>
                                    <p:animEffect transition="in" filter="fade">
                                      <p:cBhvr>
                                        <p:cTn id="48" dur="500"/>
                                        <p:tgtEl>
                                          <p:spTgt spid="16"/>
                                        </p:tgtEl>
                                      </p:cBhvr>
                                    </p:animEffect>
                                  </p:childTnLst>
                                </p:cTn>
                              </p:par>
                              <p:par>
                                <p:cTn id="49" presetID="10" presetClass="entr" presetSubtype="0" fill="hold" nodeType="withEffect">
                                  <p:stCondLst>
                                    <p:cond delay="0"/>
                                  </p:stCondLst>
                                  <p:childTnLst>
                                    <p:set>
                                      <p:cBhvr>
                                        <p:cTn id="50" dur="1" fill="hold">
                                          <p:stCondLst>
                                            <p:cond delay="0"/>
                                          </p:stCondLst>
                                        </p:cTn>
                                        <p:tgtEl>
                                          <p:spTgt spid="17"/>
                                        </p:tgtEl>
                                        <p:attrNameLst>
                                          <p:attrName>style.visibility</p:attrName>
                                        </p:attrNameLst>
                                      </p:cBhvr>
                                      <p:to>
                                        <p:strVal val="visible"/>
                                      </p:to>
                                    </p:set>
                                    <p:animEffect transition="in" filter="fade">
                                      <p:cBhvr>
                                        <p:cTn id="51"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11" grpId="0" animBg="1"/>
      <p:bldP spid="12" grpId="0" animBg="1"/>
      <p:bldP spid="13" grpId="0" animBg="1"/>
      <p:bldP spid="14" grpId="0" animBg="1"/>
      <p:bldP spid="1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Section C: Ideology</a:t>
            </a:r>
            <a:endParaRPr lang="en-GB" dirty="0"/>
          </a:p>
        </p:txBody>
      </p:sp>
      <p:sp>
        <p:nvSpPr>
          <p:cNvPr id="3" name="Content Placeholder 2"/>
          <p:cNvSpPr>
            <a:spLocks noGrp="1"/>
          </p:cNvSpPr>
          <p:nvPr>
            <p:ph idx="1"/>
          </p:nvPr>
        </p:nvSpPr>
        <p:spPr>
          <a:xfrm>
            <a:off x="461736" y="1442513"/>
            <a:ext cx="8229600" cy="4277652"/>
          </a:xfrm>
        </p:spPr>
        <p:txBody>
          <a:bodyPr>
            <a:normAutofit lnSpcReduction="10000"/>
          </a:bodyPr>
          <a:lstStyle/>
          <a:p>
            <a:pPr marL="0" indent="0" algn="ctr">
              <a:buNone/>
            </a:pPr>
            <a:r>
              <a:rPr lang="en-GB" sz="2000" dirty="0" smtClean="0"/>
              <a:t>Answer </a:t>
            </a:r>
            <a:r>
              <a:rPr lang="en-GB" sz="2000" b="1" dirty="0" smtClean="0"/>
              <a:t>one</a:t>
            </a:r>
            <a:r>
              <a:rPr lang="en-GB" sz="2000" dirty="0" smtClean="0"/>
              <a:t> question from Questions 5 – 10</a:t>
            </a:r>
          </a:p>
          <a:p>
            <a:pPr marL="0" indent="0">
              <a:buNone/>
            </a:pPr>
            <a:endParaRPr lang="en-GB" sz="2000" dirty="0"/>
          </a:p>
          <a:p>
            <a:pPr marL="0" indent="0">
              <a:buNone/>
            </a:pPr>
            <a:r>
              <a:rPr lang="en-GB" sz="2000" dirty="0" smtClean="0"/>
              <a:t>You should have studied films from </a:t>
            </a:r>
            <a:r>
              <a:rPr lang="en-GB" sz="2000" b="1" dirty="0" smtClean="0"/>
              <a:t>one</a:t>
            </a:r>
            <a:r>
              <a:rPr lang="en-GB" sz="2000" dirty="0" smtClean="0"/>
              <a:t> of the following themes:</a:t>
            </a:r>
          </a:p>
          <a:p>
            <a:r>
              <a:rPr lang="en-GB" sz="2000" dirty="0" smtClean="0"/>
              <a:t>Family and Home</a:t>
            </a:r>
          </a:p>
          <a:p>
            <a:r>
              <a:rPr lang="en-GB" sz="2000" dirty="0" smtClean="0"/>
              <a:t>Outsiders</a:t>
            </a:r>
          </a:p>
          <a:p>
            <a:r>
              <a:rPr lang="en-GB" sz="2000" dirty="0" smtClean="0"/>
              <a:t>Conflict</a:t>
            </a:r>
          </a:p>
          <a:p>
            <a:pPr marL="0" indent="0">
              <a:buNone/>
            </a:pPr>
            <a:endParaRPr lang="en-GB" sz="2000" dirty="0"/>
          </a:p>
          <a:p>
            <a:pPr marL="0" indent="0">
              <a:buNone/>
            </a:pPr>
            <a:r>
              <a:rPr lang="en-GB" sz="2000" dirty="0" smtClean="0"/>
              <a:t>If you have studied films from the theme </a:t>
            </a:r>
            <a:r>
              <a:rPr lang="en-GB" sz="2000" b="1" dirty="0" smtClean="0"/>
              <a:t>Family and Home</a:t>
            </a:r>
            <a:r>
              <a:rPr lang="en-GB" sz="2000" dirty="0" smtClean="0"/>
              <a:t>, answer </a:t>
            </a:r>
            <a:r>
              <a:rPr lang="en-GB" sz="2000" b="1" dirty="0" smtClean="0"/>
              <a:t>either</a:t>
            </a:r>
            <a:r>
              <a:rPr lang="en-GB" sz="2000" dirty="0" smtClean="0"/>
              <a:t> Question 5 </a:t>
            </a:r>
            <a:r>
              <a:rPr lang="en-GB" sz="2000" b="1" dirty="0" smtClean="0"/>
              <a:t>or</a:t>
            </a:r>
            <a:r>
              <a:rPr lang="en-GB" sz="2000" dirty="0" smtClean="0"/>
              <a:t> Question 6.</a:t>
            </a:r>
          </a:p>
          <a:p>
            <a:pPr marL="0" indent="0">
              <a:buNone/>
            </a:pPr>
            <a:r>
              <a:rPr lang="en-GB" sz="2000" dirty="0"/>
              <a:t>If you have studied films from the theme </a:t>
            </a:r>
            <a:r>
              <a:rPr lang="en-GB" sz="2000" b="1" dirty="0" smtClean="0"/>
              <a:t>Outsiders</a:t>
            </a:r>
            <a:r>
              <a:rPr lang="en-GB" sz="2000" dirty="0" smtClean="0"/>
              <a:t>, </a:t>
            </a:r>
            <a:r>
              <a:rPr lang="en-GB" sz="2000" dirty="0"/>
              <a:t>answer </a:t>
            </a:r>
            <a:r>
              <a:rPr lang="en-GB" sz="2000" b="1" dirty="0"/>
              <a:t>either</a:t>
            </a:r>
            <a:r>
              <a:rPr lang="en-GB" sz="2000" dirty="0"/>
              <a:t> Question </a:t>
            </a:r>
            <a:r>
              <a:rPr lang="en-GB" sz="2000" dirty="0" smtClean="0"/>
              <a:t>7 </a:t>
            </a:r>
            <a:r>
              <a:rPr lang="en-GB" sz="2000" b="1" dirty="0"/>
              <a:t>or</a:t>
            </a:r>
            <a:r>
              <a:rPr lang="en-GB" sz="2000" dirty="0"/>
              <a:t> Question </a:t>
            </a:r>
            <a:r>
              <a:rPr lang="en-GB" sz="2000" dirty="0" smtClean="0"/>
              <a:t>8.</a:t>
            </a:r>
            <a:endParaRPr lang="en-GB" sz="2000" dirty="0"/>
          </a:p>
          <a:p>
            <a:pPr marL="0" indent="0">
              <a:buNone/>
            </a:pPr>
            <a:r>
              <a:rPr lang="en-GB" sz="2000" dirty="0"/>
              <a:t>If you have studied films from the theme </a:t>
            </a:r>
            <a:r>
              <a:rPr lang="en-GB" sz="2000" b="1" dirty="0" smtClean="0"/>
              <a:t>Conflict</a:t>
            </a:r>
            <a:r>
              <a:rPr lang="en-GB" sz="2000" dirty="0" smtClean="0"/>
              <a:t>, </a:t>
            </a:r>
            <a:r>
              <a:rPr lang="en-GB" sz="2000" dirty="0"/>
              <a:t>answer </a:t>
            </a:r>
            <a:r>
              <a:rPr lang="en-GB" sz="2000" b="1" dirty="0"/>
              <a:t>either</a:t>
            </a:r>
            <a:r>
              <a:rPr lang="en-GB" sz="2000" dirty="0"/>
              <a:t> Question </a:t>
            </a:r>
            <a:r>
              <a:rPr lang="en-GB" sz="2000" dirty="0" smtClean="0"/>
              <a:t>9 </a:t>
            </a:r>
            <a:r>
              <a:rPr lang="en-GB" sz="2000" b="1" dirty="0"/>
              <a:t>or</a:t>
            </a:r>
            <a:r>
              <a:rPr lang="en-GB" sz="2000" dirty="0"/>
              <a:t> Question </a:t>
            </a:r>
            <a:r>
              <a:rPr lang="en-GB" sz="2000" dirty="0" smtClean="0"/>
              <a:t>10.</a:t>
            </a:r>
            <a:endParaRPr lang="en-GB" sz="2000" dirty="0"/>
          </a:p>
          <a:p>
            <a:pPr marL="0" indent="0">
              <a:buNone/>
            </a:pPr>
            <a:endParaRPr lang="en-GB" sz="2000" dirty="0"/>
          </a:p>
        </p:txBody>
      </p:sp>
      <p:sp>
        <p:nvSpPr>
          <p:cNvPr id="5" name="Rounded Rectangle 4"/>
          <p:cNvSpPr/>
          <p:nvPr/>
        </p:nvSpPr>
        <p:spPr>
          <a:xfrm>
            <a:off x="107504" y="215803"/>
            <a:ext cx="1728192" cy="89370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Students answer </a:t>
            </a:r>
            <a:r>
              <a:rPr lang="en-GB" sz="1000" b="1" dirty="0" smtClean="0">
                <a:latin typeface="Arial" panose="020B0604020202020204" pitchFamily="34" charset="0"/>
                <a:cs typeface="Arial" panose="020B0604020202020204" pitchFamily="34" charset="0"/>
              </a:rPr>
              <a:t>one </a:t>
            </a:r>
            <a:r>
              <a:rPr lang="en-GB" sz="1000" dirty="0" smtClean="0">
                <a:latin typeface="Arial" panose="020B0604020202020204" pitchFamily="34" charset="0"/>
                <a:cs typeface="Arial" panose="020B0604020202020204" pitchFamily="34" charset="0"/>
              </a:rPr>
              <a:t>question in this section from a choice of two in relation to their chosen </a:t>
            </a:r>
            <a:r>
              <a:rPr lang="en-GB" sz="1000" b="1" dirty="0" smtClean="0">
                <a:latin typeface="Arial" panose="020B0604020202020204" pitchFamily="34" charset="0"/>
                <a:cs typeface="Arial" panose="020B0604020202020204" pitchFamily="34" charset="0"/>
              </a:rPr>
              <a:t>theme</a:t>
            </a:r>
            <a:r>
              <a:rPr lang="en-GB" sz="1000" dirty="0" smtClean="0">
                <a:latin typeface="Arial" panose="020B0604020202020204" pitchFamily="34" charset="0"/>
                <a:cs typeface="Arial" panose="020B0604020202020204" pitchFamily="34" charset="0"/>
              </a:rPr>
              <a:t>.</a:t>
            </a:r>
            <a:endParaRPr lang="en-GB"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9334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Section C: Ideology</a:t>
            </a:r>
            <a:endParaRPr lang="en-GB" dirty="0"/>
          </a:p>
        </p:txBody>
      </p:sp>
      <p:sp>
        <p:nvSpPr>
          <p:cNvPr id="3" name="Content Placeholder 2"/>
          <p:cNvSpPr>
            <a:spLocks noGrp="1"/>
          </p:cNvSpPr>
          <p:nvPr>
            <p:ph idx="1"/>
          </p:nvPr>
        </p:nvSpPr>
        <p:spPr/>
        <p:txBody>
          <a:bodyPr>
            <a:normAutofit/>
          </a:bodyPr>
          <a:lstStyle/>
          <a:p>
            <a:pPr marL="0" indent="0">
              <a:buNone/>
            </a:pPr>
            <a:r>
              <a:rPr lang="en-GB" sz="2000" b="1" dirty="0" smtClean="0"/>
              <a:t>Theme: Family and Home </a:t>
            </a:r>
          </a:p>
          <a:p>
            <a:pPr marL="0" indent="0">
              <a:buNone/>
            </a:pPr>
            <a:r>
              <a:rPr lang="en-GB" sz="2000" dirty="0" smtClean="0"/>
              <a:t>You should have studied </a:t>
            </a:r>
            <a:r>
              <a:rPr lang="en-GB" sz="2000" b="1" dirty="0" smtClean="0"/>
              <a:t>three</a:t>
            </a:r>
            <a:r>
              <a:rPr lang="en-GB" sz="2000" dirty="0" smtClean="0"/>
              <a:t> films from your chosen theme. One film should be from the </a:t>
            </a:r>
            <a:r>
              <a:rPr lang="en-GB" sz="2000" b="1" dirty="0" smtClean="0"/>
              <a:t>US Independent</a:t>
            </a:r>
            <a:r>
              <a:rPr lang="en-GB" sz="2000" dirty="0" smtClean="0"/>
              <a:t> list, one film should be from the </a:t>
            </a:r>
            <a:r>
              <a:rPr lang="en-GB" sz="2000" b="1" dirty="0" smtClean="0"/>
              <a:t>Non-US English Language</a:t>
            </a:r>
            <a:r>
              <a:rPr lang="en-GB" sz="2000" dirty="0" smtClean="0"/>
              <a:t> list and one film should be from the </a:t>
            </a:r>
            <a:r>
              <a:rPr lang="en-GB" sz="2000" b="1" dirty="0" smtClean="0"/>
              <a:t>Non-European Non-English Language </a:t>
            </a:r>
            <a:r>
              <a:rPr lang="en-GB" sz="2000" dirty="0" smtClean="0"/>
              <a:t>list below.</a:t>
            </a:r>
            <a:endParaRPr lang="en-GB" sz="2000" dirty="0"/>
          </a:p>
        </p:txBody>
      </p:sp>
      <p:pic>
        <p:nvPicPr>
          <p:cNvPr id="4" name="Picture 3" title="Table of films for Section C"/>
          <p:cNvPicPr>
            <a:picLocks noChangeAspect="1"/>
          </p:cNvPicPr>
          <p:nvPr/>
        </p:nvPicPr>
        <p:blipFill>
          <a:blip r:embed="rId2"/>
          <a:stretch>
            <a:fillRect/>
          </a:stretch>
        </p:blipFill>
        <p:spPr>
          <a:xfrm>
            <a:off x="899592" y="3573016"/>
            <a:ext cx="7117458" cy="1800200"/>
          </a:xfrm>
          <a:prstGeom prst="rect">
            <a:avLst/>
          </a:prstGeom>
        </p:spPr>
      </p:pic>
    </p:spTree>
    <p:extLst>
      <p:ext uri="{BB962C8B-B14F-4D97-AF65-F5344CB8AC3E}">
        <p14:creationId xmlns:p14="http://schemas.microsoft.com/office/powerpoint/2010/main" val="36156308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1949</TotalTime>
  <Words>1414</Words>
  <Application>Microsoft Office PowerPoint</Application>
  <PresentationFormat>On-screen Show (4:3)</PresentationFormat>
  <Paragraphs>139</Paragraphs>
  <Slides>14</Slides>
  <Notes>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1_Custom Design</vt:lpstr>
      <vt:lpstr>PowerPoint Presentation</vt:lpstr>
      <vt:lpstr>Guidance</vt:lpstr>
      <vt:lpstr>Assessment Objectives</vt:lpstr>
      <vt:lpstr>Section A: Contemporary British and US Film</vt:lpstr>
      <vt:lpstr>Section A: Contemporary British and US Film</vt:lpstr>
      <vt:lpstr>Section B: Documentary</vt:lpstr>
      <vt:lpstr>Section B: Documentary</vt:lpstr>
      <vt:lpstr>Section C: Ideology</vt:lpstr>
      <vt:lpstr>Section C: Ideology</vt:lpstr>
      <vt:lpstr>Section C: Ideology</vt:lpstr>
      <vt:lpstr>Section C: Ideology</vt:lpstr>
      <vt:lpstr>Section C: Ideology</vt:lpstr>
      <vt:lpstr>Section C: Ideology</vt:lpstr>
      <vt:lpstr>Section C: Ideology</vt:lpstr>
    </vt:vector>
  </TitlesOfParts>
  <Company>Cambridge Assessment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Level Film Studies H410/02 Critical Approaches to Film - Annotated specimen assessment materials</dc:title>
  <dc:subject>GCSE (9-1) History A (Explaining the Modern World)</dc:subject>
  <dc:creator>OCR</dc:creator>
  <cp:keywords>A Level, Film Studies, H410/02, Critical approaches, Annotated sample assessment material</cp:keywords>
  <cp:lastModifiedBy>Nicola Williams</cp:lastModifiedBy>
  <cp:revision>127</cp:revision>
  <cp:lastPrinted>2016-05-10T10:26:50Z</cp:lastPrinted>
  <dcterms:created xsi:type="dcterms:W3CDTF">2015-10-07T12:54:48Z</dcterms:created>
  <dcterms:modified xsi:type="dcterms:W3CDTF">2018-09-05T10:08:47Z</dcterms:modified>
</cp:coreProperties>
</file>