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4" r:id="rId2"/>
  </p:sldMasterIdLst>
  <p:notesMasterIdLst>
    <p:notesMasterId r:id="rId13"/>
  </p:notesMasterIdLst>
  <p:handoutMasterIdLst>
    <p:handoutMasterId r:id="rId14"/>
  </p:handoutMasterIdLst>
  <p:sldIdLst>
    <p:sldId id="264" r:id="rId3"/>
    <p:sldId id="263" r:id="rId4"/>
    <p:sldId id="265" r:id="rId5"/>
    <p:sldId id="268" r:id="rId6"/>
    <p:sldId id="267" r:id="rId7"/>
    <p:sldId id="269" r:id="rId8"/>
    <p:sldId id="274" r:id="rId9"/>
    <p:sldId id="271" r:id="rId10"/>
    <p:sldId id="272" r:id="rId11"/>
    <p:sldId id="273" r:id="rId12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ix Boyes" initials="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54E"/>
    <a:srgbClr val="2A7F49"/>
    <a:srgbClr val="188371"/>
    <a:srgbClr val="B7AA00"/>
    <a:srgbClr val="7BAF95"/>
    <a:srgbClr val="ABCDBC"/>
    <a:srgbClr val="3CB668"/>
    <a:srgbClr val="369D5C"/>
    <a:srgbClr val="9BD19A"/>
    <a:srgbClr val="76D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84649-2D12-44A3-A388-0DFC5FDC0DF3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B8960-068C-498F-9A79-15F57BB0F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958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83B16-6C1A-4F33-8A10-7664C2B7B02E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3C671-43E9-42DC-998D-FC5C0C4A7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82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3C671-43E9-42DC-998D-FC5C0C4A7C1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11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639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492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4000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843091-1B9A-478B-9EAA-24E9825647CF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67F9DE-B8CA-42AC-B963-866F5C60F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02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843091-1B9A-478B-9EAA-24E9825647CF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67F9DE-B8CA-42AC-B963-866F5C60F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264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843091-1B9A-478B-9EAA-24E9825647CF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67F9DE-B8CA-42AC-B963-866F5C60F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2594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843091-1B9A-478B-9EAA-24E9825647CF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67F9DE-B8CA-42AC-B963-866F5C60F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188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843091-1B9A-478B-9EAA-24E9825647CF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67F9DE-B8CA-42AC-B963-866F5C60F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8373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843091-1B9A-478B-9EAA-24E9825647CF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67F9DE-B8CA-42AC-B963-866F5C60F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7261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843091-1B9A-478B-9EAA-24E9825647CF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67F9DE-B8CA-42AC-B963-866F5C60F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944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843091-1B9A-478B-9EAA-24E9825647CF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67F9DE-B8CA-42AC-B963-866F5C60F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468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54E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895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843091-1B9A-478B-9EAA-24E9825647CF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67F9DE-B8CA-42AC-B963-866F5C60F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6399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843091-1B9A-478B-9EAA-24E9825647CF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67F9DE-B8CA-42AC-B963-866F5C60F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9758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843091-1B9A-478B-9EAA-24E9825647CF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67F9DE-B8CA-42AC-B963-866F5C60F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663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22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715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087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166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701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1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277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277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79512" y="58052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© OCR 2017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8532440" y="5759678"/>
            <a:ext cx="72008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 smtClean="0">
                <a:solidFill>
                  <a:srgbClr val="0065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H010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" y="6028738"/>
            <a:ext cx="9141231" cy="829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6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654E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1195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cr.org.uk/history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5"/>
            <a:ext cx="9144000" cy="685730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5536" y="3533808"/>
            <a:ext cx="6120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H010/01</a:t>
            </a:r>
          </a:p>
          <a:p>
            <a:r>
              <a:rPr lang="en-GB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Elements of Film</a:t>
            </a:r>
            <a:endParaRPr lang="en-GB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Annotated specimen assessment </a:t>
            </a:r>
            <a:r>
              <a:rPr lang="en-GB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materials</a:t>
            </a:r>
            <a:endParaRPr lang="en-GB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hlinkClick r:id="rId3"/>
          </p:cNvPr>
          <p:cNvSpPr txBox="1"/>
          <p:nvPr/>
        </p:nvSpPr>
        <p:spPr>
          <a:xfrm>
            <a:off x="395536" y="537321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3"/>
              </a:rPr>
              <a:t>                        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1758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Section C: European Film: Non-English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000" dirty="0" smtClean="0"/>
              <a:t>Answer </a:t>
            </a:r>
            <a:r>
              <a:rPr lang="en-GB" sz="2000" b="1" dirty="0" smtClean="0"/>
              <a:t>either</a:t>
            </a:r>
            <a:r>
              <a:rPr lang="en-GB" sz="2000" dirty="0" smtClean="0"/>
              <a:t> Question 7 </a:t>
            </a:r>
            <a:r>
              <a:rPr lang="en-GB" sz="2000" b="1" dirty="0" smtClean="0"/>
              <a:t>or </a:t>
            </a:r>
            <a:r>
              <a:rPr lang="en-GB" sz="2000" dirty="0" smtClean="0"/>
              <a:t>Question 8.</a:t>
            </a:r>
          </a:p>
          <a:p>
            <a:pPr marL="0" indent="0">
              <a:buNone/>
            </a:pPr>
            <a:r>
              <a:rPr lang="en-GB" sz="2000" b="1" dirty="0" smtClean="0"/>
              <a:t>EITHER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b="1" dirty="0" smtClean="0"/>
              <a:t>7* </a:t>
            </a:r>
            <a:r>
              <a:rPr lang="en-GB" sz="2000" dirty="0" smtClean="0"/>
              <a:t>‘A film’s narrative construction allows it to move through time and space.’ Discuss this view in relation to examples from the </a:t>
            </a:r>
            <a:r>
              <a:rPr lang="en-GB" sz="2000" b="1" dirty="0" smtClean="0"/>
              <a:t>European</a:t>
            </a:r>
            <a:r>
              <a:rPr lang="en-GB" sz="2000" dirty="0" smtClean="0"/>
              <a:t> film you have studied.                                                                         </a:t>
            </a:r>
            <a:r>
              <a:rPr lang="en-GB" sz="2000" b="1" dirty="0" smtClean="0"/>
              <a:t>[35]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 smtClean="0"/>
              <a:t>OR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 smtClean="0"/>
              <a:t>8* </a:t>
            </a:r>
            <a:r>
              <a:rPr lang="en-GB" sz="2000" dirty="0" smtClean="0"/>
              <a:t>Discus how narrative is used to construct representations of society using examples from the </a:t>
            </a:r>
            <a:r>
              <a:rPr lang="en-GB" sz="2000" b="1" dirty="0" smtClean="0"/>
              <a:t>European</a:t>
            </a:r>
            <a:r>
              <a:rPr lang="en-GB" sz="2000" dirty="0" smtClean="0"/>
              <a:t> film you have studied.               </a:t>
            </a:r>
            <a:r>
              <a:rPr lang="en-GB" sz="2000" b="1" dirty="0" smtClean="0"/>
              <a:t>[35]</a:t>
            </a:r>
            <a:endParaRPr lang="en-GB" sz="20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1259632" y="5240510"/>
            <a:ext cx="1656851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AO1 (10%)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knowledge and understanding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080815" y="5250942"/>
            <a:ext cx="1656851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AO2.1a (6.6%)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analyse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901998" y="5257301"/>
            <a:ext cx="1656851" cy="510849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AO2.1c (6.6%)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use critical approaches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557072" y="971398"/>
            <a:ext cx="1512168" cy="53034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There will always be a choice of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35 mark questions.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173961" y="3497479"/>
            <a:ext cx="1027280" cy="64992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* indicates an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extended response.</a:t>
            </a:r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671870" y="3022452"/>
            <a:ext cx="2297500" cy="115212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 in this section may focus on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contexts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micro-elements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meaning and response, aesthetics, genre, narrative construction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representations of cultures and societies.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23528" y="894421"/>
            <a:ext cx="1368152" cy="62167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should spend around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minutes on this question.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/>
          <p:cNvCxnSpPr>
            <a:stCxn id="7" idx="1"/>
          </p:cNvCxnSpPr>
          <p:nvPr/>
        </p:nvCxnSpPr>
        <p:spPr>
          <a:xfrm flipH="1">
            <a:off x="5364088" y="1236571"/>
            <a:ext cx="2192984" cy="496074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4" name="Straight Arrow Connector 23"/>
          <p:cNvCxnSpPr/>
          <p:nvPr/>
        </p:nvCxnSpPr>
        <p:spPr>
          <a:xfrm flipH="1" flipV="1">
            <a:off x="2662600" y="2580840"/>
            <a:ext cx="1780263" cy="1158187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741579" y="4086079"/>
            <a:ext cx="432382" cy="401190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31" name="Straight Arrow Connector 30"/>
          <p:cNvCxnSpPr/>
          <p:nvPr/>
        </p:nvCxnSpPr>
        <p:spPr>
          <a:xfrm flipH="1" flipV="1">
            <a:off x="741579" y="2492896"/>
            <a:ext cx="432382" cy="1050432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9" name="Rounded Rectangle 8"/>
          <p:cNvSpPr/>
          <p:nvPr/>
        </p:nvSpPr>
        <p:spPr>
          <a:xfrm>
            <a:off x="4542434" y="2956241"/>
            <a:ext cx="1234480" cy="34383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question is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synoptic.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4426470" y="3565380"/>
            <a:ext cx="1303525" cy="83617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 will also focus on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critical debates (AO2.1c)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about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narrative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6" name="Straight Arrow Connector 35"/>
          <p:cNvCxnSpPr>
            <a:stCxn id="35" idx="1"/>
          </p:cNvCxnSpPr>
          <p:nvPr/>
        </p:nvCxnSpPr>
        <p:spPr>
          <a:xfrm flipH="1">
            <a:off x="3113294" y="3983469"/>
            <a:ext cx="1313176" cy="625730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5" name="Straight Arrow Connector 24"/>
          <p:cNvCxnSpPr>
            <a:stCxn id="10" idx="2"/>
          </p:cNvCxnSpPr>
          <p:nvPr/>
        </p:nvCxnSpPr>
        <p:spPr>
          <a:xfrm flipH="1">
            <a:off x="6482320" y="4174580"/>
            <a:ext cx="338300" cy="480796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1665176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9" grpId="0" animBg="1"/>
      <p:bldP spid="3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188371"/>
                </a:solidFill>
              </a:rPr>
              <a:t>Guidance</a:t>
            </a:r>
            <a:endParaRPr lang="en-GB" dirty="0">
              <a:solidFill>
                <a:srgbClr val="18837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400" dirty="0"/>
              <a:t>This guide is designed to take you </a:t>
            </a:r>
            <a:r>
              <a:rPr lang="en-GB" sz="1400" dirty="0" smtClean="0"/>
              <a:t>though the AS Level Film Studies H010/01 exam </a:t>
            </a:r>
            <a:r>
              <a:rPr lang="en-GB" sz="1400" dirty="0"/>
              <a:t>paper.  Its aim is to explain how candidates should approach each paper and how marks are awarded to the different questions.  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sz="1400" dirty="0"/>
              <a:t>The orange text boxes offer further explanation on the questions on the exam </a:t>
            </a:r>
          </a:p>
          <a:p>
            <a:pPr marL="0" indent="0">
              <a:buNone/>
            </a:pPr>
            <a:r>
              <a:rPr lang="en-GB" sz="1400" dirty="0"/>
              <a:t>paper. They offer guidance on the wording of questions and what candidates </a:t>
            </a:r>
          </a:p>
          <a:p>
            <a:pPr marL="0" indent="0">
              <a:buNone/>
            </a:pPr>
            <a:r>
              <a:rPr lang="en-GB" sz="1400" dirty="0"/>
              <a:t>should do in response to them.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sz="1400" dirty="0"/>
              <a:t>The green text boxes focus on the awarding of marks for each question.  They give </a:t>
            </a:r>
          </a:p>
          <a:p>
            <a:pPr marL="0" indent="0">
              <a:buNone/>
            </a:pPr>
            <a:r>
              <a:rPr lang="en-GB" sz="1400" dirty="0"/>
              <a:t>further information on the percentage of each assessment objective attributed </a:t>
            </a:r>
          </a:p>
          <a:p>
            <a:pPr marL="0" indent="0">
              <a:buNone/>
            </a:pPr>
            <a:r>
              <a:rPr lang="en-GB" sz="1400" dirty="0"/>
              <a:t>to each question. The percentage given is over the whole qualification.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994902" y="2348880"/>
            <a:ext cx="2016224" cy="11172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will always be a comparison of two primary sources requiring evaluation of the sources in their historical context.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6202814" y="2961037"/>
            <a:ext cx="792088" cy="0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7" name="Rounded Rectangle 6"/>
          <p:cNvSpPr/>
          <p:nvPr/>
        </p:nvSpPr>
        <p:spPr>
          <a:xfrm>
            <a:off x="7039058" y="3861048"/>
            <a:ext cx="2016224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AO3 (5%)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6202813" y="3987642"/>
            <a:ext cx="844956" cy="126594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0130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Assessment Objectives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AO1 - </a:t>
            </a:r>
            <a:r>
              <a:rPr lang="en-GB" dirty="0"/>
              <a:t>knowledge and understanding </a:t>
            </a:r>
            <a:r>
              <a:rPr lang="en-GB" dirty="0" smtClean="0"/>
              <a:t>of elements of film.</a:t>
            </a:r>
            <a:endParaRPr lang="en-GB" dirty="0"/>
          </a:p>
          <a:p>
            <a:r>
              <a:rPr lang="en-GB" b="1" dirty="0"/>
              <a:t>AO2 - </a:t>
            </a:r>
            <a:r>
              <a:rPr lang="en-GB" dirty="0" smtClean="0"/>
              <a:t>apply knowledge and understanding of elements of film </a:t>
            </a:r>
            <a:r>
              <a:rPr lang="en-GB" dirty="0"/>
              <a:t>to:</a:t>
            </a:r>
          </a:p>
          <a:p>
            <a:pPr marL="457200" lvl="1" indent="0">
              <a:buNone/>
            </a:pPr>
            <a:r>
              <a:rPr lang="en-GB" b="1" dirty="0" smtClean="0"/>
              <a:t>1a </a:t>
            </a:r>
            <a:r>
              <a:rPr lang="en-GB" dirty="0" smtClean="0"/>
              <a:t>analyse films</a:t>
            </a:r>
          </a:p>
          <a:p>
            <a:pPr marL="457200" lvl="1" indent="0">
              <a:buNone/>
            </a:pPr>
            <a:r>
              <a:rPr lang="en-GB" b="1" dirty="0" smtClean="0"/>
              <a:t>1b </a:t>
            </a:r>
            <a:r>
              <a:rPr lang="en-GB" dirty="0" smtClean="0"/>
              <a:t>compare films</a:t>
            </a:r>
          </a:p>
          <a:p>
            <a:pPr marL="457200" lvl="1" indent="0">
              <a:buNone/>
            </a:pPr>
            <a:r>
              <a:rPr lang="en-GB" b="1" dirty="0" smtClean="0"/>
              <a:t>1c </a:t>
            </a:r>
            <a:r>
              <a:rPr lang="en-GB" dirty="0" smtClean="0"/>
              <a:t>use critical approaches.</a:t>
            </a:r>
          </a:p>
        </p:txBody>
      </p:sp>
    </p:spTree>
    <p:extLst>
      <p:ext uri="{BB962C8B-B14F-4D97-AF65-F5344CB8AC3E}">
        <p14:creationId xmlns:p14="http://schemas.microsoft.com/office/powerpoint/2010/main" val="2960879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71" y="-11875"/>
            <a:ext cx="8964488" cy="1143000"/>
          </a:xfrm>
        </p:spPr>
        <p:txBody>
          <a:bodyPr>
            <a:noAutofit/>
          </a:bodyPr>
          <a:lstStyle/>
          <a:p>
            <a:r>
              <a:rPr lang="en-GB" sz="3600" dirty="0" smtClean="0"/>
              <a:t>Section A: Film Form in US Cinema from 1930 to 1990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964488" cy="42776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 smtClean="0"/>
              <a:t>You should have studied </a:t>
            </a:r>
            <a:r>
              <a:rPr lang="en-GB" sz="1800" b="1" dirty="0" smtClean="0"/>
              <a:t>one</a:t>
            </a:r>
            <a:r>
              <a:rPr lang="en-GB" sz="1800" dirty="0" smtClean="0"/>
              <a:t> US film from the 1930-1960 list and </a:t>
            </a:r>
            <a:r>
              <a:rPr lang="en-GB" sz="1800" b="1" dirty="0" smtClean="0"/>
              <a:t>one</a:t>
            </a:r>
            <a:r>
              <a:rPr lang="en-GB" sz="1800" dirty="0" smtClean="0"/>
              <a:t> US film from the 1961-1990 list.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 rotWithShape="1">
          <a:blip r:embed="rId2"/>
          <a:srcRect l="33360" t="2539" r="1192" b="2968"/>
          <a:stretch/>
        </p:blipFill>
        <p:spPr>
          <a:xfrm>
            <a:off x="2051720" y="1628800"/>
            <a:ext cx="4968552" cy="4177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654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Section A: Film Form in US Cinema from 1930 to 1990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smtClean="0"/>
              <a:t>Answer Question 1 </a:t>
            </a:r>
            <a:r>
              <a:rPr lang="en-GB" sz="2000" b="1" dirty="0" smtClean="0"/>
              <a:t>and</a:t>
            </a:r>
            <a:r>
              <a:rPr lang="en-GB" sz="2000" dirty="0" smtClean="0"/>
              <a:t> Question 2.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US" sz="2000" b="1" dirty="0" smtClean="0"/>
              <a:t>1 </a:t>
            </a:r>
            <a:r>
              <a:rPr lang="en-US" sz="2000" dirty="0" smtClean="0"/>
              <a:t>With </a:t>
            </a:r>
            <a:r>
              <a:rPr lang="en-US" sz="2000" dirty="0"/>
              <a:t>reference to a </a:t>
            </a:r>
            <a:r>
              <a:rPr lang="en-US" sz="2000" b="1" dirty="0"/>
              <a:t>sequence</a:t>
            </a:r>
            <a:r>
              <a:rPr lang="en-US" sz="2000" dirty="0"/>
              <a:t> from the film made between </a:t>
            </a:r>
            <a:r>
              <a:rPr lang="en-US" sz="2000" b="1" dirty="0"/>
              <a:t>1961–1990</a:t>
            </a:r>
            <a:r>
              <a:rPr lang="en-US" sz="2000" dirty="0"/>
              <a:t> which you have studied, explain how mise-en-scène can convey a film’s </a:t>
            </a:r>
            <a:r>
              <a:rPr lang="en-US" sz="2000" dirty="0" smtClean="0"/>
              <a:t>messages </a:t>
            </a:r>
            <a:r>
              <a:rPr lang="en-US" sz="2000" dirty="0"/>
              <a:t>and values. </a:t>
            </a:r>
            <a:r>
              <a:rPr lang="en-US" sz="2000" b="1" dirty="0"/>
              <a:t>[5]</a:t>
            </a:r>
            <a:r>
              <a:rPr lang="en-GB" sz="2000" b="1" dirty="0" smtClean="0"/>
              <a:t> </a:t>
            </a:r>
          </a:p>
          <a:p>
            <a:pPr marL="0" indent="0">
              <a:buNone/>
            </a:pPr>
            <a:endParaRPr lang="en-GB" sz="2000" b="1" dirty="0" smtClean="0"/>
          </a:p>
          <a:p>
            <a:pPr marL="0" indent="0">
              <a:buNone/>
            </a:pPr>
            <a:r>
              <a:rPr lang="en-US" sz="2000" b="1" dirty="0" smtClean="0"/>
              <a:t>2 </a:t>
            </a:r>
            <a:r>
              <a:rPr lang="en-US" sz="2000" dirty="0" smtClean="0"/>
              <a:t>With </a:t>
            </a:r>
            <a:r>
              <a:rPr lang="en-US" sz="2000" dirty="0"/>
              <a:t>reference to a </a:t>
            </a:r>
            <a:r>
              <a:rPr lang="en-US" sz="2000" b="1" dirty="0"/>
              <a:t>sequence</a:t>
            </a:r>
            <a:r>
              <a:rPr lang="en-US" sz="2000" dirty="0"/>
              <a:t> from the film made between </a:t>
            </a:r>
            <a:r>
              <a:rPr lang="en-US" sz="2000" b="1" dirty="0"/>
              <a:t>1930–1960</a:t>
            </a:r>
            <a:r>
              <a:rPr lang="en-US" sz="2000" dirty="0"/>
              <a:t> which you have studied, explain how shot selection can convey a film’s messages and values. </a:t>
            </a:r>
            <a:r>
              <a:rPr lang="en-US" sz="2000" b="1" dirty="0"/>
              <a:t>[5] </a:t>
            </a:r>
            <a:endParaRPr lang="en-GB" sz="20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4787357" y="3140968"/>
            <a:ext cx="1656851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AO1 (3.3%)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knowledge and understanding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4238542" y="3140968"/>
            <a:ext cx="548815" cy="221212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4026009" y="3647344"/>
            <a:ext cx="761348" cy="797655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6948264" y="1132149"/>
            <a:ext cx="1368152" cy="78468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will always be required to answer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5 mark questions in this section.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Straight Arrow Connector 10"/>
          <p:cNvCxnSpPr>
            <a:stCxn id="10" idx="1"/>
          </p:cNvCxnSpPr>
          <p:nvPr/>
        </p:nvCxnSpPr>
        <p:spPr>
          <a:xfrm flipH="1">
            <a:off x="4572000" y="1524491"/>
            <a:ext cx="2376264" cy="248325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13" name="Rounded Rectangle 12"/>
          <p:cNvSpPr/>
          <p:nvPr/>
        </p:nvSpPr>
        <p:spPr>
          <a:xfrm>
            <a:off x="572316" y="4869160"/>
            <a:ext cx="1983460" cy="55505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should spend around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minutes on each of these questions.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796136" y="5003080"/>
            <a:ext cx="2592288" cy="7301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In these questions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knowledge and understanding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of specific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micro-elements of film form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are being targeted.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6213203" y="4278001"/>
            <a:ext cx="254472" cy="714163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18" name="Straight Arrow Connector 17"/>
          <p:cNvCxnSpPr>
            <a:stCxn id="16" idx="0"/>
          </p:cNvCxnSpPr>
          <p:nvPr/>
        </p:nvCxnSpPr>
        <p:spPr>
          <a:xfrm flipH="1" flipV="1">
            <a:off x="6425824" y="2905944"/>
            <a:ext cx="666456" cy="2097136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2757358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3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Section A: Film Form in US Cinema from 1930 to 1990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sz="2000" dirty="0" smtClean="0"/>
              <a:t>Answer </a:t>
            </a:r>
            <a:r>
              <a:rPr lang="en-GB" sz="2000" b="1" dirty="0" smtClean="0"/>
              <a:t>either</a:t>
            </a:r>
            <a:r>
              <a:rPr lang="en-GB" sz="2000" dirty="0" smtClean="0"/>
              <a:t> Question 3</a:t>
            </a:r>
            <a:r>
              <a:rPr lang="en-GB" sz="2000" b="1" dirty="0" smtClean="0"/>
              <a:t> or </a:t>
            </a:r>
            <a:r>
              <a:rPr lang="en-GB" sz="2000" dirty="0" smtClean="0"/>
              <a:t>Question 4.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 smtClean="0"/>
              <a:t>EITHER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 smtClean="0"/>
              <a:t>3* </a:t>
            </a:r>
            <a:r>
              <a:rPr lang="en-GB" sz="2000" dirty="0" smtClean="0"/>
              <a:t>Compare how film aesthetics have been designed to generate spectator response in the </a:t>
            </a:r>
            <a:r>
              <a:rPr lang="en-GB" sz="2000" b="1" dirty="0" smtClean="0"/>
              <a:t>two</a:t>
            </a:r>
            <a:r>
              <a:rPr lang="en-GB" sz="2000" dirty="0" smtClean="0"/>
              <a:t> films you have studied. You must refer to examples in </a:t>
            </a:r>
            <a:r>
              <a:rPr lang="en-GB" sz="2000" b="1" dirty="0" smtClean="0"/>
              <a:t>one</a:t>
            </a:r>
            <a:r>
              <a:rPr lang="en-GB" sz="2000" dirty="0" smtClean="0"/>
              <a:t> film from the </a:t>
            </a:r>
            <a:r>
              <a:rPr lang="en-GB" sz="2000" b="1" dirty="0" smtClean="0"/>
              <a:t>1930-1960</a:t>
            </a:r>
            <a:r>
              <a:rPr lang="en-GB" sz="2000" dirty="0" smtClean="0"/>
              <a:t> list and examples in </a:t>
            </a:r>
            <a:r>
              <a:rPr lang="en-GB" sz="2000" b="1" dirty="0" smtClean="0"/>
              <a:t>one</a:t>
            </a:r>
            <a:r>
              <a:rPr lang="en-GB" sz="2000" dirty="0" smtClean="0"/>
              <a:t> film from the </a:t>
            </a:r>
            <a:r>
              <a:rPr lang="en-GB" sz="2000" b="1" dirty="0" smtClean="0"/>
              <a:t>1961-1990</a:t>
            </a:r>
            <a:r>
              <a:rPr lang="en-GB" sz="2000" dirty="0" smtClean="0"/>
              <a:t> list in your answer.                                                                           </a:t>
            </a:r>
            <a:r>
              <a:rPr lang="en-GB" sz="2000" b="1" dirty="0" smtClean="0"/>
              <a:t>[25]</a:t>
            </a:r>
            <a:endParaRPr lang="en-GB" sz="2000" dirty="0" smtClean="0"/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 smtClean="0"/>
              <a:t>OR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 smtClean="0"/>
              <a:t>4* </a:t>
            </a:r>
            <a:r>
              <a:rPr lang="en-GB" sz="2000" dirty="0" smtClean="0"/>
              <a:t>With reference to the </a:t>
            </a:r>
            <a:r>
              <a:rPr lang="en-GB" sz="2000" b="1" dirty="0" smtClean="0"/>
              <a:t>two</a:t>
            </a:r>
            <a:r>
              <a:rPr lang="en-GB" sz="2000" dirty="0" smtClean="0"/>
              <a:t> films you have studied, compare how sound and editing are used to construct meanings for the spectator. You must refer to examples from </a:t>
            </a:r>
            <a:r>
              <a:rPr lang="en-GB" sz="2000" b="1" dirty="0" smtClean="0"/>
              <a:t>one</a:t>
            </a:r>
            <a:r>
              <a:rPr lang="en-GB" sz="2000" dirty="0" smtClean="0"/>
              <a:t> film from </a:t>
            </a:r>
            <a:r>
              <a:rPr lang="en-GB" sz="2000" b="1" dirty="0" smtClean="0"/>
              <a:t>1930-1960</a:t>
            </a:r>
            <a:r>
              <a:rPr lang="en-GB" sz="2000" dirty="0" smtClean="0"/>
              <a:t> and examples from </a:t>
            </a:r>
            <a:r>
              <a:rPr lang="en-GB" sz="2000" b="1" dirty="0" smtClean="0"/>
              <a:t>one</a:t>
            </a:r>
            <a:r>
              <a:rPr lang="en-GB" sz="2000" dirty="0" smtClean="0"/>
              <a:t> film from </a:t>
            </a:r>
            <a:r>
              <a:rPr lang="en-GB" sz="2000" b="1" dirty="0" smtClean="0"/>
              <a:t>1961-1990</a:t>
            </a:r>
            <a:r>
              <a:rPr lang="en-GB" sz="2000" dirty="0" smtClean="0"/>
              <a:t> in your answer.                                                        </a:t>
            </a:r>
            <a:r>
              <a:rPr lang="en-GB" sz="2000" b="1" dirty="0" smtClean="0"/>
              <a:t>[25]</a:t>
            </a:r>
            <a:endParaRPr lang="en-GB" sz="20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115616" y="3861048"/>
            <a:ext cx="1656851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AO1 (3.3%)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knowledge and understanding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915149" y="3861048"/>
            <a:ext cx="1656851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AO2.1a (6.6%)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analyse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714682" y="3861048"/>
            <a:ext cx="1656851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AO2.1b (6.6%)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compare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07504" y="1454703"/>
            <a:ext cx="1656184" cy="57705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* indicates an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extended response.</a:t>
            </a:r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23529" y="2050006"/>
            <a:ext cx="360039" cy="730922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12" name="Rounded Rectangle 11"/>
          <p:cNvSpPr/>
          <p:nvPr/>
        </p:nvSpPr>
        <p:spPr>
          <a:xfrm>
            <a:off x="6983114" y="1268760"/>
            <a:ext cx="1870623" cy="9925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There will always be a choice of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25 mark questions requiring students to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compare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the two films they have studied.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3743574" y="1467549"/>
            <a:ext cx="3239540" cy="257495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1619672" y="2159705"/>
            <a:ext cx="5363442" cy="745652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23" name="Rounded Rectangle 22"/>
          <p:cNvSpPr/>
          <p:nvPr/>
        </p:nvSpPr>
        <p:spPr>
          <a:xfrm>
            <a:off x="6593855" y="3757984"/>
            <a:ext cx="2010593" cy="83670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 in this section will be in relation to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micro-elements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aesthetics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spectatorship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film poetics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H="1" flipV="1">
            <a:off x="3743575" y="2971608"/>
            <a:ext cx="2850280" cy="889440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7308304" y="2994951"/>
            <a:ext cx="432048" cy="761988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6377894" y="4457629"/>
            <a:ext cx="210394" cy="504056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16" name="Rounded Rectangle 15"/>
          <p:cNvSpPr/>
          <p:nvPr/>
        </p:nvSpPr>
        <p:spPr>
          <a:xfrm>
            <a:off x="6136443" y="5341745"/>
            <a:ext cx="1693342" cy="66405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should spend around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minutes on this question.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95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2" grpId="0" animBg="1"/>
      <p:bldP spid="23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Section B: Comparative Contextual Study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376" y="1417638"/>
            <a:ext cx="8147248" cy="42776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600" dirty="0" smtClean="0"/>
              <a:t>Answer </a:t>
            </a:r>
            <a:r>
              <a:rPr lang="en-GB" sz="1600" b="1" dirty="0" smtClean="0"/>
              <a:t>either</a:t>
            </a:r>
            <a:r>
              <a:rPr lang="en-GB" sz="1600" dirty="0" smtClean="0"/>
              <a:t> Question 5 or Question 6.</a:t>
            </a:r>
          </a:p>
          <a:p>
            <a:pPr marL="0" indent="0">
              <a:buNone/>
            </a:pPr>
            <a:r>
              <a:rPr lang="en-GB" sz="1600" dirty="0" smtClean="0"/>
              <a:t>You should have studied </a:t>
            </a:r>
            <a:r>
              <a:rPr lang="en-GB" sz="1600" b="1" dirty="0" smtClean="0"/>
              <a:t>one</a:t>
            </a:r>
            <a:r>
              <a:rPr lang="en-GB" sz="1600" dirty="0" smtClean="0"/>
              <a:t> of the themes in the table below. For your chosen theme, you should have studied </a:t>
            </a:r>
            <a:r>
              <a:rPr lang="en-GB" sz="1600" b="1" dirty="0" smtClean="0"/>
              <a:t>one</a:t>
            </a:r>
            <a:r>
              <a:rPr lang="en-GB" sz="1600" dirty="0" smtClean="0"/>
              <a:t> film from the US Independent list and </a:t>
            </a:r>
            <a:r>
              <a:rPr lang="en-GB" sz="1600" b="1" dirty="0" smtClean="0"/>
              <a:t>one</a:t>
            </a:r>
            <a:r>
              <a:rPr lang="en-GB" sz="1600" dirty="0" smtClean="0"/>
              <a:t> film from the Non-US English Language list.  Questions </a:t>
            </a:r>
            <a:r>
              <a:rPr lang="en-GB" sz="1600" b="1" dirty="0" smtClean="0"/>
              <a:t>5-6</a:t>
            </a:r>
            <a:r>
              <a:rPr lang="en-GB" sz="1600" dirty="0" smtClean="0"/>
              <a:t> require you to write about the two films you have studied</a:t>
            </a:r>
            <a:r>
              <a:rPr lang="en-GB" sz="1400" dirty="0" smtClean="0"/>
              <a:t>.</a:t>
            </a:r>
            <a:endParaRPr lang="en-GB" sz="14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2780928"/>
            <a:ext cx="6210300" cy="3152775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7182827" y="2940011"/>
            <a:ext cx="1870623" cy="123290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answer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question on their chosen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theme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in this section in relation to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one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US Independent film and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Non-US English Language film.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216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Section B: Comparative Contextual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000" dirty="0" smtClean="0"/>
              <a:t>Answer </a:t>
            </a:r>
            <a:r>
              <a:rPr lang="en-GB" sz="2000" b="1" dirty="0" smtClean="0"/>
              <a:t>either </a:t>
            </a:r>
            <a:r>
              <a:rPr lang="en-GB" sz="2000" dirty="0" smtClean="0"/>
              <a:t>Question 5 </a:t>
            </a:r>
            <a:r>
              <a:rPr lang="en-GB" sz="2000" b="1" dirty="0" smtClean="0"/>
              <a:t>or 6</a:t>
            </a:r>
            <a:r>
              <a:rPr lang="en-GB" sz="2000" dirty="0" smtClean="0"/>
              <a:t>.</a:t>
            </a:r>
          </a:p>
          <a:p>
            <a:pPr marL="0" indent="0">
              <a:buNone/>
            </a:pPr>
            <a:r>
              <a:rPr lang="en-GB" sz="2000" b="1" dirty="0" smtClean="0"/>
              <a:t>EITHER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 smtClean="0"/>
              <a:t>5*</a:t>
            </a:r>
            <a:r>
              <a:rPr lang="en-GB" sz="2000" dirty="0" smtClean="0"/>
              <a:t> With reference to examples from the </a:t>
            </a:r>
            <a:r>
              <a:rPr lang="en-GB" sz="2000" b="1" dirty="0" smtClean="0"/>
              <a:t>two </a:t>
            </a:r>
            <a:r>
              <a:rPr lang="en-GB" sz="2000" dirty="0" smtClean="0"/>
              <a:t>films you have studied from your chosen theme, compare the ways in which films can reflect their social and cultural context.                                                         </a:t>
            </a:r>
            <a:r>
              <a:rPr lang="en-GB" sz="2000" b="1" dirty="0" smtClean="0"/>
              <a:t>[35]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 smtClean="0"/>
              <a:t>OR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 smtClean="0"/>
              <a:t>6* </a:t>
            </a:r>
            <a:r>
              <a:rPr lang="en-GB" sz="2000" dirty="0" smtClean="0"/>
              <a:t>With reference to examples from the </a:t>
            </a:r>
            <a:r>
              <a:rPr lang="en-GB" sz="2000" b="1" dirty="0" smtClean="0"/>
              <a:t>two</a:t>
            </a:r>
            <a:r>
              <a:rPr lang="en-GB" sz="2000" dirty="0" smtClean="0"/>
              <a:t> films you have studied from your chosen theme, compare how cinematography and editing contribute to narrative development.                                                  </a:t>
            </a:r>
            <a:r>
              <a:rPr lang="en-GB" sz="2000" b="1" dirty="0" smtClean="0"/>
              <a:t>[35]</a:t>
            </a:r>
            <a:r>
              <a:rPr lang="en-GB" sz="2000" dirty="0" smtClean="0"/>
              <a:t> </a:t>
            </a: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ounded Rectangle 3"/>
          <p:cNvSpPr/>
          <p:nvPr/>
        </p:nvSpPr>
        <p:spPr>
          <a:xfrm>
            <a:off x="1115616" y="3861048"/>
            <a:ext cx="1656851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AO1 (10%)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knowledge and understanding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915149" y="3861048"/>
            <a:ext cx="1656851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AO2.1a (6.6%)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analyse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714682" y="3861048"/>
            <a:ext cx="1656851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AO2.1b (6.6%)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compare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2081" y="3477996"/>
            <a:ext cx="1027280" cy="64992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* indicates an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extended response.</a:t>
            </a:r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14497" y="4127919"/>
            <a:ext cx="284678" cy="726578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11" name="Rounded Rectangle 10"/>
          <p:cNvSpPr/>
          <p:nvPr/>
        </p:nvSpPr>
        <p:spPr>
          <a:xfrm>
            <a:off x="414496" y="990302"/>
            <a:ext cx="1870623" cy="9925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There will always be a choice of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35 mark questions requiring students to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compare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the two films they have studied.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020272" y="1268760"/>
            <a:ext cx="1870623" cy="9925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 will focus on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contexts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and how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meaning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is created through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micro-elements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genre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narrative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representation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6012160" y="2080701"/>
            <a:ext cx="1008113" cy="363170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17" name="Rounded Rectangle 16"/>
          <p:cNvSpPr/>
          <p:nvPr/>
        </p:nvSpPr>
        <p:spPr>
          <a:xfrm>
            <a:off x="4637231" y="2203524"/>
            <a:ext cx="1377449" cy="496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question is  focused on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contexts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3493063" y="2701470"/>
            <a:ext cx="1216783" cy="718502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21" name="Rounded Rectangle 20"/>
          <p:cNvSpPr/>
          <p:nvPr/>
        </p:nvSpPr>
        <p:spPr>
          <a:xfrm>
            <a:off x="6660232" y="3860135"/>
            <a:ext cx="1512168" cy="60145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question is focused on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micro-elements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narrative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Straight Arrow Connector 21"/>
          <p:cNvCxnSpPr>
            <a:endCxn id="21" idx="0"/>
          </p:cNvCxnSpPr>
          <p:nvPr/>
        </p:nvCxnSpPr>
        <p:spPr>
          <a:xfrm flipH="1">
            <a:off x="7416316" y="2261308"/>
            <a:ext cx="396044" cy="1598827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5848486" y="4461588"/>
            <a:ext cx="991767" cy="785818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2987824" y="4293096"/>
            <a:ext cx="3672408" cy="1296144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2185189" y="1982850"/>
            <a:ext cx="1411208" cy="1230126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19" name="Rounded Rectangle 18"/>
          <p:cNvSpPr/>
          <p:nvPr/>
        </p:nvSpPr>
        <p:spPr>
          <a:xfrm>
            <a:off x="6291999" y="5541460"/>
            <a:ext cx="1520361" cy="64837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should spend around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minutes on this question.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285119" y="1193819"/>
            <a:ext cx="1638092" cy="500418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323528" y="2924945"/>
            <a:ext cx="369681" cy="553051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422763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1" grpId="0" animBg="1"/>
      <p:bldP spid="12" grpId="0" animBg="1"/>
      <p:bldP spid="17" grpId="0" animBg="1"/>
      <p:bldP spid="21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Section C: European Film: Non-English Language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smtClean="0"/>
              <a:t>You should have studied </a:t>
            </a:r>
            <a:r>
              <a:rPr lang="en-GB" sz="2000" b="1" dirty="0" smtClean="0"/>
              <a:t>one</a:t>
            </a:r>
            <a:r>
              <a:rPr lang="en-GB" sz="2000" dirty="0" smtClean="0"/>
              <a:t> European film from the list below.  Questions </a:t>
            </a:r>
            <a:r>
              <a:rPr lang="en-GB" sz="2000" b="1" dirty="0" smtClean="0"/>
              <a:t>7-8</a:t>
            </a:r>
            <a:r>
              <a:rPr lang="en-GB" sz="2000" dirty="0"/>
              <a:t> </a:t>
            </a:r>
            <a:r>
              <a:rPr lang="en-GB" sz="2000" dirty="0" smtClean="0"/>
              <a:t>require you to write about the European film you have studied.</a:t>
            </a:r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2875" y="2708920"/>
            <a:ext cx="5278250" cy="2376264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7020272" y="3068960"/>
            <a:ext cx="1440192" cy="102650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answer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question in this section in relation to the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European film they have studied.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942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2373</TotalTime>
  <Words>1024</Words>
  <Application>Microsoft Office PowerPoint</Application>
  <PresentationFormat>On-screen Show (4:3)</PresentationFormat>
  <Paragraphs>94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1_Custom Design</vt:lpstr>
      <vt:lpstr>Custom Design</vt:lpstr>
      <vt:lpstr>PowerPoint Presentation</vt:lpstr>
      <vt:lpstr>Guidance</vt:lpstr>
      <vt:lpstr>Assessment Objectives</vt:lpstr>
      <vt:lpstr>Section A: Film Form in US Cinema from 1930 to 1990</vt:lpstr>
      <vt:lpstr>Section A: Film Form in US Cinema from 1930 to 1990</vt:lpstr>
      <vt:lpstr>Section A: Film Form in US Cinema from 1930 to 1990</vt:lpstr>
      <vt:lpstr>Section B: Comparative Contextual Study</vt:lpstr>
      <vt:lpstr>Section B: Comparative Contextual Study</vt:lpstr>
      <vt:lpstr>Section C: European Film: Non-English Language</vt:lpstr>
      <vt:lpstr>Section C: European Film: Non-English Language</vt:lpstr>
    </vt:vector>
  </TitlesOfParts>
  <Company>Cambridge Assessment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 Level Film Studies H010/01 Elements of Film - Annotated specimen assessment material</dc:title>
  <dc:subject>GCSE (9-1) History A (Explaining the Modern World)</dc:subject>
  <dc:creator>OCR</dc:creator>
  <cp:keywords>AS Level, Film Studies, H010, elements of film, annotated, speciment assessment material</cp:keywords>
  <cp:lastModifiedBy>Nicola Williams</cp:lastModifiedBy>
  <cp:revision>151</cp:revision>
  <cp:lastPrinted>2016-05-10T10:26:50Z</cp:lastPrinted>
  <dcterms:created xsi:type="dcterms:W3CDTF">2015-10-07T12:54:48Z</dcterms:created>
  <dcterms:modified xsi:type="dcterms:W3CDTF">2018-09-07T12:25:52Z</dcterms:modified>
</cp:coreProperties>
</file>