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6"/>
  </p:notesMasterIdLst>
  <p:sldIdLst>
    <p:sldId id="257" r:id="rId2"/>
    <p:sldId id="260"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360" r:id="rId18"/>
    <p:sldId id="326" r:id="rId19"/>
    <p:sldId id="327" r:id="rId20"/>
    <p:sldId id="328" r:id="rId21"/>
    <p:sldId id="364" r:id="rId22"/>
    <p:sldId id="361" r:id="rId23"/>
    <p:sldId id="362" r:id="rId24"/>
    <p:sldId id="363" r:id="rId25"/>
    <p:sldId id="321" r:id="rId26"/>
    <p:sldId id="322" r:id="rId27"/>
    <p:sldId id="284" r:id="rId28"/>
    <p:sldId id="285" r:id="rId29"/>
    <p:sldId id="286" r:id="rId30"/>
    <p:sldId id="359" r:id="rId31"/>
    <p:sldId id="353" r:id="rId32"/>
    <p:sldId id="354" r:id="rId33"/>
    <p:sldId id="355" r:id="rId34"/>
    <p:sldId id="365" r:id="rId35"/>
    <p:sldId id="366" r:id="rId36"/>
    <p:sldId id="308" r:id="rId37"/>
    <p:sldId id="309" r:id="rId38"/>
    <p:sldId id="367" r:id="rId39"/>
    <p:sldId id="368" r:id="rId40"/>
    <p:sldId id="369" r:id="rId41"/>
    <p:sldId id="370" r:id="rId42"/>
    <p:sldId id="371" r:id="rId43"/>
    <p:sldId id="372" r:id="rId44"/>
    <p:sldId id="373" r:id="rId45"/>
    <p:sldId id="374" r:id="rId46"/>
    <p:sldId id="375" r:id="rId47"/>
    <p:sldId id="376" r:id="rId48"/>
    <p:sldId id="377" r:id="rId49"/>
    <p:sldId id="356" r:id="rId50"/>
    <p:sldId id="357" r:id="rId51"/>
    <p:sldId id="358" r:id="rId52"/>
    <p:sldId id="378" r:id="rId53"/>
    <p:sldId id="379" r:id="rId54"/>
    <p:sldId id="38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665A"/>
    <a:srgbClr val="60715F"/>
    <a:srgbClr val="9BB29E"/>
    <a:srgbClr val="C1A0BF"/>
    <a:srgbClr val="845164"/>
    <a:srgbClr val="BB8092"/>
    <a:srgbClr val="9E6375"/>
    <a:srgbClr val="D31920"/>
    <a:srgbClr val="231D23"/>
    <a:srgbClr val="7EC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0" autoAdjust="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8742C-7E83-401E-BBE3-DCA26973CF1F}" type="datetimeFigureOut">
              <a:rPr lang="en-GB" smtClean="0"/>
              <a:t>14/02/2018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2D7A14-AAD4-4E3A-8AFF-3C5C17CDA586}" type="slidenum">
              <a:rPr lang="en-GB" smtClean="0"/>
              <a:t>‹#›</a:t>
            </a:fld>
            <a:endParaRPr lang="en-GB"/>
          </a:p>
        </p:txBody>
      </p:sp>
    </p:spTree>
    <p:extLst>
      <p:ext uri="{BB962C8B-B14F-4D97-AF65-F5344CB8AC3E}">
        <p14:creationId xmlns:p14="http://schemas.microsoft.com/office/powerpoint/2010/main" val="181077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2</a:t>
            </a:fld>
            <a:endParaRPr lang="en-GB"/>
          </a:p>
        </p:txBody>
      </p:sp>
    </p:spTree>
    <p:extLst>
      <p:ext uri="{BB962C8B-B14F-4D97-AF65-F5344CB8AC3E}">
        <p14:creationId xmlns:p14="http://schemas.microsoft.com/office/powerpoint/2010/main" val="359501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20865B-D879-4988-9AA4-C7ECE5CBD4D3}" type="slidenum">
              <a:rPr lang="en-GB" smtClean="0"/>
              <a:t>10</a:t>
            </a:fld>
            <a:endParaRPr lang="en-GB"/>
          </a:p>
        </p:txBody>
      </p:sp>
    </p:spTree>
    <p:extLst>
      <p:ext uri="{BB962C8B-B14F-4D97-AF65-F5344CB8AC3E}">
        <p14:creationId xmlns:p14="http://schemas.microsoft.com/office/powerpoint/2010/main" val="285719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27</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2D7A14-AAD4-4E3A-8AFF-3C5C17CDA586}" type="slidenum">
              <a:rPr lang="en-GB" smtClean="0"/>
              <a:t>38</a:t>
            </a:fld>
            <a:endParaRPr lang="en-GB"/>
          </a:p>
        </p:txBody>
      </p:sp>
    </p:spTree>
    <p:extLst>
      <p:ext uri="{BB962C8B-B14F-4D97-AF65-F5344CB8AC3E}">
        <p14:creationId xmlns:p14="http://schemas.microsoft.com/office/powerpoint/2010/main" val="226600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2D7A14-AAD4-4E3A-8AFF-3C5C17CDA586}" type="slidenum">
              <a:rPr lang="en-GB" smtClean="0"/>
              <a:t>47</a:t>
            </a:fld>
            <a:endParaRPr lang="en-GB"/>
          </a:p>
        </p:txBody>
      </p:sp>
    </p:spTree>
    <p:extLst>
      <p:ext uri="{BB962C8B-B14F-4D97-AF65-F5344CB8AC3E}">
        <p14:creationId xmlns:p14="http://schemas.microsoft.com/office/powerpoint/2010/main" val="226600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49</a:t>
            </a:fld>
            <a:endParaRPr lang="en-GB"/>
          </a:p>
        </p:txBody>
      </p:sp>
    </p:spTree>
    <p:extLst>
      <p:ext uri="{BB962C8B-B14F-4D97-AF65-F5344CB8AC3E}">
        <p14:creationId xmlns:p14="http://schemas.microsoft.com/office/powerpoint/2010/main" val="316864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0883C8-F716-4776-93AA-CE736D616815}" type="slidenum">
              <a:rPr lang="en-GB" smtClean="0"/>
              <a:t>52</a:t>
            </a:fld>
            <a:endParaRPr lang="en-GB"/>
          </a:p>
        </p:txBody>
      </p:sp>
    </p:spTree>
    <p:extLst>
      <p:ext uri="{BB962C8B-B14F-4D97-AF65-F5344CB8AC3E}">
        <p14:creationId xmlns:p14="http://schemas.microsoft.com/office/powerpoint/2010/main" val="3168641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0665A"/>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60665A"/>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2016</a:t>
            </a:r>
            <a:endParaRPr lang="en-GB" sz="800" dirty="0">
              <a:latin typeface="Arial" panose="020B0604020202020204" pitchFamily="34" charset="0"/>
              <a:cs typeface="Arial" panose="020B0604020202020204" pitchFamily="34" charset="0"/>
            </a:endParaRPr>
          </a:p>
        </p:txBody>
      </p:sp>
      <p:pic>
        <p:nvPicPr>
          <p:cNvPr id="2050" name="Picture 2" descr="A Level Geography"/>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rgbClr val="60665A"/>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dirty="0"/>
          </a:p>
        </p:txBody>
      </p:sp>
      <p:sp>
        <p:nvSpPr>
          <p:cNvPr id="8" name="TextBox 7"/>
          <p:cNvSpPr txBox="1"/>
          <p:nvPr/>
        </p:nvSpPr>
        <p:spPr>
          <a:xfrm>
            <a:off x="323528" y="3501008"/>
            <a:ext cx="3600400" cy="492443"/>
          </a:xfrm>
          <a:prstGeom prst="rect">
            <a:avLst/>
          </a:prstGeom>
          <a:noFill/>
        </p:spPr>
        <p:txBody>
          <a:bodyPr wrap="square" rtlCol="0">
            <a:spAutoFit/>
          </a:bodyPr>
          <a:lstStyle/>
          <a:p>
            <a:r>
              <a:rPr lang="en-GB" sz="2600" b="1" dirty="0" smtClean="0">
                <a:solidFill>
                  <a:schemeClr val="bg1"/>
                </a:solidFill>
                <a:latin typeface="Arial" panose="020B0604020202020204" pitchFamily="34" charset="0"/>
                <a:cs typeface="Arial" panose="020B0604020202020204" pitchFamily="34" charset="0"/>
              </a:rPr>
              <a:t>H070 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75928" y="3653408"/>
            <a:ext cx="3600400" cy="492443"/>
          </a:xfrm>
          <a:prstGeom prst="rect">
            <a:avLst/>
          </a:prstGeom>
          <a:noFill/>
        </p:spPr>
        <p:txBody>
          <a:bodyPr wrap="square" rtlCol="0">
            <a:spAutoFit/>
          </a:bodyPr>
          <a:lstStyle/>
          <a:p>
            <a:r>
              <a:rPr lang="en-GB" sz="2600" b="1" smtClean="0">
                <a:solidFill>
                  <a:schemeClr val="bg1"/>
                </a:solidFill>
                <a:latin typeface="Arial" panose="020B0604020202020204" pitchFamily="34" charset="0"/>
                <a:cs typeface="Arial" panose="020B0604020202020204" pitchFamily="34" charset="0"/>
              </a:rPr>
              <a:t>H470 </a:t>
            </a:r>
            <a:r>
              <a:rPr lang="en-GB" sz="2600" b="1" dirty="0" smtClean="0">
                <a:solidFill>
                  <a:schemeClr val="bg1"/>
                </a:solidFill>
                <a:latin typeface="Arial" panose="020B0604020202020204" pitchFamily="34" charset="0"/>
                <a:cs typeface="Arial" panose="020B0604020202020204" pitchFamily="34" charset="0"/>
              </a:rPr>
              <a:t>Topic Title</a:t>
            </a:r>
            <a:endParaRPr lang="en-GB" sz="2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a:p>
        </p:txBody>
      </p:sp>
      <p:pic>
        <p:nvPicPr>
          <p:cNvPr id="1026" name="Picture 2" descr="A Level Geography&#10;H481&#10;For first teaching in 2016&#10;www.ocr.org.uk/geography"/>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870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436" y="2420888"/>
            <a:ext cx="3960440" cy="2158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rmAutofit/>
          </a:bodyPr>
          <a:lstStyle/>
          <a:p>
            <a:r>
              <a:rPr lang="en-GB" sz="3600" dirty="0">
                <a:latin typeface="Myriad Pro"/>
              </a:rPr>
              <a:t>The </a:t>
            </a:r>
            <a:r>
              <a:rPr lang="en-GB" sz="3600" dirty="0" smtClean="0">
                <a:latin typeface="Myriad Pro"/>
              </a:rPr>
              <a:t>Three Assessment </a:t>
            </a:r>
            <a:r>
              <a:rPr lang="en-GB" sz="3600" dirty="0">
                <a:latin typeface="Myriad Pro"/>
              </a:rPr>
              <a:t>Objectives (AOs)</a:t>
            </a:r>
          </a:p>
        </p:txBody>
      </p:sp>
      <p:sp>
        <p:nvSpPr>
          <p:cNvPr id="3" name="Content Placeholder 2"/>
          <p:cNvSpPr>
            <a:spLocks noGrp="1"/>
          </p:cNvSpPr>
          <p:nvPr>
            <p:ph idx="4294967295"/>
          </p:nvPr>
        </p:nvSpPr>
        <p:spPr>
          <a:xfrm>
            <a:off x="238210"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a:t>
            </a:r>
            <a:r>
              <a:rPr lang="en-GB" dirty="0" smtClean="0">
                <a:solidFill>
                  <a:srgbClr val="1F224E"/>
                </a:solidFill>
                <a:latin typeface="Myriad Pro" charset="0"/>
                <a:ea typeface="Myriad Pro" charset="0"/>
                <a:cs typeface="Myriad Pro" charset="0"/>
              </a:rPr>
              <a:t>AS </a:t>
            </a:r>
            <a:r>
              <a:rPr lang="en-GB" dirty="0">
                <a:solidFill>
                  <a:srgbClr val="1F224E"/>
                </a:solidFill>
                <a:latin typeface="Myriad Pro" charset="0"/>
                <a:ea typeface="Myriad Pro" charset="0"/>
                <a:cs typeface="Myriad Pro" charset="0"/>
              </a:rPr>
              <a:t>Geography there are </a:t>
            </a:r>
            <a:r>
              <a:rPr lang="en-GB" dirty="0" smtClean="0">
                <a:solidFill>
                  <a:srgbClr val="1F224E"/>
                </a:solidFill>
                <a:latin typeface="Myriad Pro" charset="0"/>
                <a:ea typeface="Myriad Pro" charset="0"/>
                <a:cs typeface="Myriad Pro" charset="0"/>
              </a:rPr>
              <a:t>three </a:t>
            </a:r>
            <a:r>
              <a:rPr lang="en-GB" dirty="0">
                <a:solidFill>
                  <a:srgbClr val="1F224E"/>
                </a:solidFill>
                <a:latin typeface="Myriad Pro" charset="0"/>
                <a:ea typeface="Myriad Pro" charset="0"/>
                <a:cs typeface="Myriad Pro" charset="0"/>
              </a:rPr>
              <a:t>Assessment Objectives – </a:t>
            </a:r>
            <a:r>
              <a:rPr lang="en-GB" dirty="0">
                <a:solidFill>
                  <a:srgbClr val="FF0000"/>
                </a:solidFill>
                <a:latin typeface="Myriad Pro"/>
              </a:rPr>
              <a:t>AO1 (</a:t>
            </a:r>
            <a:r>
              <a:rPr lang="en-GB" dirty="0" smtClean="0">
                <a:solidFill>
                  <a:srgbClr val="FF0000"/>
                </a:solidFill>
                <a:latin typeface="Myriad Pro"/>
              </a:rPr>
              <a:t>Knowledge </a:t>
            </a:r>
            <a:r>
              <a:rPr lang="en-GB" dirty="0">
                <a:solidFill>
                  <a:srgbClr val="FF0000"/>
                </a:solidFill>
                <a:latin typeface="Myriad Pro"/>
              </a:rPr>
              <a:t>and </a:t>
            </a:r>
            <a:r>
              <a:rPr lang="en-GB" dirty="0" smtClean="0">
                <a:solidFill>
                  <a:srgbClr val="FF0000"/>
                </a:solidFill>
                <a:latin typeface="Myriad Pro"/>
              </a:rPr>
              <a:t>understanding</a:t>
            </a:r>
            <a:r>
              <a:rPr lang="en-GB" dirty="0">
                <a:solidFill>
                  <a:srgbClr val="FF0000"/>
                </a:solidFill>
                <a:latin typeface="Myriad Pro"/>
              </a:rPr>
              <a:t>)</a:t>
            </a:r>
            <a:r>
              <a:rPr lang="en-GB" dirty="0">
                <a:latin typeface="Myriad Pro"/>
              </a:rPr>
              <a:t>, </a:t>
            </a:r>
            <a:r>
              <a:rPr lang="en-GB" dirty="0" smtClean="0">
                <a:solidFill>
                  <a:srgbClr val="00B0F0"/>
                </a:solidFill>
                <a:latin typeface="Myriad Pro"/>
              </a:rPr>
              <a:t>AO2 </a:t>
            </a:r>
            <a:r>
              <a:rPr lang="en-GB" dirty="0">
                <a:solidFill>
                  <a:srgbClr val="00B0F0"/>
                </a:solidFill>
                <a:latin typeface="Myriad Pro"/>
              </a:rPr>
              <a:t>(Application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smtClean="0">
                <a:solidFill>
                  <a:srgbClr val="00B050"/>
                </a:solidFill>
                <a:latin typeface="Myriad Pro"/>
              </a:rPr>
              <a:t>AO3 </a:t>
            </a:r>
            <a:r>
              <a:rPr lang="en-GB" dirty="0">
                <a:solidFill>
                  <a:srgbClr val="00B050"/>
                </a:solidFill>
                <a:latin typeface="Myriad Pro"/>
              </a:rPr>
              <a:t>(Skills)</a:t>
            </a:r>
            <a:r>
              <a:rPr lang="en-GB" dirty="0">
                <a:latin typeface="Myriad Pro"/>
              </a:rPr>
              <a:t>.</a:t>
            </a:r>
          </a:p>
          <a:p>
            <a:endParaRPr lang="en-GB" dirty="0">
              <a:latin typeface="Myriad Pro"/>
            </a:endParaRPr>
          </a:p>
        </p:txBody>
      </p:sp>
      <p:sp>
        <p:nvSpPr>
          <p:cNvPr id="5" name="TextBox 4"/>
          <p:cNvSpPr txBox="1"/>
          <p:nvPr/>
        </p:nvSpPr>
        <p:spPr>
          <a:xfrm>
            <a:off x="151145" y="2913890"/>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FF0000"/>
                </a:solidFill>
                <a:latin typeface="Myriad Pro"/>
              </a:rPr>
              <a:t>34% of the A Level Geography qualification </a:t>
            </a:r>
          </a:p>
          <a:p>
            <a:pPr fontAlgn="base">
              <a:spcBef>
                <a:spcPct val="0"/>
              </a:spcBef>
              <a:spcAft>
                <a:spcPct val="0"/>
              </a:spcAft>
            </a:pPr>
            <a:r>
              <a:rPr lang="en-GB" sz="1400" dirty="0">
                <a:solidFill>
                  <a:srgbClr val="FF0000"/>
                </a:solidFill>
                <a:latin typeface="Myriad Pro"/>
              </a:rPr>
              <a:t>marks will be allocated to </a:t>
            </a:r>
            <a:r>
              <a:rPr lang="en-GB" sz="1400" dirty="0" smtClean="0">
                <a:solidFill>
                  <a:srgbClr val="FF0000"/>
                </a:solidFill>
                <a:latin typeface="Myriad Pro"/>
              </a:rPr>
              <a:t>assessing students knowledge and understanding (AO1)</a:t>
            </a:r>
            <a:endParaRPr lang="en-GB" sz="1400" dirty="0">
              <a:solidFill>
                <a:srgbClr val="FF0000"/>
              </a:solidFill>
              <a:latin typeface="Myriad Pro"/>
            </a:endParaRPr>
          </a:p>
        </p:txBody>
      </p:sp>
      <p:cxnSp>
        <p:nvCxnSpPr>
          <p:cNvPr id="6" name="Straight Arrow Connector 5"/>
          <p:cNvCxnSpPr/>
          <p:nvPr/>
        </p:nvCxnSpPr>
        <p:spPr>
          <a:xfrm>
            <a:off x="1835696" y="3068960"/>
            <a:ext cx="936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04834" y="3500009"/>
            <a:ext cx="161804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4618" y="2806168"/>
            <a:ext cx="2267744" cy="1600438"/>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F0"/>
                </a:solidFill>
                <a:latin typeface="Myriad Pro"/>
              </a:rPr>
              <a:t>38% of the A Level Geography qualification </a:t>
            </a:r>
          </a:p>
          <a:p>
            <a:pPr fontAlgn="base">
              <a:spcBef>
                <a:spcPct val="0"/>
              </a:spcBef>
              <a:spcAft>
                <a:spcPct val="0"/>
              </a:spcAft>
            </a:pPr>
            <a:r>
              <a:rPr lang="en-GB" sz="1400" dirty="0">
                <a:solidFill>
                  <a:srgbClr val="00B0F0"/>
                </a:solidFill>
                <a:latin typeface="Myriad Pro"/>
              </a:rPr>
              <a:t>marks will be allocated to assessing </a:t>
            </a:r>
            <a:r>
              <a:rPr lang="en-GB" sz="1400" dirty="0" smtClean="0">
                <a:solidFill>
                  <a:srgbClr val="00B0F0"/>
                </a:solidFill>
                <a:latin typeface="Myriad Pro"/>
              </a:rPr>
              <a:t>students application of their knowledge and understanding (AO2)</a:t>
            </a:r>
            <a:endParaRPr lang="en-GB" sz="1400" dirty="0">
              <a:solidFill>
                <a:srgbClr val="00B0F0"/>
              </a:solidFill>
              <a:latin typeface="Myriad Pro"/>
            </a:endParaRPr>
          </a:p>
        </p:txBody>
      </p:sp>
      <p:sp>
        <p:nvSpPr>
          <p:cNvPr id="10" name="TextBox 9"/>
          <p:cNvSpPr txBox="1"/>
          <p:nvPr/>
        </p:nvSpPr>
        <p:spPr>
          <a:xfrm>
            <a:off x="1165887" y="4927426"/>
            <a:ext cx="6840759" cy="523220"/>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00B050"/>
                </a:solidFill>
                <a:latin typeface="Myriad Pro"/>
              </a:rPr>
              <a:t>28% of the A Level Geography qualification </a:t>
            </a:r>
            <a:r>
              <a:rPr lang="en-GB" sz="1400" dirty="0" smtClean="0">
                <a:solidFill>
                  <a:srgbClr val="00B050"/>
                </a:solidFill>
                <a:latin typeface="Myriad Pro"/>
              </a:rPr>
              <a:t>marks </a:t>
            </a:r>
            <a:r>
              <a:rPr lang="en-GB" sz="1400" dirty="0">
                <a:solidFill>
                  <a:srgbClr val="00B050"/>
                </a:solidFill>
                <a:latin typeface="Myriad Pro"/>
              </a:rPr>
              <a:t>will be allocated to assessing students ability to use a variety of quantitative, qualitative and fieldwork skills (AO3)</a:t>
            </a:r>
          </a:p>
        </p:txBody>
      </p:sp>
      <p:cxnSp>
        <p:nvCxnSpPr>
          <p:cNvPr id="12" name="Straight Arrow Connector 11"/>
          <p:cNvCxnSpPr/>
          <p:nvPr/>
        </p:nvCxnSpPr>
        <p:spPr>
          <a:xfrm flipV="1">
            <a:off x="4584842" y="4579130"/>
            <a:ext cx="0" cy="2910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15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473"/>
            <a:ext cx="9144000" cy="1143000"/>
          </a:xfrm>
        </p:spPr>
        <p:txBody>
          <a:bodyPr>
            <a:normAutofit fontScale="90000"/>
          </a:bodyPr>
          <a:lstStyle/>
          <a:p>
            <a:r>
              <a:rPr lang="en-GB" dirty="0">
                <a:solidFill>
                  <a:srgbClr val="FF0000"/>
                </a:solidFill>
              </a:rPr>
              <a:t>AO1 </a:t>
            </a:r>
            <a:r>
              <a:rPr lang="en-GB" dirty="0" smtClean="0">
                <a:solidFill>
                  <a:srgbClr val="FF0000"/>
                </a:solidFill>
              </a:rPr>
              <a:t>– Knowledge and understanding</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596336" cy="3015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53744" y="1052734"/>
            <a:ext cx="4523904"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Places</a:t>
            </a:r>
            <a:r>
              <a:rPr lang="en-GB" sz="1200" dirty="0">
                <a:solidFill>
                  <a:srgbClr val="1F224E"/>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environments, concepts, processes, interactions and change </a:t>
            </a:r>
            <a:r>
              <a:rPr lang="en-GB" sz="1200" dirty="0">
                <a:solidFill>
                  <a:srgbClr val="1F224E"/>
                </a:solidFill>
                <a:latin typeface="Myriad Pro" charset="0"/>
                <a:ea typeface="Myriad Pro" charset="0"/>
                <a:cs typeface="Myriad Pro" charset="0"/>
              </a:rPr>
              <a:t>simply cover the subject content. There are other ways which you may describe content areas but all must be placed in these </a:t>
            </a:r>
            <a:r>
              <a:rPr lang="en-GB" sz="1200" dirty="0" smtClean="0">
                <a:solidFill>
                  <a:srgbClr val="1F224E"/>
                </a:solidFill>
                <a:latin typeface="Myriad Pro" charset="0"/>
                <a:ea typeface="Myriad Pro" charset="0"/>
                <a:cs typeface="Myriad Pro" charset="0"/>
              </a:rPr>
              <a:t>six aspects </a:t>
            </a:r>
            <a:r>
              <a:rPr lang="en-GB" sz="1200" dirty="0">
                <a:solidFill>
                  <a:srgbClr val="1F224E"/>
                </a:solidFill>
                <a:latin typeface="Myriad Pro" charset="0"/>
                <a:ea typeface="Myriad Pro" charset="0"/>
                <a:cs typeface="Myriad Pro" charset="0"/>
              </a:rPr>
              <a:t>when we are creating our assessments.</a:t>
            </a:r>
          </a:p>
        </p:txBody>
      </p:sp>
      <p:sp>
        <p:nvSpPr>
          <p:cNvPr id="7" name="Down Arrow 6"/>
          <p:cNvSpPr/>
          <p:nvPr/>
        </p:nvSpPr>
        <p:spPr>
          <a:xfrm>
            <a:off x="6660232" y="200471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cxnSp>
        <p:nvCxnSpPr>
          <p:cNvPr id="8" name="Straight Connector 7"/>
          <p:cNvCxnSpPr/>
          <p:nvPr/>
        </p:nvCxnSpPr>
        <p:spPr>
          <a:xfrm>
            <a:off x="5234358" y="2973924"/>
            <a:ext cx="2664296"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4358" y="3147498"/>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7504" y="1071192"/>
            <a:ext cx="432048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a:t>
            </a:r>
            <a:r>
              <a:rPr lang="en-GB" sz="1200">
                <a:solidFill>
                  <a:srgbClr val="1F224E"/>
                </a:solidFill>
                <a:latin typeface="Myriad Pro" charset="0"/>
                <a:ea typeface="Myriad Pro" charset="0"/>
                <a:cs typeface="Myriad Pro" charset="0"/>
              </a:rPr>
              <a:t>year </a:t>
            </a:r>
            <a:r>
              <a:rPr lang="en-GB" sz="1200" smtClean="0">
                <a:solidFill>
                  <a:srgbClr val="1F224E"/>
                </a:solidFill>
                <a:latin typeface="Myriad Pro" charset="0"/>
                <a:ea typeface="Myriad Pro" charset="0"/>
                <a:cs typeface="Myriad Pro" charset="0"/>
              </a:rPr>
              <a:t>across </a:t>
            </a:r>
            <a:r>
              <a:rPr lang="en-GB" sz="1200" dirty="0">
                <a:solidFill>
                  <a:srgbClr val="1F224E"/>
                </a:solidFill>
                <a:latin typeface="Myriad Pro" charset="0"/>
                <a:ea typeface="Myriad Pro" charset="0"/>
                <a:cs typeface="Myriad Pro" charset="0"/>
              </a:rPr>
              <a:t>the range of assessments there must be </a:t>
            </a:r>
            <a:r>
              <a:rPr lang="en-GB" sz="1200" dirty="0" smtClean="0">
                <a:solidFill>
                  <a:srgbClr val="FF0000"/>
                </a:solidFill>
                <a:latin typeface="Myriad Pro" charset="0"/>
                <a:ea typeface="Myriad Pro" charset="0"/>
                <a:cs typeface="Myriad Pro" charset="0"/>
              </a:rPr>
              <a:t>knowledge and understanding </a:t>
            </a:r>
            <a:r>
              <a:rPr lang="en-GB" sz="1200" dirty="0">
                <a:solidFill>
                  <a:srgbClr val="1F224E"/>
                </a:solidFill>
                <a:latin typeface="Myriad Pro" charset="0"/>
                <a:ea typeface="Myriad Pro" charset="0"/>
                <a:cs typeface="Myriad Pro" charset="0"/>
              </a:rPr>
              <a:t>marks for locations, places, processes, environments and different scales but </a:t>
            </a:r>
            <a:r>
              <a:rPr lang="en-GB" sz="1200" dirty="0">
                <a:solidFill>
                  <a:srgbClr val="FF0000"/>
                </a:solidFill>
                <a:latin typeface="Myriad Pro" charset="0"/>
                <a:ea typeface="Myriad Pro" charset="0"/>
                <a:cs typeface="Myriad Pro" charset="0"/>
              </a:rPr>
              <a:t>AO1</a:t>
            </a:r>
            <a:r>
              <a:rPr lang="en-GB" sz="1200" dirty="0">
                <a:solidFill>
                  <a:srgbClr val="1F224E"/>
                </a:solidFill>
                <a:latin typeface="Myriad Pro" charset="0"/>
                <a:ea typeface="Myriad Pro" charset="0"/>
                <a:cs typeface="Myriad Pro" charset="0"/>
              </a:rPr>
              <a:t> marks do not have to be included in every assessment.</a:t>
            </a:r>
          </a:p>
        </p:txBody>
      </p:sp>
      <p:sp>
        <p:nvSpPr>
          <p:cNvPr id="14" name="Down Arrow 13"/>
          <p:cNvSpPr/>
          <p:nvPr/>
        </p:nvSpPr>
        <p:spPr>
          <a:xfrm>
            <a:off x="3635896" y="1988840"/>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5" name="TextBox 14"/>
          <p:cNvSpPr txBox="1"/>
          <p:nvPr/>
        </p:nvSpPr>
        <p:spPr>
          <a:xfrm>
            <a:off x="4283968" y="5301208"/>
            <a:ext cx="4793680" cy="646331"/>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Each year assessments will cover different </a:t>
            </a:r>
            <a:r>
              <a:rPr lang="en-GB" sz="1200" dirty="0" smtClean="0">
                <a:solidFill>
                  <a:srgbClr val="1F224E"/>
                </a:solidFill>
                <a:latin typeface="Myriad Pro" charset="0"/>
                <a:ea typeface="Myriad Pro" charset="0"/>
                <a:cs typeface="Myriad Pro" charset="0"/>
              </a:rPr>
              <a:t>scales from local </a:t>
            </a:r>
            <a:r>
              <a:rPr lang="en-GB" sz="1200" dirty="0">
                <a:solidFill>
                  <a:srgbClr val="1F224E"/>
                </a:solidFill>
                <a:latin typeface="Myriad Pro" charset="0"/>
                <a:ea typeface="Myriad Pro" charset="0"/>
                <a:cs typeface="Myriad Pro" charset="0"/>
              </a:rPr>
              <a:t>to global but not for every bit of </a:t>
            </a:r>
            <a:r>
              <a:rPr lang="en-GB" sz="1200" dirty="0" smtClean="0">
                <a:solidFill>
                  <a:srgbClr val="1F224E"/>
                </a:solidFill>
                <a:latin typeface="Myriad Pro" charset="0"/>
                <a:ea typeface="Myriad Pro" charset="0"/>
                <a:cs typeface="Myriad Pro" charset="0"/>
              </a:rPr>
              <a:t>content or </a:t>
            </a:r>
            <a:r>
              <a:rPr lang="en-GB" sz="1200" dirty="0">
                <a:solidFill>
                  <a:srgbClr val="1F224E"/>
                </a:solidFill>
                <a:latin typeface="Myriad Pro" charset="0"/>
                <a:ea typeface="Myriad Pro" charset="0"/>
                <a:cs typeface="Myriad Pro" charset="0"/>
              </a:rPr>
              <a:t>necessarily for all </a:t>
            </a:r>
            <a:r>
              <a:rPr lang="en-GB" sz="1200" dirty="0" smtClean="0">
                <a:solidFill>
                  <a:srgbClr val="1F224E"/>
                </a:solidFill>
                <a:latin typeface="Myriad Pro" charset="0"/>
                <a:ea typeface="Myriad Pro" charset="0"/>
                <a:cs typeface="Myriad Pro" charset="0"/>
              </a:rPr>
              <a:t>of </a:t>
            </a:r>
            <a:r>
              <a:rPr lang="en-GB" sz="1200" dirty="0">
                <a:solidFill>
                  <a:srgbClr val="1F224E"/>
                </a:solidFill>
                <a:latin typeface="Myriad Pro" charset="0"/>
                <a:ea typeface="Myriad Pro" charset="0"/>
                <a:cs typeface="Myriad Pro" charset="0"/>
              </a:rPr>
              <a:t>places, environments, concepts, processes, interactions and change.</a:t>
            </a:r>
          </a:p>
        </p:txBody>
      </p:sp>
      <p:sp>
        <p:nvSpPr>
          <p:cNvPr id="16" name="Up Arrow 15"/>
          <p:cNvSpPr/>
          <p:nvPr/>
        </p:nvSpPr>
        <p:spPr>
          <a:xfrm>
            <a:off x="6647247" y="5004353"/>
            <a:ext cx="168449" cy="29685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7" name="TextBox 16"/>
          <p:cNvSpPr txBox="1"/>
          <p:nvPr/>
        </p:nvSpPr>
        <p:spPr>
          <a:xfrm>
            <a:off x="971600" y="5162708"/>
            <a:ext cx="3168352" cy="461665"/>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The number of marks available for students to just </a:t>
            </a:r>
            <a:r>
              <a:rPr lang="en-GB" sz="1200" dirty="0" smtClean="0">
                <a:solidFill>
                  <a:srgbClr val="FF0000"/>
                </a:solidFill>
                <a:latin typeface="Myriad Pro" charset="0"/>
                <a:ea typeface="Myriad Pro" charset="0"/>
                <a:cs typeface="Myriad Pro" charset="0"/>
              </a:rPr>
              <a:t>recall</a:t>
            </a:r>
            <a:r>
              <a:rPr lang="en-GB" sz="1200" dirty="0" smtClean="0">
                <a:solidFill>
                  <a:srgbClr val="1F224E"/>
                </a:solidFill>
                <a:latin typeface="Myriad Pro" charset="0"/>
                <a:ea typeface="Myriad Pro" charset="0"/>
                <a:cs typeface="Myriad Pro" charset="0"/>
              </a:rPr>
              <a:t> information is </a:t>
            </a:r>
            <a:r>
              <a:rPr lang="en-GB" sz="1200" u="sng" dirty="0" smtClean="0">
                <a:solidFill>
                  <a:srgbClr val="1F224E"/>
                </a:solidFill>
                <a:latin typeface="Myriad Pro" charset="0"/>
                <a:ea typeface="Myriad Pro" charset="0"/>
                <a:cs typeface="Myriad Pro" charset="0"/>
              </a:rPr>
              <a:t>limited</a:t>
            </a:r>
            <a:r>
              <a:rPr lang="en-GB" sz="1200" dirty="0" smtClean="0">
                <a:solidFill>
                  <a:srgbClr val="1F224E"/>
                </a:solidFill>
                <a:latin typeface="Myriad Pro" charset="0"/>
                <a:ea typeface="Myriad Pro" charset="0"/>
                <a:cs typeface="Myriad Pro" charset="0"/>
              </a:rPr>
              <a:t> to 15%</a:t>
            </a:r>
            <a:endParaRPr lang="en-GB" sz="1200" dirty="0">
              <a:solidFill>
                <a:srgbClr val="1F224E"/>
              </a:solidFill>
              <a:latin typeface="Myriad Pro" charset="0"/>
              <a:ea typeface="Myriad Pro" charset="0"/>
              <a:cs typeface="Myriad Pro" charset="0"/>
            </a:endParaRPr>
          </a:p>
        </p:txBody>
      </p:sp>
      <p:sp>
        <p:nvSpPr>
          <p:cNvPr id="18" name="Up Arrow 17"/>
          <p:cNvSpPr/>
          <p:nvPr/>
        </p:nvSpPr>
        <p:spPr>
          <a:xfrm>
            <a:off x="3467447" y="4221088"/>
            <a:ext cx="168449" cy="8753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48280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464496"/>
          </a:xfrm>
          <a:prstGeom prst="rect">
            <a:avLst/>
          </a:prstGeom>
          <a:ln>
            <a:solidFill>
              <a:schemeClr val="tx1"/>
            </a:solidFill>
          </a:ln>
        </p:spPr>
        <p:txBody>
          <a:bodyPr>
            <a:normAutofit fontScale="925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students to demonstrate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of the specification content,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 will require </a:t>
            </a: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 although there may be some marks available for simple recall of information within questions.</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Explain is the most common command word which requires students to just show </a:t>
            </a:r>
            <a:r>
              <a:rPr lang="en-GB" sz="1800" dirty="0">
                <a:solidFill>
                  <a:srgbClr val="FF0000"/>
                </a:solidFill>
                <a:latin typeface="Myriad Pro" charset="0"/>
                <a:ea typeface="Myriad Pro" charset="0"/>
                <a:cs typeface="Myriad Pro" charset="0"/>
              </a:rPr>
              <a:t>knowledge and understanding</a:t>
            </a:r>
            <a:r>
              <a:rPr lang="en-GB" sz="1800" dirty="0">
                <a:solidFill>
                  <a:srgbClr val="1F224E"/>
                </a:solidFill>
                <a:latin typeface="Myriad Pro" charset="0"/>
                <a:ea typeface="Myriad Pro" charset="0"/>
                <a:cs typeface="Myriad Pro" charset="0"/>
              </a:rPr>
              <a: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FF0000"/>
                </a:solidFill>
                <a:latin typeface="Myriad Pro" charset="0"/>
                <a:ea typeface="Myriad Pro" charset="0"/>
                <a:cs typeface="Myriad Pro" charset="0"/>
              </a:rPr>
              <a:t>Knowledge and understanding </a:t>
            </a:r>
            <a:r>
              <a:rPr lang="en-GB" sz="1800" dirty="0">
                <a:solidFill>
                  <a:srgbClr val="1F224E"/>
                </a:solidFill>
                <a:latin typeface="Myriad Pro" charset="0"/>
                <a:ea typeface="Myriad Pro" charset="0"/>
                <a:cs typeface="Myriad Pro" charset="0"/>
              </a:rPr>
              <a:t>will also be required in all ‘essay’ questions of 16 marks and above (where quality of extended response is considered</a:t>
            </a:r>
            <a:r>
              <a:rPr lang="en-GB" sz="1800" dirty="0" smtClean="0">
                <a:solidFill>
                  <a:srgbClr val="1F224E"/>
                </a:solidFill>
                <a:latin typeface="Myriad Pro" charset="0"/>
                <a:ea typeface="Myriad Pro" charset="0"/>
                <a:cs typeface="Myriad Pro" charset="0"/>
              </a:rPr>
              <a:t>).</a:t>
            </a:r>
            <a:endParaRPr lang="en-GB" sz="4000" dirty="0"/>
          </a:p>
        </p:txBody>
      </p:sp>
    </p:spTree>
    <p:extLst>
      <p:ext uri="{BB962C8B-B14F-4D97-AF65-F5344CB8AC3E}">
        <p14:creationId xmlns:p14="http://schemas.microsoft.com/office/powerpoint/2010/main" val="3721750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 Application</a:t>
            </a:r>
            <a:endParaRPr lang="en-GB" dirty="0"/>
          </a:p>
        </p:txBody>
      </p:sp>
      <p:sp>
        <p:nvSpPr>
          <p:cNvPr id="6" name="TextBox 5"/>
          <p:cNvSpPr txBox="1"/>
          <p:nvPr/>
        </p:nvSpPr>
        <p:spPr>
          <a:xfrm>
            <a:off x="1259633" y="4978845"/>
            <a:ext cx="7204500"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smtClean="0">
                <a:solidFill>
                  <a:srgbClr val="1F224E"/>
                </a:solidFill>
                <a:latin typeface="Myriad Pro" charset="0"/>
                <a:ea typeface="Myriad Pro" charset="0"/>
                <a:cs typeface="Myriad Pro" charset="0"/>
              </a:rPr>
              <a:t>‘</a:t>
            </a:r>
            <a:r>
              <a:rPr lang="en-GB" sz="1400" dirty="0" smtClean="0">
                <a:solidFill>
                  <a:srgbClr val="00B0F0"/>
                </a:solidFill>
                <a:latin typeface="Myriad Pro" charset="0"/>
                <a:ea typeface="Myriad Pro" charset="0"/>
                <a:cs typeface="Myriad Pro" charset="0"/>
              </a:rPr>
              <a:t>relating to novel situations that are not clearly indicated in the specification</a:t>
            </a:r>
            <a:r>
              <a:rPr lang="en-GB" sz="1400" dirty="0" smtClean="0">
                <a:solidFill>
                  <a:srgbClr val="1F224E"/>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could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mean </a:t>
            </a:r>
            <a:r>
              <a:rPr lang="en-GB" sz="1400" dirty="0">
                <a:solidFill>
                  <a:srgbClr val="1F224E"/>
                </a:solidFill>
                <a:latin typeface="Myriad Pro" charset="0"/>
                <a:ea typeface="Myriad Pro" charset="0"/>
                <a:cs typeface="Myriad Pro" charset="0"/>
              </a:rPr>
              <a:t>applying knowledge and understanding to a </a:t>
            </a:r>
            <a:r>
              <a:rPr lang="en-GB" sz="1400" dirty="0" smtClean="0">
                <a:solidFill>
                  <a:srgbClr val="1F224E"/>
                </a:solidFill>
                <a:latin typeface="Myriad Pro" charset="0"/>
                <a:ea typeface="Myriad Pro" charset="0"/>
                <a:cs typeface="Myriad Pro" charset="0"/>
              </a:rPr>
              <a:t>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a:t>
            </a:r>
            <a:r>
              <a:rPr lang="en-GB" sz="1400" dirty="0" smtClean="0">
                <a:solidFill>
                  <a:srgbClr val="00B0F0"/>
                </a:solidFill>
                <a:latin typeface="Myriad Pro" charset="0"/>
                <a:ea typeface="Myriad Pro" charset="0"/>
                <a:cs typeface="Myriad Pro" charset="0"/>
              </a:rPr>
              <a:t>further material that is covered in the </a:t>
            </a:r>
            <a:r>
              <a:rPr lang="en-GB" sz="1400" dirty="0">
                <a:solidFill>
                  <a:srgbClr val="00B0F0"/>
                </a:solidFill>
                <a:latin typeface="Myriad Pro" charset="0"/>
                <a:ea typeface="Myriad Pro" charset="0"/>
                <a:cs typeface="Myriad Pro" charset="0"/>
              </a:rPr>
              <a:t>specification</a:t>
            </a:r>
            <a:r>
              <a:rPr lang="en-GB" sz="1400" dirty="0">
                <a:solidFill>
                  <a:srgbClr val="1F224E"/>
                </a:solidFill>
                <a:latin typeface="Myriad Pro" charset="0"/>
                <a:ea typeface="Myriad Pro" charset="0"/>
                <a:cs typeface="Myriad Pro" charset="0"/>
              </a:rPr>
              <a:t>’ could be </a:t>
            </a:r>
            <a:r>
              <a:rPr lang="en-GB" sz="1400" dirty="0" smtClean="0">
                <a:solidFill>
                  <a:srgbClr val="1F224E"/>
                </a:solidFill>
                <a:latin typeface="Myriad Pro" charset="0"/>
                <a:ea typeface="Myriad Pro" charset="0"/>
                <a:cs typeface="Myriad Pro" charset="0"/>
              </a:rPr>
              <a:t>assessing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the relative importance of things </a:t>
            </a:r>
            <a:r>
              <a:rPr lang="en-GB" sz="1400" dirty="0">
                <a:solidFill>
                  <a:srgbClr val="1F224E"/>
                </a:solidFill>
                <a:latin typeface="Myriad Pro" charset="0"/>
                <a:ea typeface="Myriad Pro" charset="0"/>
                <a:cs typeface="Myriad Pro" charset="0"/>
              </a:rPr>
              <a:t>when the specification doesn’t </a:t>
            </a:r>
            <a:r>
              <a:rPr lang="en-GB" sz="1400" dirty="0" smtClean="0">
                <a:solidFill>
                  <a:srgbClr val="1F224E"/>
                </a:solidFill>
                <a:latin typeface="Myriad Pro" charset="0"/>
                <a:ea typeface="Myriad Pro" charset="0"/>
                <a:cs typeface="Myriad Pro" charset="0"/>
              </a:rPr>
              <a:t>explicitly </a:t>
            </a:r>
            <a:r>
              <a:rPr lang="en-GB" sz="1400" dirty="0">
                <a:solidFill>
                  <a:srgbClr val="1F224E"/>
                </a:solidFill>
                <a:latin typeface="Myriad Pro" charset="0"/>
                <a:ea typeface="Myriad Pro" charset="0"/>
                <a:cs typeface="Myriad Pro" charset="0"/>
              </a:rPr>
              <a:t>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948264" y="188640"/>
            <a:ext cx="208317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Definitions of </a:t>
            </a:r>
            <a:r>
              <a:rPr lang="en-GB" sz="1400" dirty="0" smtClean="0">
                <a:solidFill>
                  <a:srgbClr val="00B0F0"/>
                </a:solidFill>
                <a:latin typeface="Myriad Pro" charset="0"/>
                <a:ea typeface="Myriad Pro" charset="0"/>
                <a:cs typeface="Myriad Pro" charset="0"/>
              </a:rPr>
              <a:t>analyse</a:t>
            </a:r>
            <a:r>
              <a:rPr lang="en-GB" sz="1400" dirty="0" smtClean="0">
                <a:solidFill>
                  <a:srgbClr val="1F224E"/>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interpret</a:t>
            </a:r>
            <a:r>
              <a:rPr lang="en-GB" sz="1400" dirty="0" smtClean="0">
                <a:solidFill>
                  <a:srgbClr val="1F224E"/>
                </a:solidFill>
                <a:latin typeface="Myriad Pro" charset="0"/>
                <a:ea typeface="Myriad Pro" charset="0"/>
                <a:cs typeface="Myriad Pro" charset="0"/>
              </a:rPr>
              <a:t> and </a:t>
            </a:r>
            <a:r>
              <a:rPr lang="en-GB" sz="1400" dirty="0" smtClean="0">
                <a:solidFill>
                  <a:srgbClr val="00B0F0"/>
                </a:solidFill>
                <a:latin typeface="Myriad Pro" charset="0"/>
                <a:ea typeface="Myriad Pro" charset="0"/>
                <a:cs typeface="Myriad Pro" charset="0"/>
              </a:rPr>
              <a:t>evaluate</a:t>
            </a:r>
            <a:r>
              <a:rPr lang="en-GB" sz="1400" dirty="0" smtClean="0">
                <a:solidFill>
                  <a:srgbClr val="1F224E"/>
                </a:solidFill>
                <a:latin typeface="Myriad Pro" charset="0"/>
                <a:ea typeface="Myriad Pro" charset="0"/>
                <a:cs typeface="Myriad Pro" charset="0"/>
              </a:rPr>
              <a:t> in the context of A Level examinations </a:t>
            </a:r>
            <a:endParaRPr lang="en-GB" sz="1400" dirty="0">
              <a:solidFill>
                <a:srgbClr val="1F224E"/>
              </a:solidFill>
              <a:latin typeface="Myriad Pro" charset="0"/>
              <a:ea typeface="Myriad Pro" charset="0"/>
              <a:cs typeface="Myriad Pro"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40242"/>
            <a:ext cx="5904656" cy="351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18047" y="1560512"/>
            <a:ext cx="1383623" cy="116955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smtClean="0">
                <a:solidFill>
                  <a:srgbClr val="1F224E"/>
                </a:solidFill>
                <a:latin typeface="Myriad Pro" charset="0"/>
                <a:ea typeface="Myriad Pro" charset="0"/>
                <a:cs typeface="Myriad Pro" charset="0"/>
              </a:rPr>
              <a:t>Geographical information and issues are just aspects of subject content </a:t>
            </a:r>
            <a:endParaRPr lang="en-GB" sz="1400" dirty="0">
              <a:solidFill>
                <a:srgbClr val="1F224E"/>
              </a:solidFill>
              <a:latin typeface="Myriad Pro" charset="0"/>
              <a:ea typeface="Myriad Pro" charset="0"/>
              <a:cs typeface="Myriad Pro" charset="0"/>
            </a:endParaRPr>
          </a:p>
        </p:txBody>
      </p:sp>
      <p:sp>
        <p:nvSpPr>
          <p:cNvPr id="8" name="Bent Arrow 7"/>
          <p:cNvSpPr/>
          <p:nvPr/>
        </p:nvSpPr>
        <p:spPr>
          <a:xfrm>
            <a:off x="3716662" y="4243771"/>
            <a:ext cx="691811" cy="61374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Bent Arrow 14"/>
          <p:cNvSpPr/>
          <p:nvPr/>
        </p:nvSpPr>
        <p:spPr>
          <a:xfrm rot="10800000">
            <a:off x="7772322" y="1340240"/>
            <a:ext cx="691811" cy="1389822"/>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Bent Arrow 17"/>
          <p:cNvSpPr/>
          <p:nvPr/>
        </p:nvSpPr>
        <p:spPr>
          <a:xfrm rot="10800000" flipH="1">
            <a:off x="1011626" y="2852935"/>
            <a:ext cx="1180088" cy="6289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89298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F0"/>
                </a:solidFill>
              </a:rPr>
              <a:t>AO2 </a:t>
            </a:r>
            <a:r>
              <a:rPr lang="en-GB" dirty="0">
                <a:solidFill>
                  <a:srgbClr val="00B0F0"/>
                </a:solidFill>
              </a:rPr>
              <a:t>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a:solidFill>
                  <a:srgbClr val="1F224E"/>
                </a:solidFill>
                <a:latin typeface="Myriad Pro" charset="0"/>
                <a:ea typeface="Myriad Pro" charset="0"/>
                <a:cs typeface="Myriad Pro" charset="0"/>
              </a:rPr>
              <a:t>Command words will vary depending on whether students are </a:t>
            </a:r>
            <a:r>
              <a:rPr lang="en-GB" sz="1800" dirty="0">
                <a:solidFill>
                  <a:srgbClr val="00B0F0"/>
                </a:solidFill>
                <a:latin typeface="Myriad Pro" charset="0"/>
                <a:ea typeface="Myriad Pro" charset="0"/>
                <a:cs typeface="Myriad Pro" charset="0"/>
              </a:rPr>
              <a:t>applying their knowledge and understanding</a:t>
            </a:r>
            <a:r>
              <a:rPr lang="en-GB" sz="1800" dirty="0">
                <a:solidFill>
                  <a:srgbClr val="1F224E"/>
                </a:solidFill>
                <a:latin typeface="Myriad Pro" charset="0"/>
                <a:ea typeface="Myriad Pro" charset="0"/>
                <a:cs typeface="Myriad Pro" charset="0"/>
              </a:rPr>
              <a:t> by interacting with a resource(s) or not.</a:t>
            </a:r>
          </a:p>
          <a:p>
            <a:pPr marL="0" indent="0">
              <a:buNone/>
            </a:pPr>
            <a:endParaRPr lang="en-GB" sz="1800" dirty="0">
              <a:latin typeface="Myriad Pro"/>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questions with </a:t>
            </a:r>
            <a:r>
              <a:rPr lang="en-GB" sz="1800" dirty="0">
                <a:solidFill>
                  <a:srgbClr val="00B0F0"/>
                </a:solidFill>
                <a:latin typeface="Myriad Pro" charset="0"/>
                <a:ea typeface="Myriad Pro" charset="0"/>
                <a:cs typeface="Myriad Pro" charset="0"/>
              </a:rPr>
              <a:t>AO2</a:t>
            </a:r>
            <a:r>
              <a:rPr lang="en-GB" sz="1800" dirty="0">
                <a:solidFill>
                  <a:srgbClr val="1F224E"/>
                </a:solidFill>
                <a:latin typeface="Myriad Pro" charset="0"/>
                <a:ea typeface="Myriad Pro" charset="0"/>
                <a:cs typeface="Myriad Pro" charset="0"/>
              </a:rPr>
              <a:t> marks:</a:t>
            </a: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3222057123"/>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pPr algn="ctr"/>
                      <a:r>
                        <a:rPr lang="en-GB" dirty="0" smtClean="0"/>
                        <a:t>Interacting</a:t>
                      </a:r>
                      <a:r>
                        <a:rPr lang="en-GB" baseline="0" dirty="0" smtClean="0"/>
                        <a:t> with resource</a:t>
                      </a:r>
                      <a:endParaRPr lang="en-GB" dirty="0"/>
                    </a:p>
                  </a:txBody>
                  <a:tcPr/>
                </a:tc>
                <a:tc>
                  <a:txBody>
                    <a:bodyPr/>
                    <a:lstStyle/>
                    <a:p>
                      <a:pPr algn="ctr"/>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Analyse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US" dirty="0" smtClean="0"/>
                        <a:t>How far do you agree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526523"/>
            <a:ext cx="2234030"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How far you agree with a statement based on evidence </a:t>
            </a:r>
            <a:endParaRPr lang="en-US"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175123" y="4757355"/>
            <a:ext cx="46805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0310" y="5461980"/>
            <a:ext cx="4735470"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smtClean="0">
                <a:solidFill>
                  <a:srgbClr val="1F224E"/>
                </a:solidFill>
                <a:latin typeface="Myriad Pro" charset="0"/>
                <a:ea typeface="Myriad Pro" charset="0"/>
                <a:cs typeface="Myriad Pro" charset="0"/>
              </a:rPr>
              <a:t>The extent you agree </a:t>
            </a:r>
            <a:r>
              <a:rPr lang="en-US" sz="1200" dirty="0">
                <a:solidFill>
                  <a:srgbClr val="1F224E"/>
                </a:solidFill>
                <a:latin typeface="Myriad Pro" charset="0"/>
                <a:ea typeface="Myriad Pro" charset="0"/>
                <a:cs typeface="Myriad Pro" charset="0"/>
              </a:rPr>
              <a:t>with a statement based </a:t>
            </a:r>
            <a:r>
              <a:rPr lang="en-US" sz="1200" dirty="0" smtClean="0">
                <a:solidFill>
                  <a:srgbClr val="1F224E"/>
                </a:solidFill>
                <a:latin typeface="Myriad Pro" charset="0"/>
                <a:ea typeface="Myriad Pro" charset="0"/>
                <a:cs typeface="Myriad Pro" charset="0"/>
              </a:rPr>
              <a:t>on evidence.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0472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88640"/>
            <a:ext cx="9144000" cy="685800"/>
          </a:xfrm>
        </p:spPr>
        <p:txBody>
          <a:bodyPr>
            <a:normAutofit fontScale="90000"/>
          </a:bodyPr>
          <a:lstStyle/>
          <a:p>
            <a:r>
              <a:rPr lang="en-GB" dirty="0" smtClean="0">
                <a:solidFill>
                  <a:srgbClr val="00B050"/>
                </a:solidFill>
              </a:rPr>
              <a:t>AO3 </a:t>
            </a:r>
            <a:r>
              <a:rPr lang="en-GB" dirty="0">
                <a:solidFill>
                  <a:srgbClr val="00B050"/>
                </a:solidFill>
              </a:rPr>
              <a:t>- Skills</a:t>
            </a:r>
            <a:endParaRPr lang="en-GB" dirty="0"/>
          </a:p>
        </p:txBody>
      </p:sp>
      <p:sp>
        <p:nvSpPr>
          <p:cNvPr id="7" name="TextBox 6"/>
          <p:cNvSpPr txBox="1"/>
          <p:nvPr/>
        </p:nvSpPr>
        <p:spPr>
          <a:xfrm>
            <a:off x="5652120" y="1052736"/>
            <a:ext cx="3373846"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Emphasis of assessment objective is on the </a:t>
            </a:r>
            <a:r>
              <a:rPr lang="en-GB" sz="1200" dirty="0" smtClean="0">
                <a:solidFill>
                  <a:srgbClr val="00B050"/>
                </a:solidFill>
                <a:latin typeface="Myriad Pro" charset="0"/>
                <a:ea typeface="Myriad Pro" charset="0"/>
                <a:cs typeface="Myriad Pro" charset="0"/>
              </a:rPr>
              <a:t>use of geographical skills </a:t>
            </a:r>
            <a:r>
              <a:rPr lang="en-GB" sz="1200" dirty="0" smtClean="0">
                <a:solidFill>
                  <a:srgbClr val="1F224E"/>
                </a:solidFill>
                <a:latin typeface="Myriad Pro" charset="0"/>
                <a:ea typeface="Myriad Pro" charset="0"/>
                <a:cs typeface="Myriad Pro" charset="0"/>
              </a:rPr>
              <a:t>– overarching methods (e.g. quantitative skills) and/or specific techniques (e.g. standard deviation)</a:t>
            </a:r>
            <a:endParaRPr lang="en-GB" sz="1200" dirty="0">
              <a:solidFill>
                <a:srgbClr val="1F224E"/>
              </a:solidFill>
              <a:latin typeface="Myriad Pro" charset="0"/>
              <a:ea typeface="Myriad Pro" charset="0"/>
              <a:cs typeface="Myriad Pro"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32" y="1949201"/>
            <a:ext cx="7435180" cy="3359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5190" y="974188"/>
            <a:ext cx="2012530" cy="830997"/>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GB" sz="1200" dirty="0" smtClean="0">
                <a:solidFill>
                  <a:srgbClr val="1F224E"/>
                </a:solidFill>
                <a:latin typeface="Myriad Pro" charset="0"/>
                <a:ea typeface="Myriad Pro" charset="0"/>
                <a:cs typeface="Myriad Pro" charset="0"/>
              </a:rPr>
              <a:t>Data and evidence means stimulus materials (e.g. unseen resources in a resource booklet)</a:t>
            </a:r>
            <a:endParaRPr lang="en-GB" sz="1200" dirty="0">
              <a:solidFill>
                <a:srgbClr val="1F224E"/>
              </a:solidFill>
              <a:latin typeface="Myriad Pro" charset="0"/>
              <a:ea typeface="Myriad Pro" charset="0"/>
              <a:cs typeface="Myriad Pro" charset="0"/>
            </a:endParaRPr>
          </a:p>
        </p:txBody>
      </p:sp>
      <p:sp>
        <p:nvSpPr>
          <p:cNvPr id="15" name="Bent Arrow 14"/>
          <p:cNvSpPr/>
          <p:nvPr/>
        </p:nvSpPr>
        <p:spPr>
          <a:xfrm rot="10800000">
            <a:off x="8122442"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269187" y="1949201"/>
            <a:ext cx="403714" cy="259228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Bent Arrow 16"/>
          <p:cNvSpPr/>
          <p:nvPr/>
        </p:nvSpPr>
        <p:spPr>
          <a:xfrm rot="10800000">
            <a:off x="8122441" y="2132856"/>
            <a:ext cx="691811" cy="1551616"/>
          </a:xfrm>
          <a:prstGeom prst="bentArrow">
            <a:avLst>
              <a:gd name="adj1" fmla="val 25000"/>
              <a:gd name="adj2" fmla="val 212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0487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smtClean="0">
                <a:solidFill>
                  <a:srgbClr val="00B050"/>
                </a:solidFill>
              </a:rPr>
              <a:t>AO3 </a:t>
            </a:r>
            <a:r>
              <a:rPr lang="en-GB" dirty="0">
                <a:solidFill>
                  <a:srgbClr val="00B050"/>
                </a:solidFill>
              </a:rPr>
              <a:t>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requires students to </a:t>
            </a:r>
            <a:r>
              <a:rPr lang="en-US" sz="1600" dirty="0" smtClean="0">
                <a:solidFill>
                  <a:srgbClr val="00B050"/>
                </a:solidFill>
                <a:latin typeface="Myriad Pro" charset="0"/>
                <a:ea typeface="Myriad Pro" charset="0"/>
                <a:cs typeface="Myriad Pro" charset="0"/>
              </a:rPr>
              <a:t>use </a:t>
            </a:r>
            <a:r>
              <a:rPr lang="en-US" sz="1600" dirty="0">
                <a:solidFill>
                  <a:srgbClr val="00B050"/>
                </a:solidFill>
                <a:latin typeface="Myriad Pro" charset="0"/>
                <a:ea typeface="Myriad Pro" charset="0"/>
                <a:cs typeface="Myriad Pro" charset="0"/>
              </a:rPr>
              <a:t>a variety of relevant quantitative, qualitative and fieldwork </a:t>
            </a:r>
            <a:r>
              <a:rPr lang="en-US" sz="1600" dirty="0" smtClean="0">
                <a:solidFill>
                  <a:srgbClr val="00B050"/>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 in order to:</a:t>
            </a:r>
          </a:p>
          <a:p>
            <a:r>
              <a:rPr lang="en-US" sz="1600" dirty="0">
                <a:solidFill>
                  <a:srgbClr val="00B050"/>
                </a:solidFill>
                <a:latin typeface="Myriad Pro" charset="0"/>
                <a:ea typeface="Myriad Pro" charset="0"/>
                <a:cs typeface="Myriad Pro" charset="0"/>
              </a:rPr>
              <a:t>investigate geographical questions and issues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interpret</a:t>
            </a:r>
            <a:r>
              <a:rPr lang="en-US" sz="1600" dirty="0">
                <a:solidFill>
                  <a:srgbClr val="00B050"/>
                </a:solidFill>
                <a:latin typeface="Myriad Pro" charset="0"/>
                <a:ea typeface="Myriad Pro" charset="0"/>
                <a:cs typeface="Myriad Pro" charset="0"/>
              </a:rPr>
              <a:t>, </a:t>
            </a:r>
            <a:r>
              <a:rPr lang="en-US" sz="1600" dirty="0" err="1">
                <a:solidFill>
                  <a:srgbClr val="00B050"/>
                </a:solidFill>
                <a:latin typeface="Myriad Pro" charset="0"/>
                <a:ea typeface="Myriad Pro" charset="0"/>
                <a:cs typeface="Myriad Pro" charset="0"/>
              </a:rPr>
              <a:t>analyse</a:t>
            </a:r>
            <a:r>
              <a:rPr lang="en-US" sz="1600" dirty="0">
                <a:solidFill>
                  <a:srgbClr val="00B050"/>
                </a:solidFill>
                <a:latin typeface="Myriad Pro" charset="0"/>
                <a:ea typeface="Myriad Pro" charset="0"/>
                <a:cs typeface="Myriad Pro" charset="0"/>
              </a:rPr>
              <a:t> and evaluate data and evidence </a:t>
            </a:r>
            <a:endParaRPr lang="en-US" sz="1600" dirty="0" smtClean="0">
              <a:solidFill>
                <a:srgbClr val="00B050"/>
              </a:solidFill>
              <a:latin typeface="Myriad Pro" charset="0"/>
              <a:ea typeface="Myriad Pro" charset="0"/>
              <a:cs typeface="Myriad Pro" charset="0"/>
            </a:endParaRPr>
          </a:p>
          <a:p>
            <a:r>
              <a:rPr lang="en-US" sz="1600" dirty="0" smtClean="0">
                <a:solidFill>
                  <a:srgbClr val="00B050"/>
                </a:solidFill>
                <a:latin typeface="Myriad Pro" charset="0"/>
                <a:ea typeface="Myriad Pro" charset="0"/>
                <a:cs typeface="Myriad Pro" charset="0"/>
              </a:rPr>
              <a:t>construct </a:t>
            </a:r>
            <a:r>
              <a:rPr lang="en-US" sz="1600" dirty="0">
                <a:solidFill>
                  <a:srgbClr val="00B050"/>
                </a:solidFill>
                <a:latin typeface="Myriad Pro" charset="0"/>
                <a:ea typeface="Myriad Pro" charset="0"/>
                <a:cs typeface="Myriad Pro" charset="0"/>
              </a:rPr>
              <a:t>arguments and draw conclusions.</a:t>
            </a:r>
            <a:endParaRPr lang="en-GB" sz="1600" dirty="0" smtClean="0">
              <a:solidFill>
                <a:srgbClr val="00B050"/>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The following are some of the command words which may be used for questions with </a:t>
            </a:r>
            <a:r>
              <a:rPr lang="en-GB" sz="1600" dirty="0" smtClean="0">
                <a:solidFill>
                  <a:srgbClr val="00B050"/>
                </a:solidFill>
                <a:latin typeface="Myriad Pro" charset="0"/>
                <a:ea typeface="Myriad Pro" charset="0"/>
                <a:cs typeface="Myriad Pro" charset="0"/>
              </a:rPr>
              <a:t>AO3</a:t>
            </a:r>
            <a:r>
              <a:rPr lang="en-GB" sz="1600" dirty="0" smtClean="0">
                <a:solidFill>
                  <a:srgbClr val="1F224E"/>
                </a:solidFill>
                <a:latin typeface="Myriad Pro" charset="0"/>
                <a:ea typeface="Myriad Pro" charset="0"/>
                <a:cs typeface="Myriad Pro" charset="0"/>
              </a:rPr>
              <a:t> </a:t>
            </a:r>
            <a:r>
              <a:rPr lang="en-GB" sz="1600" dirty="0">
                <a:solidFill>
                  <a:srgbClr val="1F224E"/>
                </a:solidFill>
                <a:latin typeface="Myriad Pro" charset="0"/>
                <a:ea typeface="Myriad Pro" charset="0"/>
                <a:cs typeface="Myriad Pro" charset="0"/>
              </a:rPr>
              <a:t>marks:</a:t>
            </a:r>
          </a:p>
          <a:p>
            <a:pPr marL="685800" lvl="1"/>
            <a:r>
              <a:rPr lang="en-GB" sz="1600" dirty="0" smtClean="0">
                <a:solidFill>
                  <a:srgbClr val="1F224E"/>
                </a:solidFill>
                <a:latin typeface="Myriad Pro" charset="0"/>
                <a:ea typeface="Myriad Pro" charset="0"/>
                <a:cs typeface="Myriad Pro" charset="0"/>
              </a:rPr>
              <a:t>Compare and contrast</a:t>
            </a:r>
            <a:endParaRPr lang="en-GB" sz="1600" dirty="0">
              <a:solidFill>
                <a:srgbClr val="1F224E"/>
              </a:solidFill>
              <a:latin typeface="Myriad Pro" charset="0"/>
              <a:ea typeface="Myriad Pro" charset="0"/>
              <a:cs typeface="Myriad Pro" charset="0"/>
            </a:endParaRPr>
          </a:p>
          <a:p>
            <a:pPr marL="685800" lvl="1"/>
            <a:r>
              <a:rPr lang="en-GB" sz="1600" dirty="0" smtClean="0">
                <a:solidFill>
                  <a:srgbClr val="1F224E"/>
                </a:solidFill>
                <a:latin typeface="Myriad Pro" charset="0"/>
                <a:ea typeface="Myriad Pro" charset="0"/>
                <a:cs typeface="Myriad Pro" charset="0"/>
              </a:rPr>
              <a:t>Using evidence from</a:t>
            </a:r>
          </a:p>
          <a:p>
            <a:pPr marL="685800" lvl="1"/>
            <a:r>
              <a:rPr lang="en-GB" sz="1600" dirty="0" smtClean="0">
                <a:solidFill>
                  <a:srgbClr val="1F224E"/>
                </a:solidFill>
                <a:latin typeface="Myriad Pro" charset="0"/>
                <a:ea typeface="Myriad Pro" charset="0"/>
                <a:cs typeface="Myriad Pro" charset="0"/>
              </a:rPr>
              <a:t>Suggest</a:t>
            </a:r>
            <a:endParaRPr lang="en-GB" sz="1600" dirty="0">
              <a:solidFill>
                <a:srgbClr val="1F224E"/>
              </a:solidFill>
              <a:latin typeface="Myriad Pro" charset="0"/>
              <a:ea typeface="Myriad Pro" charset="0"/>
              <a:cs typeface="Myriad Pro" charset="0"/>
            </a:endParaRPr>
          </a:p>
          <a:p>
            <a:pPr marL="685800" lvl="1"/>
            <a:r>
              <a:rPr lang="en-GB" sz="1600" dirty="0">
                <a:solidFill>
                  <a:srgbClr val="1F224E"/>
                </a:solidFill>
                <a:latin typeface="Myriad Pro" charset="0"/>
                <a:ea typeface="Myriad Pro" charset="0"/>
                <a:cs typeface="Myriad Pro" charset="0"/>
              </a:rPr>
              <a:t>Calculate</a:t>
            </a:r>
          </a:p>
          <a:p>
            <a:pPr marL="285750" lvl="0" indent="-285750"/>
            <a:endParaRPr lang="en-GB" sz="1600" dirty="0">
              <a:latin typeface="Myriad Pro"/>
            </a:endParaRPr>
          </a:p>
          <a:p>
            <a:pPr marL="285750" lvl="0" indent="-285750"/>
            <a:endParaRPr lang="en-GB" sz="1600" dirty="0">
              <a:latin typeface="Myriad Pro"/>
            </a:endParaRPr>
          </a:p>
          <a:p>
            <a:endParaRPr lang="en-GB" sz="1600" dirty="0">
              <a:latin typeface="Myriad Pro"/>
            </a:endParaRPr>
          </a:p>
        </p:txBody>
      </p:sp>
      <p:sp>
        <p:nvSpPr>
          <p:cNvPr id="5" name="TextBox 4"/>
          <p:cNvSpPr txBox="1"/>
          <p:nvPr/>
        </p:nvSpPr>
        <p:spPr>
          <a:xfrm>
            <a:off x="5131745" y="4130607"/>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295633"/>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41117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rmAutofit/>
          </a:bodyPr>
          <a:lstStyle/>
          <a:p>
            <a:r>
              <a:rPr lang="en-GB" dirty="0" smtClean="0"/>
              <a:t>Section A</a:t>
            </a:r>
            <a:endParaRPr lang="en-GB" dirty="0"/>
          </a:p>
        </p:txBody>
      </p:sp>
      <p:sp>
        <p:nvSpPr>
          <p:cNvPr id="5" name="Content Placeholder 4"/>
          <p:cNvSpPr>
            <a:spLocks noGrp="1"/>
          </p:cNvSpPr>
          <p:nvPr>
            <p:ph idx="1"/>
          </p:nvPr>
        </p:nvSpPr>
        <p:spPr/>
        <p:txBody>
          <a:bodyPr>
            <a:normAutofit fontScale="92500" lnSpcReduction="10000"/>
          </a:bodyPr>
          <a:lstStyle/>
          <a:p>
            <a:r>
              <a:rPr lang="en-GB" sz="2400" dirty="0" smtClean="0">
                <a:solidFill>
                  <a:srgbClr val="1F224E"/>
                </a:solidFill>
                <a:latin typeface="Myriad Pro" charset="0"/>
                <a:ea typeface="Myriad Pro" charset="0"/>
                <a:cs typeface="Myriad Pro" charset="0"/>
              </a:rPr>
              <a:t>In </a:t>
            </a:r>
            <a:r>
              <a:rPr lang="en-GB" sz="2400" dirty="0">
                <a:solidFill>
                  <a:srgbClr val="1F224E"/>
                </a:solidFill>
                <a:latin typeface="Myriad Pro" charset="0"/>
                <a:ea typeface="Myriad Pro" charset="0"/>
                <a:cs typeface="Myriad Pro" charset="0"/>
              </a:rPr>
              <a:t>the SAMs, </a:t>
            </a:r>
            <a:r>
              <a:rPr lang="en-GB" sz="2400" smtClean="0">
                <a:solidFill>
                  <a:srgbClr val="1F224E"/>
                </a:solidFill>
                <a:latin typeface="Myriad Pro" charset="0"/>
                <a:ea typeface="Myriad Pro" charset="0"/>
                <a:cs typeface="Myriad Pro" charset="0"/>
              </a:rPr>
              <a:t>Section A </a:t>
            </a:r>
            <a:r>
              <a:rPr lang="en-GB" sz="2400" dirty="0" smtClean="0">
                <a:solidFill>
                  <a:srgbClr val="1F224E"/>
                </a:solidFill>
                <a:latin typeface="Myriad Pro" charset="0"/>
                <a:ea typeface="Myriad Pro" charset="0"/>
                <a:cs typeface="Myriad Pro" charset="0"/>
              </a:rPr>
              <a:t>had a 3 </a:t>
            </a:r>
            <a:r>
              <a:rPr lang="en-GB" sz="2400" dirty="0">
                <a:solidFill>
                  <a:srgbClr val="1F224E"/>
                </a:solidFill>
                <a:latin typeface="Myriad Pro" charset="0"/>
                <a:ea typeface="Myriad Pro" charset="0"/>
                <a:cs typeface="Myriad Pro" charset="0"/>
              </a:rPr>
              <a:t>mark </a:t>
            </a:r>
            <a:r>
              <a:rPr lang="en-GB" sz="2400" dirty="0" smtClean="0">
                <a:solidFill>
                  <a:srgbClr val="1F224E"/>
                </a:solidFill>
                <a:latin typeface="Myriad Pro" charset="0"/>
                <a:ea typeface="Myriad Pro" charset="0"/>
                <a:cs typeface="Myriad Pro" charset="0"/>
              </a:rPr>
              <a:t>question split between </a:t>
            </a:r>
            <a:r>
              <a:rPr lang="en-GB" sz="2400" dirty="0">
                <a:solidFill>
                  <a:srgbClr val="00B0F0"/>
                </a:solidFill>
                <a:latin typeface="Myriad Pro" charset="0"/>
                <a:ea typeface="Myriad Pro" charset="0"/>
                <a:cs typeface="Myriad Pro" charset="0"/>
              </a:rPr>
              <a:t>AO2 </a:t>
            </a:r>
            <a:r>
              <a:rPr lang="en-GB" sz="2400" dirty="0" smtClean="0">
                <a:solidFill>
                  <a:srgbClr val="1F224E"/>
                </a:solidFill>
                <a:latin typeface="Myriad Pro" charset="0"/>
                <a:ea typeface="Myriad Pro" charset="0"/>
                <a:cs typeface="Myriad Pro" charset="0"/>
              </a:rPr>
              <a:t>and </a:t>
            </a:r>
            <a:r>
              <a:rPr lang="en-GB" sz="2400" dirty="0" smtClean="0">
                <a:solidFill>
                  <a:srgbClr val="00B050"/>
                </a:solidFill>
                <a:latin typeface="Myriad Pro" charset="0"/>
                <a:ea typeface="Myriad Pro" charset="0"/>
                <a:cs typeface="Myriad Pro" charset="0"/>
              </a:rPr>
              <a:t>AO3</a:t>
            </a:r>
            <a:r>
              <a:rPr lang="en-GB" sz="2400" dirty="0" smtClean="0">
                <a:solidFill>
                  <a:srgbClr val="1F224E"/>
                </a:solidFill>
                <a:latin typeface="Myriad Pro" charset="0"/>
                <a:ea typeface="Myriad Pro" charset="0"/>
                <a:cs typeface="Myriad Pro" charset="0"/>
              </a:rPr>
              <a:t>, a 6 mark </a:t>
            </a:r>
            <a:r>
              <a:rPr lang="en-GB" sz="2400" dirty="0">
                <a:solidFill>
                  <a:srgbClr val="FF0000"/>
                </a:solidFill>
                <a:latin typeface="Myriad Pro" charset="0"/>
                <a:ea typeface="Myriad Pro" charset="0"/>
                <a:cs typeface="Myriad Pro" charset="0"/>
              </a:rPr>
              <a:t>AO1</a:t>
            </a:r>
            <a:r>
              <a:rPr lang="en-GB" sz="2400" dirty="0" smtClean="0">
                <a:solidFill>
                  <a:srgbClr val="00B0F0"/>
                </a:solidFill>
                <a:latin typeface="Myriad Pro" charset="0"/>
                <a:ea typeface="Myriad Pro" charset="0"/>
                <a:cs typeface="Myriad Pro" charset="0"/>
              </a:rPr>
              <a:t> </a:t>
            </a:r>
            <a:r>
              <a:rPr lang="en-GB" sz="2400" dirty="0" smtClean="0">
                <a:solidFill>
                  <a:srgbClr val="1F224E"/>
                </a:solidFill>
                <a:latin typeface="Myriad Pro" charset="0"/>
                <a:ea typeface="Myriad Pro" charset="0"/>
                <a:cs typeface="Myriad Pro" charset="0"/>
              </a:rPr>
              <a:t>question, an 8 mark question split between </a:t>
            </a:r>
            <a:r>
              <a:rPr lang="en-GB" sz="2400" dirty="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and </a:t>
            </a:r>
            <a:r>
              <a:rPr lang="en-GB" sz="2400" dirty="0">
                <a:solidFill>
                  <a:srgbClr val="00B050"/>
                </a:solidFill>
                <a:latin typeface="Myriad Pro" charset="0"/>
                <a:ea typeface="Myriad Pro" charset="0"/>
                <a:cs typeface="Myriad Pro" charset="0"/>
              </a:rPr>
              <a:t>AO3</a:t>
            </a:r>
            <a:r>
              <a:rPr lang="en-GB" sz="2400" dirty="0" smtClean="0">
                <a:solidFill>
                  <a:srgbClr val="00B050"/>
                </a:solidFill>
                <a:latin typeface="Myriad Pro" charset="0"/>
                <a:ea typeface="Myriad Pro" charset="0"/>
                <a:cs typeface="Myriad Pro" charset="0"/>
              </a:rPr>
              <a:t>,</a:t>
            </a:r>
            <a:r>
              <a:rPr lang="en-GB" sz="2400" dirty="0" smtClean="0">
                <a:solidFill>
                  <a:srgbClr val="1F224E"/>
                </a:solidFill>
                <a:latin typeface="Myriad Pro" charset="0"/>
                <a:ea typeface="Myriad Pro" charset="0"/>
                <a:cs typeface="Myriad Pro" charset="0"/>
              </a:rPr>
              <a:t> and a 16 mark question split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and </a:t>
            </a:r>
            <a:r>
              <a:rPr lang="en-GB" sz="2400" dirty="0" smtClean="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a:t>
            </a:r>
          </a:p>
          <a:p>
            <a:r>
              <a:rPr lang="en-GB" sz="2400" dirty="0" smtClean="0">
                <a:solidFill>
                  <a:srgbClr val="1F224E"/>
                </a:solidFill>
                <a:latin typeface="Myriad Pro" charset="0"/>
                <a:ea typeface="Myriad Pro" charset="0"/>
                <a:cs typeface="Myriad Pro" charset="0"/>
              </a:rPr>
              <a:t>This structure is not the same as in Section B and is not necessarily the same structure which will be used in future examinations.</a:t>
            </a:r>
          </a:p>
          <a:p>
            <a:r>
              <a:rPr lang="en-GB" sz="2400" dirty="0">
                <a:solidFill>
                  <a:srgbClr val="1F224E"/>
                </a:solidFill>
                <a:latin typeface="Myriad Pro" charset="0"/>
                <a:ea typeface="Myriad Pro" charset="0"/>
                <a:cs typeface="Myriad Pro" charset="0"/>
              </a:rPr>
              <a:t>However there will always be a combination of low tariff, point marked questions (between 1 and 4 mark questions) and medium length questions (between 6 and 10 marks), and a higher tariff extended response question of 16 marks. </a:t>
            </a:r>
          </a:p>
          <a:p>
            <a:r>
              <a:rPr lang="en-GB" sz="2400" dirty="0" smtClean="0">
                <a:solidFill>
                  <a:srgbClr val="1F224E"/>
                </a:solidFill>
                <a:latin typeface="Myriad Pro" charset="0"/>
                <a:ea typeface="Myriad Pro" charset="0"/>
                <a:cs typeface="Myriad Pro" charset="0"/>
              </a:rPr>
              <a:t>There </a:t>
            </a:r>
            <a:r>
              <a:rPr lang="en-GB" sz="2400" dirty="0">
                <a:solidFill>
                  <a:srgbClr val="1F224E"/>
                </a:solidFill>
                <a:latin typeface="Myriad Pro" charset="0"/>
                <a:ea typeface="Myriad Pro" charset="0"/>
                <a:cs typeface="Myriad Pro" charset="0"/>
              </a:rPr>
              <a:t>is no optionality in Section </a:t>
            </a:r>
            <a:r>
              <a:rPr lang="en-GB" sz="2400" dirty="0" smtClean="0">
                <a:solidFill>
                  <a:srgbClr val="1F224E"/>
                </a:solidFill>
                <a:latin typeface="Myriad Pro" charset="0"/>
                <a:ea typeface="Myriad Pro" charset="0"/>
                <a:cs typeface="Myriad Pro" charset="0"/>
              </a:rPr>
              <a:t>A.  </a:t>
            </a:r>
            <a:endParaRPr lang="en-GB" sz="2400" dirty="0">
              <a:solidFill>
                <a:srgbClr val="1F224E"/>
              </a:solidFill>
              <a:latin typeface="Myriad Pro" charset="0"/>
              <a:ea typeface="Myriad Pro" charset="0"/>
              <a:cs typeface="Myriad Pro" charset="0"/>
            </a:endParaRP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64714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a:t>
            </a:r>
            <a:endParaRPr lang="en-GB" dirty="0"/>
          </a:p>
        </p:txBody>
      </p:sp>
      <p:sp>
        <p:nvSpPr>
          <p:cNvPr id="3" name="Content Placeholder 2"/>
          <p:cNvSpPr>
            <a:spLocks noGrp="1"/>
          </p:cNvSpPr>
          <p:nvPr>
            <p:ph idx="1"/>
          </p:nvPr>
        </p:nvSpPr>
        <p:spPr>
          <a:xfrm>
            <a:off x="329655" y="1700808"/>
            <a:ext cx="3427015" cy="3374132"/>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1(a)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1, which shows </a:t>
            </a:r>
            <a:r>
              <a:rPr lang="en-US" sz="1800" dirty="0">
                <a:solidFill>
                  <a:srgbClr val="1F224E"/>
                </a:solidFill>
                <a:latin typeface="Myriad Pro" charset="0"/>
                <a:ea typeface="Myriad Pro" charset="0"/>
                <a:cs typeface="Myriad Pro" charset="0"/>
              </a:rPr>
              <a:t>a photograph of part of a city in the UK in 2014</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questions will refer to the photograph,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40768"/>
            <a:ext cx="5248243" cy="4589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51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60"/>
            <a:ext cx="9144000" cy="1143000"/>
          </a:xfrm>
        </p:spPr>
        <p:txBody>
          <a:bodyPr>
            <a:normAutofit/>
          </a:bodyPr>
          <a:lstStyle/>
          <a:p>
            <a:r>
              <a:rPr lang="en-GB" dirty="0" smtClean="0"/>
              <a:t>Question 1(a) – 3 marks</a:t>
            </a:r>
            <a:endParaRPr lang="en-GB" dirty="0"/>
          </a:p>
        </p:txBody>
      </p:sp>
      <p:sp>
        <p:nvSpPr>
          <p:cNvPr id="3" name="Content Placeholder 2"/>
          <p:cNvSpPr>
            <a:spLocks noGrp="1"/>
          </p:cNvSpPr>
          <p:nvPr>
            <p:ph idx="1"/>
          </p:nvPr>
        </p:nvSpPr>
        <p:spPr>
          <a:xfrm>
            <a:off x="323528" y="2348880"/>
            <a:ext cx="8136904" cy="3600400"/>
          </a:xfrm>
        </p:spPr>
        <p:txBody>
          <a:bodyPr>
            <a:normAutofit fontScale="85000"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use their geographical skill of interpreting…a range of source material including textual and visual sources in order to pick out a piece of evidence form Fig. 1 which shows the place has been rebranded to construct a new place image.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Students must also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how a range of strategies can be used to rebrand places to explain how the piece of evidence from Fig. 1 shows this place has been rebranded to construct a new place image.</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three marks available for this short answer question. As this is a low tariff question it is point marked, therefore there is one mark available for specific evidence interpreted from the resource (</a:t>
            </a:r>
            <a:r>
              <a:rPr lang="en-US" sz="1600" dirty="0">
                <a:sym typeface="Wingdings"/>
              </a:rPr>
              <a:t></a:t>
            </a:r>
            <a:r>
              <a:rPr lang="en-GB" sz="1800" dirty="0" smtClean="0">
                <a:solidFill>
                  <a:srgbClr val="1F224E"/>
                </a:solidFill>
                <a:latin typeface="Myriad Pro" charset="0"/>
                <a:ea typeface="Myriad Pro" charset="0"/>
                <a:cs typeface="Myriad Pro" charset="0"/>
              </a:rPr>
              <a:t>) and two marks for drawing conclusions from the specific resource evidence that this place has been rebranded to construct a new place image (DEV).</a:t>
            </a: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188696"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how </a:t>
            </a:r>
            <a:r>
              <a:rPr lang="en-US" sz="2400" dirty="0">
                <a:solidFill>
                  <a:srgbClr val="00B050"/>
                </a:solidFill>
                <a:latin typeface="Myriad Pro" charset="0"/>
                <a:ea typeface="Myriad Pro" charset="0"/>
                <a:cs typeface="Myriad Pro" charset="0"/>
              </a:rPr>
              <a:t>one piece of evidence from Fig. 1 </a:t>
            </a:r>
            <a:r>
              <a:rPr lang="en-US" sz="2400" dirty="0">
                <a:solidFill>
                  <a:srgbClr val="00B0F0"/>
                </a:solidFill>
                <a:latin typeface="Myriad Pro" charset="0"/>
                <a:ea typeface="Myriad Pro" charset="0"/>
                <a:cs typeface="Myriad Pro" charset="0"/>
              </a:rPr>
              <a:t>shows this place has been rebranded to construct a new place image</a:t>
            </a:r>
            <a:r>
              <a:rPr lang="en-US" sz="2400" dirty="0">
                <a:solidFill>
                  <a:srgbClr val="1F224E"/>
                </a:solidFill>
                <a:latin typeface="Myriad Pro" charset="0"/>
                <a:ea typeface="Myriad Pro" charset="0"/>
                <a:cs typeface="Myriad Pro" charset="0"/>
              </a:rPr>
              <a:t>.</a:t>
            </a:r>
            <a:endParaRPr lang="en-GB"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9051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3944602"/>
            <a:ext cx="4860032" cy="91058"/>
            <a:chOff x="0" y="3887527"/>
            <a:chExt cx="4932040" cy="91058"/>
          </a:xfrm>
        </p:grpSpPr>
        <p:cxnSp>
          <p:nvCxnSpPr>
            <p:cNvPr id="11" name="Straight Connector 10"/>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Title 28"/>
          <p:cNvSpPr>
            <a:spLocks noGrp="1"/>
          </p:cNvSpPr>
          <p:nvPr>
            <p:ph type="title"/>
          </p:nvPr>
        </p:nvSpPr>
        <p:spPr>
          <a:xfrm>
            <a:off x="467544" y="764704"/>
            <a:ext cx="8229600" cy="1143000"/>
          </a:xfrm>
        </p:spPr>
        <p:txBody>
          <a:bodyPr>
            <a:normAutofit/>
          </a:bodyPr>
          <a:lstStyle/>
          <a:p>
            <a:r>
              <a:rPr lang="en-GB" sz="6600" dirty="0" smtClean="0">
                <a:effectLst>
                  <a:outerShdw blurRad="38100" dist="38100" dir="2700000" algn="tl">
                    <a:srgbClr val="000000">
                      <a:alpha val="43137"/>
                    </a:srgbClr>
                  </a:outerShdw>
                </a:effectLst>
              </a:rPr>
              <a:t>Guide </a:t>
            </a:r>
            <a:r>
              <a:rPr lang="en-GB" sz="6600" dirty="0">
                <a:effectLst>
                  <a:outerShdw blurRad="38100" dist="38100" dir="2700000" algn="tl">
                    <a:srgbClr val="000000">
                      <a:alpha val="43137"/>
                    </a:srgbClr>
                  </a:outerShdw>
                </a:effectLst>
              </a:rPr>
              <a:t>to the SAMs</a:t>
            </a:r>
            <a:endParaRPr lang="en-US" sz="6600" dirty="0"/>
          </a:p>
        </p:txBody>
      </p:sp>
      <p:sp>
        <p:nvSpPr>
          <p:cNvPr id="30" name="Subtitle 29"/>
          <p:cNvSpPr>
            <a:spLocks noGrp="1"/>
          </p:cNvSpPr>
          <p:nvPr>
            <p:ph idx="4294967295"/>
          </p:nvPr>
        </p:nvSpPr>
        <p:spPr>
          <a:xfrm>
            <a:off x="0" y="2781300"/>
            <a:ext cx="9144000" cy="3097213"/>
          </a:xfrm>
        </p:spPr>
        <p:txBody>
          <a:bodyPr>
            <a:noAutofit/>
          </a:bodyPr>
          <a:lstStyle/>
          <a:p>
            <a:pPr marL="0" indent="0" algn="ctr">
              <a:buNone/>
            </a:pPr>
            <a:r>
              <a:rPr lang="en-GB" sz="4400" dirty="0">
                <a:solidFill>
                  <a:srgbClr val="9BB29E"/>
                </a:solidFill>
                <a:effectLst>
                  <a:outerShdw blurRad="38100" dist="38100" dir="2700000" algn="tl">
                    <a:srgbClr val="000000">
                      <a:alpha val="43137"/>
                    </a:srgbClr>
                  </a:outerShdw>
                </a:effectLst>
              </a:rPr>
              <a:t>Component </a:t>
            </a:r>
            <a:r>
              <a:rPr lang="en-GB" sz="4400" dirty="0" smtClean="0">
                <a:solidFill>
                  <a:srgbClr val="9BB29E"/>
                </a:solidFill>
                <a:effectLst>
                  <a:outerShdw blurRad="38100" dist="38100" dir="2700000" algn="tl">
                    <a:srgbClr val="000000">
                      <a:alpha val="43137"/>
                    </a:srgbClr>
                  </a:outerShdw>
                </a:effectLst>
              </a:rPr>
              <a:t>2 </a:t>
            </a:r>
            <a:r>
              <a:rPr lang="en-GB" sz="4400" dirty="0">
                <a:solidFill>
                  <a:srgbClr val="9BB29E"/>
                </a:solidFill>
                <a:effectLst>
                  <a:outerShdw blurRad="38100" dist="38100" dir="2700000" algn="tl">
                    <a:srgbClr val="000000">
                      <a:alpha val="43137"/>
                    </a:srgbClr>
                  </a:outerShdw>
                </a:effectLst>
              </a:rPr>
              <a:t>– </a:t>
            </a:r>
            <a:endParaRPr lang="en-GB" sz="4400" dirty="0" smtClean="0">
              <a:solidFill>
                <a:srgbClr val="9BB29E"/>
              </a:solidFill>
              <a:effectLst>
                <a:outerShdw blurRad="38100" dist="38100" dir="2700000" algn="tl">
                  <a:srgbClr val="000000">
                    <a:alpha val="43137"/>
                  </a:srgbClr>
                </a:outerShdw>
              </a:effectLst>
            </a:endParaRPr>
          </a:p>
          <a:p>
            <a:pPr marL="0" indent="0" algn="ctr">
              <a:buNone/>
            </a:pPr>
            <a:r>
              <a:rPr lang="en-GB" sz="4400" dirty="0" smtClean="0">
                <a:solidFill>
                  <a:srgbClr val="9BB29E"/>
                </a:solidFill>
                <a:effectLst>
                  <a:outerShdw blurRad="38100" dist="38100" dir="2700000" algn="tl">
                    <a:srgbClr val="000000">
                      <a:alpha val="43137"/>
                    </a:srgbClr>
                  </a:outerShdw>
                </a:effectLst>
              </a:rPr>
              <a:t>Human interactions</a:t>
            </a:r>
            <a:endParaRPr lang="en-GB" sz="4400" dirty="0">
              <a:solidFill>
                <a:srgbClr val="9BB2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42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1143000"/>
          </a:xfrm>
        </p:spPr>
        <p:txBody>
          <a:bodyPr>
            <a:normAutofit/>
          </a:bodyPr>
          <a:lstStyle/>
          <a:p>
            <a:r>
              <a:rPr lang="en-GB" dirty="0"/>
              <a:t>Question 1(a) – 3 marks</a:t>
            </a:r>
          </a:p>
        </p:txBody>
      </p:sp>
      <p:sp>
        <p:nvSpPr>
          <p:cNvPr id="3" name="Content Placeholder 2"/>
          <p:cNvSpPr>
            <a:spLocks noGrp="1"/>
          </p:cNvSpPr>
          <p:nvPr>
            <p:ph idx="1"/>
          </p:nvPr>
        </p:nvSpPr>
        <p:spPr>
          <a:xfrm>
            <a:off x="310580" y="1916832"/>
            <a:ext cx="8437884" cy="3993539"/>
          </a:xfrm>
        </p:spPr>
        <p:txBody>
          <a:bodyPr>
            <a:normAutofit fontScale="70000" lnSpcReduction="20000"/>
          </a:bodyPr>
          <a:lstStyle/>
          <a:p>
            <a:pPr marL="0" indent="0">
              <a:buNone/>
            </a:pPr>
            <a:r>
              <a:rPr lang="en-GB" sz="1800" dirty="0" smtClean="0">
                <a:solidFill>
                  <a:srgbClr val="1F224E"/>
                </a:solidFill>
                <a:latin typeface="Myriad Pro" charset="0"/>
                <a:ea typeface="Myriad Pro" charset="0"/>
                <a:cs typeface="Myriad Pro" charset="0"/>
              </a:rPr>
              <a:t>Exemplar answers given in the mark scheme include:</a:t>
            </a:r>
            <a:endParaRPr lang="en-GB" sz="1800" dirty="0">
              <a:solidFill>
                <a:srgbClr val="1F224E"/>
              </a:solidFill>
              <a:latin typeface="Myriad Pro" charset="0"/>
              <a:ea typeface="Myriad Pro" charset="0"/>
              <a:cs typeface="Myriad Pro" charset="0"/>
            </a:endParaRPr>
          </a:p>
          <a:p>
            <a:pPr marL="0" indent="0">
              <a:buNone/>
            </a:pPr>
            <a:endParaRPr lang="en-GB" sz="1800" dirty="0" smtClean="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Boat trips are available along the canal </a:t>
            </a:r>
            <a:r>
              <a:rPr lang="en-US" sz="1800" dirty="0" smtClean="0">
                <a:solidFill>
                  <a:srgbClr val="1F224E"/>
                </a:solidFill>
                <a:latin typeface="Myriad Pro" charset="0"/>
                <a:ea typeface="Myriad Pro" charset="0"/>
                <a:cs typeface="Myriad Pro" charset="0"/>
              </a:rPr>
              <a:t>(</a:t>
            </a:r>
            <a:r>
              <a:rPr lang="en-US" sz="12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This canal was most likely used for industrial purposes in the past (DEV), now it has rebranded to attract tourists to the area, possibly drawing on its heritage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Restaurants/café culture along the canal side </a:t>
            </a:r>
            <a:r>
              <a:rPr lang="en-US" sz="1800" dirty="0" smtClean="0">
                <a:solidFill>
                  <a:srgbClr val="1F224E"/>
                </a:solidFill>
                <a:latin typeface="Myriad Pro" charset="0"/>
                <a:ea typeface="Myriad Pro" charset="0"/>
                <a:cs typeface="Myriad Pro" charset="0"/>
              </a:rPr>
              <a:t>(</a:t>
            </a:r>
            <a:r>
              <a:rPr lang="en-US" sz="12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Café culture is a relatively new addition to the UK but part of a rebranding process to create a positive atmosphere where people can meet and enjoy leisure time (DEV). The range of restaurants and cafes creates ‘something for everyone,’ an inclusive space where people can relax together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use of street furniture in the form of hanging baskets and lighting </a:t>
            </a:r>
            <a:r>
              <a:rPr lang="en-US" sz="1800" dirty="0" smtClean="0">
                <a:solidFill>
                  <a:srgbClr val="1F224E"/>
                </a:solidFill>
                <a:latin typeface="Myriad Pro" charset="0"/>
                <a:ea typeface="Myriad Pro" charset="0"/>
                <a:cs typeface="Myriad Pro" charset="0"/>
              </a:rPr>
              <a:t>(</a:t>
            </a:r>
            <a:r>
              <a:rPr lang="en-US" sz="12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This shows that planners have tried to make the area attractive and encourage people to use the space (DEV). Lighting up the area makes people feel safer at night time and is part of the rebranding process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Split level/multifunctional in layout </a:t>
            </a:r>
            <a:r>
              <a:rPr lang="en-US" sz="1800" dirty="0" smtClean="0">
                <a:solidFill>
                  <a:srgbClr val="1F224E"/>
                </a:solidFill>
                <a:latin typeface="Myriad Pro" charset="0"/>
                <a:ea typeface="Myriad Pro" charset="0"/>
                <a:cs typeface="Myriad Pro" charset="0"/>
              </a:rPr>
              <a:t>(</a:t>
            </a:r>
            <a:r>
              <a:rPr lang="en-US" sz="12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Space has been </a:t>
            </a:r>
            <a:r>
              <a:rPr lang="en-US" sz="1800" dirty="0" err="1">
                <a:solidFill>
                  <a:srgbClr val="1F224E"/>
                </a:solidFill>
                <a:latin typeface="Myriad Pro" charset="0"/>
                <a:ea typeface="Myriad Pro" charset="0"/>
                <a:cs typeface="Myriad Pro" charset="0"/>
              </a:rPr>
              <a:t>maximised</a:t>
            </a:r>
            <a:r>
              <a:rPr lang="en-US" sz="1800" dirty="0">
                <a:solidFill>
                  <a:srgbClr val="1F224E"/>
                </a:solidFill>
                <a:latin typeface="Myriad Pro" charset="0"/>
                <a:ea typeface="Myriad Pro" charset="0"/>
                <a:cs typeface="Myriad Pro" charset="0"/>
              </a:rPr>
              <a:t> with the canal and walkways below and the road with buildings in the background of the image above (DEV). Making spaces multi-functional is part of the rebranding process and assists in creating the 24 hour city (DEV). </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Greenery in the form of trees and flowers have been added to the area </a:t>
            </a:r>
            <a:r>
              <a:rPr lang="en-US" sz="1800" dirty="0" smtClean="0">
                <a:solidFill>
                  <a:srgbClr val="1F224E"/>
                </a:solidFill>
                <a:latin typeface="Myriad Pro" charset="0"/>
                <a:ea typeface="Myriad Pro" charset="0"/>
                <a:cs typeface="Myriad Pro" charset="0"/>
              </a:rPr>
              <a:t>(</a:t>
            </a:r>
            <a:r>
              <a:rPr lang="en-US" sz="12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This is often a strategic move by planners to make the place feel more attractive, it was a technique used historically in industrial times (DEV) and greenery is said to improve mood and health of people who use the area (DEV).</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43744" y="980728"/>
            <a:ext cx="8116688"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how </a:t>
            </a:r>
            <a:r>
              <a:rPr lang="en-US" sz="2400" dirty="0">
                <a:solidFill>
                  <a:srgbClr val="00B050"/>
                </a:solidFill>
                <a:latin typeface="Myriad Pro" charset="0"/>
                <a:ea typeface="Myriad Pro" charset="0"/>
                <a:cs typeface="Myriad Pro" charset="0"/>
              </a:rPr>
              <a:t>one piece of evidence from Fig. 1 </a:t>
            </a:r>
            <a:r>
              <a:rPr lang="en-US" sz="2400" dirty="0">
                <a:solidFill>
                  <a:srgbClr val="00B0F0"/>
                </a:solidFill>
                <a:latin typeface="Myriad Pro" charset="0"/>
                <a:ea typeface="Myriad Pro" charset="0"/>
                <a:cs typeface="Myriad Pro" charset="0"/>
              </a:rPr>
              <a:t>shows this place has been rebranded to construct a new place image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05748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Question 1(b)</a:t>
            </a:r>
            <a:endParaRPr lang="en-GB" dirty="0"/>
          </a:p>
        </p:txBody>
      </p:sp>
      <p:sp>
        <p:nvSpPr>
          <p:cNvPr id="3" name="Content Placeholder 2"/>
          <p:cNvSpPr>
            <a:spLocks noGrp="1"/>
          </p:cNvSpPr>
          <p:nvPr>
            <p:ph idx="1"/>
          </p:nvPr>
        </p:nvSpPr>
        <p:spPr>
          <a:xfrm>
            <a:off x="251520" y="2868390"/>
            <a:ext cx="8599140" cy="1656184"/>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1(b)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1, which shows </a:t>
            </a:r>
            <a:r>
              <a:rPr lang="en-US" sz="1800" dirty="0">
                <a:solidFill>
                  <a:srgbClr val="1F224E"/>
                </a:solidFill>
                <a:latin typeface="Myriad Pro" charset="0"/>
                <a:ea typeface="Myriad Pro" charset="0"/>
                <a:cs typeface="Myriad Pro" charset="0"/>
              </a:rPr>
              <a:t>information collected from a coastal town to form part of a place profile</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questions will refer to the information,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68" y="836712"/>
            <a:ext cx="4210075" cy="122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057700"/>
            <a:ext cx="4924822" cy="648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 y="4524574"/>
            <a:ext cx="3918395" cy="233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8043" y="4984899"/>
            <a:ext cx="4282675"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8980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41" y="0"/>
            <a:ext cx="9144000" cy="1143000"/>
          </a:xfrm>
        </p:spPr>
        <p:txBody>
          <a:bodyPr>
            <a:normAutofit/>
          </a:bodyPr>
          <a:lstStyle/>
          <a:p>
            <a:r>
              <a:rPr lang="en-GB" dirty="0"/>
              <a:t>Question </a:t>
            </a:r>
            <a:r>
              <a:rPr lang="en-GB" dirty="0" smtClean="0"/>
              <a:t>1(b) </a:t>
            </a:r>
            <a:r>
              <a:rPr lang="en-GB" dirty="0"/>
              <a:t>– </a:t>
            </a:r>
            <a:r>
              <a:rPr lang="en-GB" dirty="0" smtClean="0"/>
              <a:t>8 </a:t>
            </a:r>
            <a:r>
              <a:rPr lang="en-GB" dirty="0"/>
              <a:t>marks</a:t>
            </a:r>
          </a:p>
        </p:txBody>
      </p:sp>
      <p:sp>
        <p:nvSpPr>
          <p:cNvPr id="7" name="TextBox 6"/>
          <p:cNvSpPr txBox="1"/>
          <p:nvPr/>
        </p:nvSpPr>
        <p:spPr>
          <a:xfrm>
            <a:off x="424694" y="1012403"/>
            <a:ext cx="8496944" cy="338554"/>
          </a:xfrm>
          <a:prstGeom prst="rect">
            <a:avLst/>
          </a:prstGeom>
          <a:noFill/>
          <a:ln>
            <a:solidFill>
              <a:schemeClr val="tx1"/>
            </a:solidFill>
          </a:ln>
        </p:spPr>
        <p:txBody>
          <a:bodyPr wrap="square" rtlCol="0">
            <a:spAutoFit/>
          </a:bodyPr>
          <a:lstStyle/>
          <a:p>
            <a:r>
              <a:rPr lang="en-US" sz="1600" dirty="0">
                <a:solidFill>
                  <a:srgbClr val="00B050"/>
                </a:solidFill>
                <a:latin typeface="Myriad Pro" charset="0"/>
                <a:ea typeface="Myriad Pro" charset="0"/>
                <a:cs typeface="Myriad Pro" charset="0"/>
              </a:rPr>
              <a:t>Using evidence from Fig. 2, </a:t>
            </a:r>
            <a:r>
              <a:rPr lang="en-US" sz="1600" dirty="0">
                <a:solidFill>
                  <a:srgbClr val="00B0F0"/>
                </a:solidFill>
                <a:latin typeface="Myriad Pro" charset="0"/>
                <a:ea typeface="Myriad Pro" charset="0"/>
                <a:cs typeface="Myriad Pro" charset="0"/>
              </a:rPr>
              <a:t>explain why this coastal town has contrasting representations.</a:t>
            </a:r>
            <a:endParaRPr lang="en-GB" sz="1600" dirty="0">
              <a:solidFill>
                <a:srgbClr val="00B0F0"/>
              </a:solidFill>
              <a:latin typeface="Myriad Pro" charset="0"/>
              <a:ea typeface="Myriad Pro" charset="0"/>
              <a:cs typeface="Myriad Pro" charset="0"/>
            </a:endParaRPr>
          </a:p>
        </p:txBody>
      </p:sp>
      <p:sp>
        <p:nvSpPr>
          <p:cNvPr id="10" name="Content Placeholder 2"/>
          <p:cNvSpPr txBox="1">
            <a:spLocks/>
          </p:cNvSpPr>
          <p:nvPr/>
        </p:nvSpPr>
        <p:spPr>
          <a:xfrm>
            <a:off x="179513" y="1556792"/>
            <a:ext cx="5379292"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8 mark question which has marks allocated to both </a:t>
            </a:r>
            <a:r>
              <a:rPr lang="en-GB" sz="1200" dirty="0" smtClean="0">
                <a:solidFill>
                  <a:srgbClr val="00B0F0"/>
                </a:solidFill>
                <a:latin typeface="Myriad Pro" charset="0"/>
                <a:ea typeface="Myriad Pro" charset="0"/>
                <a:cs typeface="Myriad Pro" charset="0"/>
              </a:rPr>
              <a:t>application of knowledge and understanding (AO2 – 4 marks)</a:t>
            </a:r>
            <a:r>
              <a:rPr lang="en-GB" sz="1200" dirty="0" smtClean="0">
                <a:solidFill>
                  <a:srgbClr val="1F224E"/>
                </a:solidFill>
                <a:latin typeface="Myriad Pro" charset="0"/>
                <a:ea typeface="Myriad Pro" charset="0"/>
                <a:cs typeface="Myriad Pro" charset="0"/>
              </a:rPr>
              <a:t> and </a:t>
            </a:r>
            <a:r>
              <a:rPr lang="en-GB" sz="1200" dirty="0" smtClean="0">
                <a:solidFill>
                  <a:srgbClr val="00B050"/>
                </a:solidFill>
                <a:latin typeface="Myriad Pro" charset="0"/>
                <a:ea typeface="Myriad Pro" charset="0"/>
                <a:cs typeface="Myriad Pro" charset="0"/>
              </a:rPr>
              <a:t>geographical skills (AO3 – 4 marks)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Students have to </a:t>
            </a:r>
            <a:r>
              <a:rPr lang="en-GB" sz="1200" dirty="0" smtClean="0">
                <a:solidFill>
                  <a:srgbClr val="00B0F0"/>
                </a:solidFill>
                <a:latin typeface="Myriad Pro" charset="0"/>
                <a:ea typeface="Myriad Pro" charset="0"/>
                <a:cs typeface="Myriad Pro" charset="0"/>
              </a:rPr>
              <a:t>apply their knowledge and understanding (AO2)</a:t>
            </a:r>
            <a:r>
              <a:rPr lang="en-GB" sz="1200" dirty="0" smtClean="0">
                <a:solidFill>
                  <a:srgbClr val="1F224E"/>
                </a:solidFill>
                <a:latin typeface="Myriad Pro" charset="0"/>
                <a:ea typeface="Myriad Pro" charset="0"/>
                <a:cs typeface="Myriad Pro" charset="0"/>
              </a:rPr>
              <a:t> of content learned in key idea 2.b of this topic ‘</a:t>
            </a:r>
            <a:r>
              <a:rPr lang="en-US" sz="1200" dirty="0">
                <a:solidFill>
                  <a:srgbClr val="1F224E"/>
                </a:solidFill>
                <a:latin typeface="Myriad Pro" charset="0"/>
                <a:ea typeface="Myriad Pro" charset="0"/>
                <a:cs typeface="Myriad Pro" charset="0"/>
              </a:rPr>
              <a:t>Places </a:t>
            </a:r>
            <a:r>
              <a:rPr lang="en-US" sz="1200" dirty="0" smtClean="0">
                <a:solidFill>
                  <a:srgbClr val="1F224E"/>
                </a:solidFill>
                <a:latin typeface="Myriad Pro" charset="0"/>
                <a:ea typeface="Myriad Pro" charset="0"/>
                <a:cs typeface="Myriad Pro" charset="0"/>
              </a:rPr>
              <a:t>are represented through </a:t>
            </a:r>
            <a:r>
              <a:rPr lang="en-US" sz="1200" dirty="0">
                <a:solidFill>
                  <a:srgbClr val="1F224E"/>
                </a:solidFill>
                <a:latin typeface="Myriad Pro" charset="0"/>
                <a:ea typeface="Myriad Pro" charset="0"/>
                <a:cs typeface="Myriad Pro" charset="0"/>
              </a:rPr>
              <a:t>a variety</a:t>
            </a:r>
          </a:p>
          <a:p>
            <a:pPr marL="0" indent="0">
              <a:buNone/>
            </a:pP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contrasting formal and informal </a:t>
            </a:r>
            <a:r>
              <a:rPr lang="en-US" sz="1200" dirty="0">
                <a:solidFill>
                  <a:srgbClr val="1F224E"/>
                </a:solidFill>
                <a:latin typeface="Myriad Pro" charset="0"/>
                <a:ea typeface="Myriad Pro" charset="0"/>
                <a:cs typeface="Myriad Pro" charset="0"/>
              </a:rPr>
              <a:t>agencies</a:t>
            </a:r>
            <a:r>
              <a:rPr lang="en-GB" sz="1200" dirty="0" smtClean="0">
                <a:solidFill>
                  <a:srgbClr val="1F224E"/>
                </a:solidFill>
                <a:latin typeface="Myriad Pro" charset="0"/>
                <a:ea typeface="Myriad Pro" charset="0"/>
                <a:cs typeface="Myriad Pro" charset="0"/>
              </a:rPr>
              <a:t>’ in order to suggest why </a:t>
            </a:r>
            <a:r>
              <a:rPr lang="en-US" sz="1200" dirty="0">
                <a:solidFill>
                  <a:srgbClr val="1F224E"/>
                </a:solidFill>
                <a:latin typeface="Myriad Pro" charset="0"/>
                <a:ea typeface="Myriad Pro" charset="0"/>
                <a:cs typeface="Myriad Pro" charset="0"/>
              </a:rPr>
              <a:t>this coastal town has contrasting representations</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Students </a:t>
            </a:r>
            <a:r>
              <a:rPr lang="en-GB" sz="1200" dirty="0">
                <a:solidFill>
                  <a:srgbClr val="1F224E"/>
                </a:solidFill>
                <a:latin typeface="Myriad Pro" charset="0"/>
                <a:ea typeface="Myriad Pro" charset="0"/>
                <a:cs typeface="Myriad Pro" charset="0"/>
              </a:rPr>
              <a:t>are </a:t>
            </a:r>
            <a:r>
              <a:rPr lang="en-GB" sz="1200" dirty="0">
                <a:solidFill>
                  <a:srgbClr val="00B0F0"/>
                </a:solidFill>
                <a:latin typeface="Myriad Pro" charset="0"/>
                <a:ea typeface="Myriad Pro" charset="0"/>
                <a:cs typeface="Myriad Pro" charset="0"/>
              </a:rPr>
              <a:t>applying their knowledge and understanding </a:t>
            </a:r>
            <a:r>
              <a:rPr lang="en-GB" sz="1200" dirty="0">
                <a:solidFill>
                  <a:srgbClr val="1F224E"/>
                </a:solidFill>
                <a:latin typeface="Myriad Pro" charset="0"/>
                <a:ea typeface="Myriad Pro" charset="0"/>
                <a:cs typeface="Myriad Pro" charset="0"/>
              </a:rPr>
              <a:t>to a </a:t>
            </a:r>
            <a:r>
              <a:rPr lang="en-GB" sz="1200" u="sng" dirty="0">
                <a:solidFill>
                  <a:srgbClr val="00B0F0"/>
                </a:solidFill>
                <a:latin typeface="Myriad Pro" charset="0"/>
                <a:ea typeface="Myriad Pro" charset="0"/>
                <a:cs typeface="Myriad Pro" charset="0"/>
              </a:rPr>
              <a:t>novel situation</a:t>
            </a:r>
            <a:r>
              <a:rPr lang="en-GB" sz="1200" dirty="0">
                <a:solidFill>
                  <a:srgbClr val="00B0F0"/>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 one of the three ways we must assess the </a:t>
            </a:r>
            <a:r>
              <a:rPr lang="en-GB" sz="1200" dirty="0">
                <a:solidFill>
                  <a:srgbClr val="00B0F0"/>
                </a:solidFill>
                <a:latin typeface="Myriad Pro" charset="0"/>
                <a:ea typeface="Myriad Pro" charset="0"/>
                <a:cs typeface="Myriad Pro" charset="0"/>
              </a:rPr>
              <a:t>application of knowledge and understanding</a:t>
            </a:r>
            <a:r>
              <a:rPr lang="en-GB" sz="1200" dirty="0">
                <a:solidFill>
                  <a:srgbClr val="1F224E"/>
                </a:solidFill>
                <a:latin typeface="Myriad Pro" charset="0"/>
                <a:ea typeface="Myriad Pro" charset="0"/>
                <a:cs typeface="Myriad Pro" charset="0"/>
              </a:rPr>
              <a:t>.</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 command to ‘</a:t>
            </a:r>
            <a:r>
              <a:rPr lang="en-GB" sz="1200" dirty="0" smtClean="0">
                <a:solidFill>
                  <a:srgbClr val="00B050"/>
                </a:solidFill>
                <a:latin typeface="Myriad Pro" charset="0"/>
                <a:ea typeface="Myriad Pro" charset="0"/>
                <a:cs typeface="Myriad Pro" charset="0"/>
              </a:rPr>
              <a:t>use evidence from Fig. 2</a:t>
            </a:r>
            <a:r>
              <a:rPr lang="en-GB" sz="1200" dirty="0" smtClean="0">
                <a:solidFill>
                  <a:srgbClr val="1F224E"/>
                </a:solidFill>
                <a:latin typeface="Myriad Pro" charset="0"/>
                <a:ea typeface="Myriad Pro" charset="0"/>
                <a:cs typeface="Myriad Pro" charset="0"/>
              </a:rPr>
              <a:t>’ means that </a:t>
            </a:r>
            <a:r>
              <a:rPr lang="en-GB" sz="1200" dirty="0">
                <a:solidFill>
                  <a:srgbClr val="1F224E"/>
                </a:solidFill>
                <a:latin typeface="Myriad Pro" charset="0"/>
                <a:ea typeface="Myriad Pro" charset="0"/>
                <a:cs typeface="Myriad Pro" charset="0"/>
              </a:rPr>
              <a:t>students need to use their skill </a:t>
            </a:r>
            <a:r>
              <a:rPr lang="en-GB" sz="1200" dirty="0" smtClean="0">
                <a:solidFill>
                  <a:srgbClr val="00B050"/>
                </a:solidFill>
                <a:latin typeface="Myriad Pro" charset="0"/>
                <a:ea typeface="Myriad Pro" charset="0"/>
                <a:cs typeface="Myriad Pro" charset="0"/>
              </a:rPr>
              <a:t>(AO3) </a:t>
            </a:r>
            <a:r>
              <a:rPr lang="en-GB" sz="1200" dirty="0" smtClean="0">
                <a:solidFill>
                  <a:srgbClr val="1F224E"/>
                </a:solidFill>
                <a:latin typeface="Myriad Pro" charset="0"/>
                <a:ea typeface="Myriad Pro" charset="0"/>
                <a:cs typeface="Myriad Pro" charset="0"/>
              </a:rPr>
              <a:t>of </a:t>
            </a:r>
            <a:r>
              <a:rPr lang="en-GB" sz="1200" dirty="0">
                <a:solidFill>
                  <a:srgbClr val="1F224E"/>
                </a:solidFill>
                <a:latin typeface="Myriad Pro" charset="0"/>
                <a:ea typeface="Myriad Pro" charset="0"/>
                <a:cs typeface="Myriad Pro" charset="0"/>
              </a:rPr>
              <a:t>interpreting source material to give </a:t>
            </a:r>
            <a:r>
              <a:rPr lang="en-GB" sz="1200" dirty="0" smtClean="0">
                <a:solidFill>
                  <a:srgbClr val="1F224E"/>
                </a:solidFill>
                <a:latin typeface="Myriad Pro" charset="0"/>
                <a:ea typeface="Myriad Pro" charset="0"/>
                <a:cs typeface="Myriad Pro" charset="0"/>
              </a:rPr>
              <a:t>evidence.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a:t>
            </a:r>
            <a:r>
              <a:rPr lang="en-GB" sz="1200" dirty="0">
                <a:solidFill>
                  <a:srgbClr val="1F224E"/>
                </a:solidFill>
                <a:latin typeface="Myriad Pro" charset="0"/>
                <a:ea typeface="Myriad Pro" charset="0"/>
                <a:cs typeface="Myriad Pro" charset="0"/>
              </a:rPr>
              <a:t>this is a level marked question, the answer is not point marked. Therefore the mark a student achieves depends on where they sit in the level mark scheme. Remember there is </a:t>
            </a:r>
            <a:r>
              <a:rPr lang="en-US" sz="1200" dirty="0">
                <a:solidFill>
                  <a:srgbClr val="1F224E"/>
                </a:solidFill>
                <a:latin typeface="Myriad Pro" charset="0"/>
                <a:ea typeface="Myriad Pro" charset="0"/>
                <a:cs typeface="Myriad Pro" charset="0"/>
              </a:rPr>
              <a:t>level of response questions marking guidance</a:t>
            </a:r>
            <a:r>
              <a:rPr lang="en-GB" sz="1200" dirty="0">
                <a:solidFill>
                  <a:srgbClr val="1F224E"/>
                </a:solidFill>
                <a:latin typeface="Myriad Pro" charset="0"/>
                <a:ea typeface="Myriad Pro" charset="0"/>
                <a:cs typeface="Myriad Pro" charset="0"/>
              </a:rPr>
              <a:t> to indicate what ‘</a:t>
            </a:r>
            <a:r>
              <a:rPr lang="en-GB" sz="1200" b="1" dirty="0">
                <a:solidFill>
                  <a:srgbClr val="1F224E"/>
                </a:solidFill>
                <a:latin typeface="Myriad Pro" charset="0"/>
                <a:ea typeface="Myriad Pro" charset="0"/>
                <a:cs typeface="Myriad Pro" charset="0"/>
              </a:rPr>
              <a:t>thorough</a:t>
            </a:r>
            <a:r>
              <a:rPr lang="en-GB" sz="1200" dirty="0">
                <a:solidFill>
                  <a:srgbClr val="1F224E"/>
                </a:solidFill>
                <a:latin typeface="Myriad Pro" charset="0"/>
                <a:ea typeface="Myriad Pro" charset="0"/>
                <a:cs typeface="Myriad Pro" charset="0"/>
              </a:rPr>
              <a:t>’, ‘</a:t>
            </a:r>
            <a:r>
              <a:rPr lang="en-GB" sz="1200" b="1" dirty="0">
                <a:solidFill>
                  <a:srgbClr val="1F224E"/>
                </a:solidFill>
                <a:latin typeface="Myriad Pro" charset="0"/>
                <a:ea typeface="Myriad Pro" charset="0"/>
                <a:cs typeface="Myriad Pro" charset="0"/>
              </a:rPr>
              <a:t>reasonable</a:t>
            </a:r>
            <a:r>
              <a:rPr lang="en-GB" sz="1200" dirty="0">
                <a:solidFill>
                  <a:srgbClr val="1F224E"/>
                </a:solidFill>
                <a:latin typeface="Myriad Pro" charset="0"/>
                <a:ea typeface="Myriad Pro" charset="0"/>
                <a:cs typeface="Myriad Pro" charset="0"/>
              </a:rPr>
              <a:t>’ and ‘</a:t>
            </a:r>
            <a:r>
              <a:rPr lang="en-GB" sz="1200" b="1" dirty="0">
                <a:solidFill>
                  <a:srgbClr val="1F224E"/>
                </a:solidFill>
                <a:latin typeface="Myriad Pro" charset="0"/>
                <a:ea typeface="Myriad Pro" charset="0"/>
                <a:cs typeface="Myriad Pro" charset="0"/>
              </a:rPr>
              <a:t>basic</a:t>
            </a:r>
            <a:r>
              <a:rPr lang="en-GB" sz="1200" dirty="0">
                <a:solidFill>
                  <a:srgbClr val="1F224E"/>
                </a:solidFill>
                <a:latin typeface="Myriad Pro" charset="0"/>
                <a:ea typeface="Myriad Pro" charset="0"/>
                <a:cs typeface="Myriad Pro" charset="0"/>
              </a:rPr>
              <a:t>’ mean at the start of the mark schemes (and slide 9 of this presentation).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34505"/>
            <a:ext cx="3376927" cy="472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594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4694" y="140789"/>
            <a:ext cx="8229600" cy="1143000"/>
          </a:xfrm>
        </p:spPr>
        <p:txBody>
          <a:bodyPr>
            <a:normAutofit/>
          </a:bodyPr>
          <a:lstStyle/>
          <a:p>
            <a:r>
              <a:rPr lang="en-GB" dirty="0"/>
              <a:t>Question 1(b) – 8 marks</a:t>
            </a:r>
          </a:p>
        </p:txBody>
      </p:sp>
      <p:sp>
        <p:nvSpPr>
          <p:cNvPr id="7" name="TextBox 6"/>
          <p:cNvSpPr txBox="1"/>
          <p:nvPr/>
        </p:nvSpPr>
        <p:spPr>
          <a:xfrm>
            <a:off x="424694" y="1318416"/>
            <a:ext cx="8496944" cy="830997"/>
          </a:xfrm>
          <a:prstGeom prst="rect">
            <a:avLst/>
          </a:prstGeom>
          <a:noFill/>
          <a:ln>
            <a:solidFill>
              <a:schemeClr val="tx1"/>
            </a:solidFill>
          </a:ln>
        </p:spPr>
        <p:txBody>
          <a:bodyPr wrap="square" rtlCol="0">
            <a:spAutoFit/>
          </a:bodyPr>
          <a:lstStyle/>
          <a:p>
            <a:r>
              <a:rPr lang="en-US" sz="2400" dirty="0">
                <a:solidFill>
                  <a:srgbClr val="00B050"/>
                </a:solidFill>
                <a:latin typeface="Myriad Pro" charset="0"/>
                <a:ea typeface="Myriad Pro" charset="0"/>
                <a:cs typeface="Myriad Pro" charset="0"/>
              </a:rPr>
              <a:t>Using evidence from Fig. 2, </a:t>
            </a:r>
            <a:r>
              <a:rPr lang="en-US" sz="2400" dirty="0">
                <a:solidFill>
                  <a:srgbClr val="00B0F0"/>
                </a:solidFill>
                <a:latin typeface="Myriad Pro" charset="0"/>
                <a:ea typeface="Myriad Pro" charset="0"/>
                <a:cs typeface="Myriad Pro" charset="0"/>
              </a:rPr>
              <a:t>explain why this coastal town has contrasting representations.</a:t>
            </a:r>
            <a:endParaRPr lang="en-GB" sz="2400" dirty="0">
              <a:solidFill>
                <a:srgbClr val="00B0F0"/>
              </a:solidFill>
              <a:latin typeface="Myriad Pro" charset="0"/>
              <a:ea typeface="Myriad Pro" charset="0"/>
              <a:cs typeface="Myriad Pro" charset="0"/>
            </a:endParaRPr>
          </a:p>
        </p:txBody>
      </p:sp>
      <p:sp>
        <p:nvSpPr>
          <p:cNvPr id="5" name="TextBox 4"/>
          <p:cNvSpPr txBox="1"/>
          <p:nvPr/>
        </p:nvSpPr>
        <p:spPr>
          <a:xfrm>
            <a:off x="251520" y="2337300"/>
            <a:ext cx="2736304" cy="304698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(6-8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a:t>
            </a:r>
            <a:r>
              <a:rPr lang="en-US" sz="1200" dirty="0">
                <a:solidFill>
                  <a:srgbClr val="1F224E"/>
                </a:solidFill>
                <a:latin typeface="Myriad Pro" charset="0"/>
                <a:ea typeface="Myriad Pro" charset="0"/>
                <a:cs typeface="Myriad Pro" charset="0"/>
              </a:rPr>
              <a:t> to provide a clear and developed </a:t>
            </a:r>
            <a:r>
              <a:rPr lang="en-US" sz="1200" dirty="0">
                <a:solidFill>
                  <a:srgbClr val="00B0F0"/>
                </a:solidFill>
                <a:latin typeface="Myriad Pro" charset="0"/>
                <a:ea typeface="Myriad Pro" charset="0"/>
                <a:cs typeface="Myriad Pro" charset="0"/>
              </a:rPr>
              <a:t>analysis</a:t>
            </a:r>
            <a:r>
              <a:rPr lang="en-US" sz="1200" dirty="0">
                <a:solidFill>
                  <a:srgbClr val="1F224E"/>
                </a:solidFill>
                <a:latin typeface="Myriad Pro" charset="0"/>
                <a:ea typeface="Myriad Pro" charset="0"/>
                <a:cs typeface="Myriad Pro" charset="0"/>
              </a:rPr>
              <a:t> that shows </a:t>
            </a:r>
            <a:r>
              <a:rPr lang="en-US" sz="1200" dirty="0" smtClean="0">
                <a:solidFill>
                  <a:srgbClr val="1F224E"/>
                </a:solidFill>
                <a:latin typeface="Myriad Pro" charset="0"/>
                <a:ea typeface="Myriad Pro" charset="0"/>
                <a:cs typeface="Myriad Pro" charset="0"/>
              </a:rPr>
              <a:t>accuracy, </a:t>
            </a:r>
            <a:r>
              <a:rPr lang="en-US" sz="1200" dirty="0">
                <a:solidFill>
                  <a:srgbClr val="1F224E"/>
                </a:solidFill>
                <a:latin typeface="Myriad Pro" charset="0"/>
                <a:ea typeface="Myriad Pro" charset="0"/>
                <a:cs typeface="Myriad Pro" charset="0"/>
              </a:rPr>
              <a:t>as to why this coastal town has contrasting representations </a:t>
            </a:r>
            <a:r>
              <a:rPr lang="en-US" sz="1200" dirty="0" smtClean="0">
                <a:solidFill>
                  <a:srgbClr val="00B0F0"/>
                </a:solidFill>
                <a:latin typeface="Myriad Pro" charset="0"/>
                <a:ea typeface="Myriad Pro" charset="0"/>
                <a:cs typeface="Myriad Pro" charset="0"/>
              </a:rPr>
              <a:t>(</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smtClean="0">
                <a:solidFill>
                  <a:srgbClr val="1F224E"/>
                </a:solidFill>
                <a:latin typeface="Myriad Pro" charset="0"/>
                <a:ea typeface="Myriad Pro" charset="0"/>
                <a:cs typeface="Myriad Pro" charset="0"/>
              </a:rPr>
              <a:t>thorough </a:t>
            </a:r>
            <a:r>
              <a:rPr lang="en-US" sz="1200" dirty="0" smtClean="0">
                <a:solidFill>
                  <a:srgbClr val="00B050"/>
                </a:solidFill>
                <a:latin typeface="Myriad Pro" charset="0"/>
                <a:ea typeface="Myriad Pro" charset="0"/>
                <a:cs typeface="Myriad Pro" charset="0"/>
              </a:rPr>
              <a:t>investigation </a:t>
            </a:r>
            <a:r>
              <a:rPr lang="en-US" sz="1200" dirty="0">
                <a:solidFill>
                  <a:srgbClr val="00B050"/>
                </a:solidFill>
                <a:latin typeface="Myriad Pro" charset="0"/>
                <a:ea typeface="Myriad Pro" charset="0"/>
                <a:cs typeface="Myriad Pro" charset="0"/>
              </a:rPr>
              <a:t>and interpretation of the </a:t>
            </a:r>
            <a:r>
              <a:rPr lang="en-US" sz="1200" dirty="0" smtClean="0">
                <a:solidFill>
                  <a:srgbClr val="00B050"/>
                </a:solidFill>
                <a:latin typeface="Myriad Pro" charset="0"/>
                <a:ea typeface="Myriad Pro" charset="0"/>
                <a:cs typeface="Myriad Pro" charset="0"/>
              </a:rPr>
              <a:t>qualitative and quantitative resources </a:t>
            </a:r>
            <a:r>
              <a:rPr lang="en-US" sz="1200" dirty="0">
                <a:solidFill>
                  <a:srgbClr val="00B050"/>
                </a:solidFill>
                <a:latin typeface="Myriad Pro" charset="0"/>
                <a:ea typeface="Myriad Pro" charset="0"/>
                <a:cs typeface="Myriad Pro" charset="0"/>
              </a:rPr>
              <a:t>to fully evidence </a:t>
            </a:r>
            <a:r>
              <a:rPr lang="en-US" sz="1200" dirty="0">
                <a:solidFill>
                  <a:srgbClr val="1F224E"/>
                </a:solidFill>
                <a:latin typeface="Myriad Pro" charset="0"/>
                <a:ea typeface="Myriad Pro" charset="0"/>
                <a:cs typeface="Myriad Pro" charset="0"/>
              </a:rPr>
              <a:t>why this coastal town has contrasting representations. There must be good ideas linking resource evidence to contrasting representations of place </a:t>
            </a:r>
            <a:r>
              <a:rPr lang="en-US" sz="1200" dirty="0" smtClean="0">
                <a:solidFill>
                  <a:srgbClr val="00B050"/>
                </a:solidFill>
                <a:latin typeface="Myriad Pro" charset="0"/>
                <a:ea typeface="Myriad Pro" charset="0"/>
                <a:cs typeface="Myriad Pro" charset="0"/>
              </a:rPr>
              <a:t>(</a:t>
            </a:r>
            <a:r>
              <a:rPr lang="en-US" sz="1200" dirty="0">
                <a:solidFill>
                  <a:srgbClr val="00B050"/>
                </a:solidFill>
                <a:latin typeface="Myriad Pro" charset="0"/>
                <a:ea typeface="Myriad Pro" charset="0"/>
                <a:cs typeface="Myriad Pro" charset="0"/>
              </a:rPr>
              <a:t>AO3)</a:t>
            </a:r>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062972" y="2337300"/>
            <a:ext cx="2858666" cy="304698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 </a:t>
            </a:r>
            <a:r>
              <a:rPr lang="en-US" sz="1200" dirty="0">
                <a:solidFill>
                  <a:srgbClr val="1F224E"/>
                </a:solidFill>
                <a:latin typeface="Myriad Pro" charset="0"/>
                <a:ea typeface="Myriad Pro" charset="0"/>
                <a:cs typeface="Myriad Pro" charset="0"/>
              </a:rPr>
              <a:t>to </a:t>
            </a:r>
            <a:r>
              <a:rPr lang="en-US" sz="1200" dirty="0" smtClean="0">
                <a:solidFill>
                  <a:srgbClr val="1F224E"/>
                </a:solidFill>
                <a:latin typeface="Myriad Pro" charset="0"/>
                <a:ea typeface="Myriad Pro" charset="0"/>
                <a:cs typeface="Myriad Pro" charset="0"/>
              </a:rPr>
              <a:t>form </a:t>
            </a:r>
            <a:r>
              <a:rPr lang="en-US" sz="1200" dirty="0">
                <a:solidFill>
                  <a:srgbClr val="1F224E"/>
                </a:solidFill>
                <a:latin typeface="Myriad Pro" charset="0"/>
                <a:ea typeface="Myriad Pro" charset="0"/>
                <a:cs typeface="Myriad Pro" charset="0"/>
              </a:rPr>
              <a:t>a </a:t>
            </a:r>
            <a:r>
              <a:rPr lang="en-US" sz="1200" dirty="0" smtClean="0">
                <a:solidFill>
                  <a:srgbClr val="1F224E"/>
                </a:solidFill>
                <a:latin typeface="Myriad Pro" charset="0"/>
                <a:ea typeface="Myriad Pro" charset="0"/>
                <a:cs typeface="Myriad Pro" charset="0"/>
              </a:rPr>
              <a:t>sound </a:t>
            </a:r>
            <a:r>
              <a:rPr lang="en-US" sz="1200" dirty="0">
                <a:solidFill>
                  <a:srgbClr val="00B0F0"/>
                </a:solidFill>
                <a:latin typeface="Myriad Pro" charset="0"/>
                <a:ea typeface="Myriad Pro" charset="0"/>
                <a:cs typeface="Myriad Pro" charset="0"/>
              </a:rPr>
              <a:t>analysis </a:t>
            </a:r>
            <a:r>
              <a:rPr lang="en-US" sz="1200" dirty="0">
                <a:solidFill>
                  <a:srgbClr val="1F224E"/>
                </a:solidFill>
                <a:latin typeface="Myriad Pro" charset="0"/>
                <a:ea typeface="Myriad Pro" charset="0"/>
                <a:cs typeface="Myriad Pro" charset="0"/>
              </a:rPr>
              <a:t>that shows </a:t>
            </a:r>
            <a:r>
              <a:rPr lang="en-US" sz="1200" dirty="0" smtClean="0">
                <a:solidFill>
                  <a:srgbClr val="1F224E"/>
                </a:solidFill>
                <a:latin typeface="Myriad Pro" charset="0"/>
                <a:ea typeface="Myriad Pro" charset="0"/>
                <a:cs typeface="Myriad Pro" charset="0"/>
              </a:rPr>
              <a:t>some accuracy</a:t>
            </a:r>
            <a:r>
              <a:rPr lang="en-US" sz="1200" dirty="0">
                <a:solidFill>
                  <a:srgbClr val="1F224E"/>
                </a:solidFill>
                <a:latin typeface="Myriad Pro" charset="0"/>
                <a:ea typeface="Myriad Pro" charset="0"/>
                <a:cs typeface="Myriad Pro" charset="0"/>
              </a:rPr>
              <a:t>, as to why this coastal town has contrasting representations </a:t>
            </a:r>
            <a:r>
              <a:rPr lang="en-US" sz="1200" dirty="0" smtClean="0">
                <a:solidFill>
                  <a:srgbClr val="00B0F0"/>
                </a:solidFill>
                <a:latin typeface="Myriad Pro" charset="0"/>
                <a:ea typeface="Myriad Pro" charset="0"/>
                <a:cs typeface="Myriad Pro" charset="0"/>
              </a:rPr>
              <a:t>(</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p>
          <a:p>
            <a:endParaRPr lang="en-US"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smtClean="0">
                <a:solidFill>
                  <a:srgbClr val="1F224E"/>
                </a:solidFill>
                <a:latin typeface="Myriad Pro" charset="0"/>
                <a:ea typeface="Myriad Pro" charset="0"/>
                <a:cs typeface="Myriad Pro" charset="0"/>
              </a:rPr>
              <a:t>reasonable</a:t>
            </a:r>
            <a:r>
              <a:rPr lang="en-US" sz="1200" dirty="0" smtClean="0">
                <a:solidFill>
                  <a:srgbClr val="1F224E"/>
                </a:solidFill>
                <a:latin typeface="Myriad Pro" charset="0"/>
                <a:ea typeface="Myriad Pro" charset="0"/>
                <a:cs typeface="Myriad Pro" charset="0"/>
              </a:rPr>
              <a:t> </a:t>
            </a:r>
            <a:r>
              <a:rPr lang="en-US" sz="1200" dirty="0">
                <a:solidFill>
                  <a:srgbClr val="00B050"/>
                </a:solidFill>
                <a:latin typeface="Myriad Pro" charset="0"/>
                <a:ea typeface="Myriad Pro" charset="0"/>
                <a:cs typeface="Myriad Pro" charset="0"/>
              </a:rPr>
              <a:t>investigation and interpretation of the </a:t>
            </a:r>
            <a:r>
              <a:rPr lang="en-US" sz="1200" dirty="0">
                <a:solidFill>
                  <a:srgbClr val="00B050"/>
                </a:solidFill>
                <a:latin typeface="Myriad Pro" charset="0"/>
                <a:ea typeface="Myriad Pro" charset="0"/>
                <a:cs typeface="Myriad Pro" charset="0"/>
              </a:rPr>
              <a:t>qualitative and quantitative resources </a:t>
            </a:r>
            <a:r>
              <a:rPr lang="en-US" sz="1200" dirty="0" smtClean="0">
                <a:solidFill>
                  <a:srgbClr val="00B050"/>
                </a:solidFill>
                <a:latin typeface="Myriad Pro" charset="0"/>
                <a:ea typeface="Myriad Pro" charset="0"/>
                <a:cs typeface="Myriad Pro" charset="0"/>
              </a:rPr>
              <a:t>providing </a:t>
            </a:r>
            <a:r>
              <a:rPr lang="en-US" sz="1200" dirty="0">
                <a:solidFill>
                  <a:srgbClr val="00B050"/>
                </a:solidFill>
                <a:latin typeface="Myriad Pro" charset="0"/>
                <a:ea typeface="Myriad Pro" charset="0"/>
                <a:cs typeface="Myriad Pro" charset="0"/>
              </a:rPr>
              <a:t>limited evidence </a:t>
            </a:r>
            <a:r>
              <a:rPr lang="en-US" sz="1200" dirty="0">
                <a:solidFill>
                  <a:srgbClr val="1F224E"/>
                </a:solidFill>
                <a:latin typeface="Myriad Pro" charset="0"/>
                <a:ea typeface="Myriad Pro" charset="0"/>
                <a:cs typeface="Myriad Pro" charset="0"/>
              </a:rPr>
              <a:t>of why this coastal town has contrasting representations. There must be limited ideas about contrasting representations of place with limited or no link to resource evidence </a:t>
            </a:r>
            <a:r>
              <a:rPr lang="en-US" sz="1200" dirty="0" smtClean="0">
                <a:solidFill>
                  <a:srgbClr val="00B050"/>
                </a:solidFill>
                <a:latin typeface="Myriad Pro" charset="0"/>
                <a:ea typeface="Myriad Pro" charset="0"/>
                <a:cs typeface="Myriad Pro" charset="0"/>
              </a:rPr>
              <a:t>(</a:t>
            </a:r>
            <a:r>
              <a:rPr lang="en-US" sz="1200" dirty="0">
                <a:solidFill>
                  <a:srgbClr val="00B050"/>
                </a:solidFill>
                <a:latin typeface="Myriad Pro" charset="0"/>
                <a:ea typeface="Myriad Pro" charset="0"/>
                <a:cs typeface="Myriad Pro" charset="0"/>
              </a:rPr>
              <a:t>AO3</a:t>
            </a:r>
            <a:r>
              <a:rPr lang="en-US" sz="1200" dirty="0" smtClean="0">
                <a:solidFill>
                  <a:srgbClr val="00B050"/>
                </a:solidFill>
                <a:latin typeface="Myriad Pro" charset="0"/>
                <a:ea typeface="Myriad Pro" charset="0"/>
                <a:cs typeface="Myriad Pro" charset="0"/>
              </a:rPr>
              <a:t>)</a:t>
            </a:r>
            <a:r>
              <a:rPr lang="en-US" sz="1200" dirty="0" smtClean="0">
                <a:solidFill>
                  <a:srgbClr val="1F224E"/>
                </a:solidFill>
                <a:latin typeface="Myriad Pro" charset="0"/>
                <a:ea typeface="Myriad Pro" charset="0"/>
                <a:cs typeface="Myriad Pro" charset="0"/>
              </a:rPr>
              <a:t>.</a:t>
            </a:r>
          </a:p>
        </p:txBody>
      </p:sp>
      <p:sp>
        <p:nvSpPr>
          <p:cNvPr id="8" name="TextBox 7"/>
          <p:cNvSpPr txBox="1"/>
          <p:nvPr/>
        </p:nvSpPr>
        <p:spPr>
          <a:xfrm>
            <a:off x="3171081" y="2337300"/>
            <a:ext cx="2736305" cy="3046988"/>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3–5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00B0F0"/>
                </a:solidFill>
                <a:latin typeface="Myriad Pro" charset="0"/>
                <a:ea typeface="Myriad Pro" charset="0"/>
                <a:cs typeface="Myriad Pro" charset="0"/>
              </a:rPr>
              <a:t>application of knowledge and understanding </a:t>
            </a:r>
            <a:r>
              <a:rPr lang="en-US" sz="1200" dirty="0">
                <a:solidFill>
                  <a:srgbClr val="1F224E"/>
                </a:solidFill>
                <a:latin typeface="Myriad Pro" charset="0"/>
                <a:ea typeface="Myriad Pro" charset="0"/>
                <a:cs typeface="Myriad Pro" charset="0"/>
              </a:rPr>
              <a:t>to </a:t>
            </a:r>
            <a:r>
              <a:rPr lang="en-US" sz="1200" dirty="0" smtClean="0">
                <a:solidFill>
                  <a:srgbClr val="1F224E"/>
                </a:solidFill>
                <a:latin typeface="Myriad Pro" charset="0"/>
                <a:ea typeface="Myriad Pro" charset="0"/>
                <a:cs typeface="Myriad Pro" charset="0"/>
              </a:rPr>
              <a:t>form </a:t>
            </a:r>
            <a:r>
              <a:rPr lang="en-US" sz="1200" dirty="0">
                <a:solidFill>
                  <a:srgbClr val="1F224E"/>
                </a:solidFill>
                <a:latin typeface="Myriad Pro" charset="0"/>
                <a:ea typeface="Myriad Pro" charset="0"/>
                <a:cs typeface="Myriad Pro" charset="0"/>
              </a:rPr>
              <a:t>a sound </a:t>
            </a:r>
            <a:r>
              <a:rPr lang="en-US" sz="1200" dirty="0">
                <a:solidFill>
                  <a:srgbClr val="00B0F0"/>
                </a:solidFill>
                <a:latin typeface="Myriad Pro" charset="0"/>
                <a:ea typeface="Myriad Pro" charset="0"/>
                <a:cs typeface="Myriad Pro" charset="0"/>
              </a:rPr>
              <a:t>analysis </a:t>
            </a:r>
            <a:r>
              <a:rPr lang="en-US" sz="1200" dirty="0">
                <a:solidFill>
                  <a:srgbClr val="1F224E"/>
                </a:solidFill>
                <a:latin typeface="Myriad Pro" charset="0"/>
                <a:ea typeface="Myriad Pro" charset="0"/>
                <a:cs typeface="Myriad Pro" charset="0"/>
              </a:rPr>
              <a:t>that shows some accuracy, as to why this coastal town has contrasting representations </a:t>
            </a:r>
            <a:r>
              <a:rPr lang="en-US" sz="1200" dirty="0" smtClean="0">
                <a:solidFill>
                  <a:srgbClr val="00B0F0"/>
                </a:solidFill>
                <a:latin typeface="Myriad Pro" charset="0"/>
                <a:ea typeface="Myriad Pro" charset="0"/>
                <a:cs typeface="Myriad Pro" charset="0"/>
              </a:rPr>
              <a:t>(</a:t>
            </a:r>
            <a:r>
              <a:rPr lang="en-US" sz="1200" dirty="0">
                <a:solidFill>
                  <a:srgbClr val="00B0F0"/>
                </a:solidFill>
                <a:latin typeface="Myriad Pro" charset="0"/>
                <a:ea typeface="Myriad Pro" charset="0"/>
                <a:cs typeface="Myriad Pro" charset="0"/>
              </a:rPr>
              <a:t>AO2)</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smtClean="0">
                <a:solidFill>
                  <a:srgbClr val="1F224E"/>
                </a:solidFill>
                <a:latin typeface="Myriad Pro" charset="0"/>
                <a:ea typeface="Myriad Pro" charset="0"/>
                <a:cs typeface="Myriad Pro" charset="0"/>
              </a:rPr>
              <a:t>reasonable</a:t>
            </a:r>
            <a:r>
              <a:rPr lang="en-US" sz="1200" dirty="0" smtClean="0">
                <a:solidFill>
                  <a:srgbClr val="1F224E"/>
                </a:solidFill>
                <a:latin typeface="Myriad Pro" charset="0"/>
                <a:ea typeface="Myriad Pro" charset="0"/>
                <a:cs typeface="Myriad Pro" charset="0"/>
              </a:rPr>
              <a:t> </a:t>
            </a:r>
            <a:r>
              <a:rPr lang="en-US" sz="1200" dirty="0">
                <a:solidFill>
                  <a:srgbClr val="00B050"/>
                </a:solidFill>
                <a:latin typeface="Myriad Pro" charset="0"/>
                <a:ea typeface="Myriad Pro" charset="0"/>
                <a:cs typeface="Myriad Pro" charset="0"/>
              </a:rPr>
              <a:t>investigation and interpretation of the qualitative and quantitative resources to </a:t>
            </a:r>
            <a:r>
              <a:rPr lang="en-US" sz="1200" dirty="0" smtClean="0">
                <a:solidFill>
                  <a:srgbClr val="00B050"/>
                </a:solidFill>
                <a:latin typeface="Myriad Pro" charset="0"/>
                <a:ea typeface="Myriad Pro" charset="0"/>
                <a:cs typeface="Myriad Pro" charset="0"/>
              </a:rPr>
              <a:t>evidence </a:t>
            </a:r>
            <a:r>
              <a:rPr lang="en-US" sz="1200" dirty="0">
                <a:solidFill>
                  <a:srgbClr val="1F224E"/>
                </a:solidFill>
                <a:latin typeface="Myriad Pro" charset="0"/>
                <a:ea typeface="Myriad Pro" charset="0"/>
                <a:cs typeface="Myriad Pro" charset="0"/>
              </a:rPr>
              <a:t>why this coastal town has contrasting representations. There must be sound ideas linking resource evidence to contrasting representations of place </a:t>
            </a:r>
            <a:r>
              <a:rPr lang="en-US" sz="1200" dirty="0" smtClean="0">
                <a:solidFill>
                  <a:srgbClr val="00B050"/>
                </a:solidFill>
                <a:latin typeface="Myriad Pro" charset="0"/>
                <a:ea typeface="Myriad Pro" charset="0"/>
                <a:cs typeface="Myriad Pro" charset="0"/>
              </a:rPr>
              <a:t>(</a:t>
            </a:r>
            <a:r>
              <a:rPr lang="en-US" sz="1200" dirty="0">
                <a:solidFill>
                  <a:srgbClr val="00B050"/>
                </a:solidFill>
                <a:latin typeface="Myriad Pro" charset="0"/>
                <a:ea typeface="Myriad Pro" charset="0"/>
                <a:cs typeface="Myriad Pro" charset="0"/>
              </a:rPr>
              <a:t>AO3)</a:t>
            </a:r>
            <a:r>
              <a:rPr lang="en-US" sz="1200" dirty="0" smtClean="0">
                <a:solidFill>
                  <a:srgbClr val="1F224E"/>
                </a:solidFill>
                <a:latin typeface="Myriad Pro" charset="0"/>
                <a:ea typeface="Myriad Pro" charset="0"/>
                <a:cs typeface="Myriad Pro" charset="0"/>
              </a:rPr>
              <a:t>. </a:t>
            </a:r>
          </a:p>
        </p:txBody>
      </p:sp>
      <p:sp>
        <p:nvSpPr>
          <p:cNvPr id="2" name="Rectangle 1"/>
          <p:cNvSpPr/>
          <p:nvPr/>
        </p:nvSpPr>
        <p:spPr>
          <a:xfrm>
            <a:off x="1515641" y="5567887"/>
            <a:ext cx="5976664" cy="276999"/>
          </a:xfrm>
          <a:prstGeom prst="rect">
            <a:avLst/>
          </a:prstGeom>
        </p:spPr>
        <p:txBody>
          <a:bodyPr wrap="square">
            <a:spAutoFit/>
          </a:bodyPr>
          <a:lstStyle/>
          <a:p>
            <a:r>
              <a:rPr lang="en-US" sz="1200" dirty="0" smtClean="0">
                <a:solidFill>
                  <a:srgbClr val="1F224E"/>
                </a:solidFill>
                <a:latin typeface="Myriad Pro" charset="0"/>
                <a:ea typeface="Myriad Pro" charset="0"/>
                <a:cs typeface="Myriad Pro" charset="0"/>
              </a:rPr>
              <a:t>No </a:t>
            </a:r>
            <a:r>
              <a:rPr lang="en-US" sz="1200" dirty="0">
                <a:solidFill>
                  <a:srgbClr val="1F224E"/>
                </a:solidFill>
                <a:latin typeface="Myriad Pro" charset="0"/>
                <a:ea typeface="Myriad Pro" charset="0"/>
                <a:cs typeface="Myriad Pro" charset="0"/>
              </a:rPr>
              <a:t>response or no response worthy of </a:t>
            </a:r>
            <a:r>
              <a:rPr lang="en-US" sz="1200" dirty="0" smtClean="0">
                <a:solidFill>
                  <a:srgbClr val="1F224E"/>
                </a:solidFill>
                <a:latin typeface="Myriad Pro" charset="0"/>
                <a:ea typeface="Myriad Pro" charset="0"/>
                <a:cs typeface="Myriad Pro" charset="0"/>
              </a:rPr>
              <a:t>credit would achieve </a:t>
            </a:r>
            <a:r>
              <a:rPr lang="en-US" sz="1200" b="1" dirty="0" smtClean="0">
                <a:solidFill>
                  <a:srgbClr val="1F224E"/>
                </a:solidFill>
                <a:latin typeface="Myriad Pro" charset="0"/>
                <a:ea typeface="Myriad Pro" charset="0"/>
                <a:cs typeface="Myriad Pro" charset="0"/>
              </a:rPr>
              <a:t>0 marks </a:t>
            </a:r>
            <a:r>
              <a:rPr lang="en-US" sz="1200" dirty="0" smtClean="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8311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1490"/>
            <a:ext cx="9144000" cy="936104"/>
          </a:xfrm>
        </p:spPr>
        <p:txBody>
          <a:bodyPr>
            <a:noAutofit/>
          </a:bodyPr>
          <a:lstStyle/>
          <a:p>
            <a:r>
              <a:rPr lang="en-GB" dirty="0"/>
              <a:t>Question 1(b) – 8 marks</a:t>
            </a:r>
          </a:p>
        </p:txBody>
      </p:sp>
      <p:sp>
        <p:nvSpPr>
          <p:cNvPr id="7" name="Content Placeholder 2"/>
          <p:cNvSpPr txBox="1">
            <a:spLocks/>
          </p:cNvSpPr>
          <p:nvPr/>
        </p:nvSpPr>
        <p:spPr>
          <a:xfrm>
            <a:off x="107504" y="1844824"/>
            <a:ext cx="4608512" cy="4320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 – 4 marks </a:t>
            </a:r>
            <a:endParaRPr lang="en-GB" sz="1050" b="1" dirty="0">
              <a:solidFill>
                <a:srgbClr val="00B0F0"/>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Application of knowledge and understanding to </a:t>
            </a:r>
            <a:r>
              <a:rPr lang="en-US" sz="1050" dirty="0" err="1">
                <a:solidFill>
                  <a:srgbClr val="1F224E"/>
                </a:solidFill>
                <a:latin typeface="Myriad Pro" charset="0"/>
                <a:ea typeface="Myriad Pro" charset="0"/>
                <a:cs typeface="Myriad Pro" charset="0"/>
              </a:rPr>
              <a:t>analyse</a:t>
            </a:r>
            <a:r>
              <a:rPr lang="en-US" sz="1050" dirty="0">
                <a:solidFill>
                  <a:srgbClr val="1F224E"/>
                </a:solidFill>
                <a:latin typeface="Myriad Pro" charset="0"/>
                <a:ea typeface="Myriad Pro" charset="0"/>
                <a:cs typeface="Myriad Pro" charset="0"/>
              </a:rPr>
              <a:t> why the coastal town has contrasting representations could potentially include:</a:t>
            </a:r>
            <a:endParaRPr lang="en-GB" sz="1050" dirty="0">
              <a:solidFill>
                <a:srgbClr val="1F224E"/>
              </a:solidFill>
              <a:latin typeface="Myriad Pro" charset="0"/>
              <a:ea typeface="Myriad Pro" charset="0"/>
              <a:cs typeface="Myriad Pro" charset="0"/>
            </a:endParaRPr>
          </a:p>
          <a:p>
            <a:pPr lvl="0"/>
            <a:r>
              <a:rPr lang="en-US" sz="1050" dirty="0" smtClean="0">
                <a:solidFill>
                  <a:srgbClr val="1F224E"/>
                </a:solidFill>
                <a:latin typeface="Myriad Pro" charset="0"/>
                <a:ea typeface="Myriad Pro" charset="0"/>
                <a:cs typeface="Myriad Pro" charset="0"/>
              </a:rPr>
              <a:t>formal </a:t>
            </a:r>
            <a:r>
              <a:rPr lang="en-US" sz="1050" dirty="0">
                <a:solidFill>
                  <a:srgbClr val="1F224E"/>
                </a:solidFill>
                <a:latin typeface="Myriad Pro" charset="0"/>
                <a:ea typeface="Myriad Pro" charset="0"/>
                <a:cs typeface="Myriad Pro" charset="0"/>
              </a:rPr>
              <a:t>representations of the place e.g. The census data in Fig. 2a show the town in a negative light when compared to the rest of the country. This raw data could potentially lead to a downward spiral deterring people from the area </a:t>
            </a:r>
          </a:p>
          <a:p>
            <a:pPr lvl="0"/>
            <a:r>
              <a:rPr lang="en-US" sz="1050" dirty="0" smtClean="0">
                <a:solidFill>
                  <a:srgbClr val="1F224E"/>
                </a:solidFill>
                <a:latin typeface="Myriad Pro" charset="0"/>
                <a:ea typeface="Myriad Pro" charset="0"/>
                <a:cs typeface="Myriad Pro" charset="0"/>
              </a:rPr>
              <a:t>informal </a:t>
            </a:r>
            <a:r>
              <a:rPr lang="en-US" sz="1050" dirty="0">
                <a:solidFill>
                  <a:srgbClr val="1F224E"/>
                </a:solidFill>
                <a:latin typeface="Myriad Pro" charset="0"/>
                <a:ea typeface="Myriad Pro" charset="0"/>
                <a:cs typeface="Myriad Pro" charset="0"/>
              </a:rPr>
              <a:t>representations are often used for marketing purposes to attract people to the area, for example the council website. This can have a positive effect on the economy </a:t>
            </a:r>
          </a:p>
          <a:p>
            <a:pPr lvl="0"/>
            <a:r>
              <a:rPr lang="en-US" sz="1050" dirty="0" smtClean="0">
                <a:solidFill>
                  <a:srgbClr val="1F224E"/>
                </a:solidFill>
                <a:latin typeface="Myriad Pro" charset="0"/>
                <a:ea typeface="Myriad Pro" charset="0"/>
                <a:cs typeface="Myriad Pro" charset="0"/>
              </a:rPr>
              <a:t>informal </a:t>
            </a:r>
            <a:r>
              <a:rPr lang="en-US" sz="1050" dirty="0">
                <a:solidFill>
                  <a:srgbClr val="1F224E"/>
                </a:solidFill>
                <a:latin typeface="Myriad Pro" charset="0"/>
                <a:ea typeface="Myriad Pro" charset="0"/>
                <a:cs typeface="Myriad Pro" charset="0"/>
              </a:rPr>
              <a:t>and personal representations are based on an individual’s understanding of a place and how this may vary according to factors such as age and gender</a:t>
            </a:r>
          </a:p>
          <a:p>
            <a:pPr lvl="0"/>
            <a:r>
              <a:rPr lang="en-US" sz="1050" dirty="0" smtClean="0">
                <a:solidFill>
                  <a:srgbClr val="1F224E"/>
                </a:solidFill>
                <a:latin typeface="Myriad Pro" charset="0"/>
                <a:ea typeface="Myriad Pro" charset="0"/>
                <a:cs typeface="Myriad Pro" charset="0"/>
              </a:rPr>
              <a:t>representations </a:t>
            </a:r>
            <a:r>
              <a:rPr lang="en-US" sz="1050" dirty="0">
                <a:solidFill>
                  <a:srgbClr val="1F224E"/>
                </a:solidFill>
                <a:latin typeface="Myriad Pro" charset="0"/>
                <a:ea typeface="Myriad Pro" charset="0"/>
                <a:cs typeface="Myriad Pro" charset="0"/>
              </a:rPr>
              <a:t>in the form of photographs have been taken by a person who chose to take the photographs of particular areas for reasons of personal bias </a:t>
            </a:r>
          </a:p>
          <a:p>
            <a:pPr lvl="0"/>
            <a:r>
              <a:rPr lang="en-US" sz="1050" dirty="0" smtClean="0">
                <a:solidFill>
                  <a:srgbClr val="1F224E"/>
                </a:solidFill>
                <a:latin typeface="Myriad Pro" charset="0"/>
                <a:ea typeface="Myriad Pro" charset="0"/>
                <a:cs typeface="Myriad Pro" charset="0"/>
              </a:rPr>
              <a:t>photographic </a:t>
            </a:r>
            <a:r>
              <a:rPr lang="en-US" sz="1050" dirty="0">
                <a:solidFill>
                  <a:srgbClr val="1F224E"/>
                </a:solidFill>
                <a:latin typeface="Myriad Pro" charset="0"/>
                <a:ea typeface="Myriad Pro" charset="0"/>
                <a:cs typeface="Myriad Pro" charset="0"/>
              </a:rPr>
              <a:t>information also shows the town in different lights. These photos may have been taken for a particular reason by a particular person so may demonstrate bias. </a:t>
            </a:r>
          </a:p>
        </p:txBody>
      </p:sp>
      <p:sp>
        <p:nvSpPr>
          <p:cNvPr id="3" name="Rectangle 2"/>
          <p:cNvSpPr/>
          <p:nvPr/>
        </p:nvSpPr>
        <p:spPr>
          <a:xfrm>
            <a:off x="4656559" y="1845675"/>
            <a:ext cx="4320480" cy="3970318"/>
          </a:xfrm>
          <a:prstGeom prst="rect">
            <a:avLst/>
          </a:prstGeom>
          <a:solidFill>
            <a:schemeClr val="bg1"/>
          </a:solidFill>
        </p:spPr>
        <p:txBody>
          <a:bodyPr wrap="square">
            <a:spAutoFit/>
          </a:bodyPr>
          <a:lstStyle/>
          <a:p>
            <a:r>
              <a:rPr lang="en-US" sz="1050" b="1" dirty="0">
                <a:solidFill>
                  <a:srgbClr val="00B050"/>
                </a:solidFill>
                <a:latin typeface="Myriad Pro" charset="0"/>
                <a:ea typeface="Myriad Pro" charset="0"/>
                <a:cs typeface="Myriad Pro" charset="0"/>
              </a:rPr>
              <a:t>AO3 – </a:t>
            </a:r>
            <a:r>
              <a:rPr lang="en-US" sz="1050" b="1" dirty="0" smtClean="0">
                <a:solidFill>
                  <a:srgbClr val="00B050"/>
                </a:solidFill>
                <a:latin typeface="Myriad Pro" charset="0"/>
                <a:ea typeface="Myriad Pro" charset="0"/>
                <a:cs typeface="Myriad Pro" charset="0"/>
              </a:rPr>
              <a:t>4 </a:t>
            </a:r>
            <a:r>
              <a:rPr lang="en-US" sz="1050" b="1" dirty="0">
                <a:solidFill>
                  <a:srgbClr val="00B050"/>
                </a:solidFill>
                <a:latin typeface="Myriad Pro" charset="0"/>
                <a:ea typeface="Myriad Pro" charset="0"/>
                <a:cs typeface="Myriad Pro" charset="0"/>
              </a:rPr>
              <a:t>marks </a:t>
            </a:r>
            <a:endParaRPr lang="en-GB" sz="1050" b="1" dirty="0">
              <a:solidFill>
                <a:srgbClr val="00B050"/>
              </a:solidFill>
              <a:latin typeface="Myriad Pro" charset="0"/>
              <a:ea typeface="Myriad Pro" charset="0"/>
              <a:cs typeface="Myriad Pro" charset="0"/>
            </a:endParaRPr>
          </a:p>
          <a:p>
            <a:r>
              <a:rPr lang="en-US" sz="1050" dirty="0">
                <a:solidFill>
                  <a:srgbClr val="1F224E"/>
                </a:solidFill>
                <a:latin typeface="Myriad Pro" charset="0"/>
                <a:ea typeface="Myriad Pro" charset="0"/>
                <a:cs typeface="Myriad Pro" charset="0"/>
              </a:rPr>
              <a:t>Evidence from investigation and interpretation of the </a:t>
            </a:r>
            <a:r>
              <a:rPr lang="en-US" sz="1050" dirty="0" smtClean="0">
                <a:solidFill>
                  <a:srgbClr val="1F224E"/>
                </a:solidFill>
                <a:latin typeface="Myriad Pro" charset="0"/>
                <a:ea typeface="Myriad Pro" charset="0"/>
                <a:cs typeface="Myriad Pro" charset="0"/>
              </a:rPr>
              <a:t>resources, which </a:t>
            </a:r>
            <a:r>
              <a:rPr lang="en-US" sz="1050" dirty="0">
                <a:solidFill>
                  <a:srgbClr val="1F224E"/>
                </a:solidFill>
                <a:latin typeface="Myriad Pro" charset="0"/>
                <a:ea typeface="Myriad Pro" charset="0"/>
                <a:cs typeface="Myriad Pro" charset="0"/>
              </a:rPr>
              <a:t>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employment </a:t>
            </a:r>
            <a:r>
              <a:rPr lang="en-US" sz="1050" dirty="0">
                <a:solidFill>
                  <a:srgbClr val="1F224E"/>
                </a:solidFill>
                <a:latin typeface="Myriad Pro" charset="0"/>
                <a:ea typeface="Myriad Pro" charset="0"/>
                <a:cs typeface="Myriad Pro" charset="0"/>
              </a:rPr>
              <a:t>rates are lower at 67.8% when compared to the national average of 71.7. All the formal statistics point to a negative place profile with the exception of 1-4 GCSE category. This raw data could potentially lead to a downward spiral deterring people from the area</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phrases </a:t>
            </a:r>
            <a:r>
              <a:rPr lang="en-US" sz="1050" dirty="0">
                <a:solidFill>
                  <a:srgbClr val="1F224E"/>
                </a:solidFill>
                <a:latin typeface="Myriad Pro" charset="0"/>
                <a:ea typeface="Myriad Pro" charset="0"/>
                <a:cs typeface="Myriad Pro" charset="0"/>
              </a:rPr>
              <a:t>like ‘relax’ and ‘soft clean sandy beaches’ have been used to make the place sound an attractive place to visit</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informal interview data states that ‘young </a:t>
            </a:r>
            <a:r>
              <a:rPr lang="en-US" sz="1050" dirty="0" err="1">
                <a:solidFill>
                  <a:srgbClr val="1F224E"/>
                </a:solidFill>
                <a:latin typeface="Myriad Pro" charset="0"/>
                <a:ea typeface="Myriad Pro" charset="0"/>
                <a:cs typeface="Myriad Pro" charset="0"/>
              </a:rPr>
              <a:t>yobs’</a:t>
            </a:r>
            <a:r>
              <a:rPr lang="en-US" sz="1050" dirty="0">
                <a:solidFill>
                  <a:srgbClr val="1F224E"/>
                </a:solidFill>
                <a:latin typeface="Myriad Pro" charset="0"/>
                <a:ea typeface="Myriad Pro" charset="0"/>
                <a:cs typeface="Myriad Pro" charset="0"/>
              </a:rPr>
              <a:t> gather by nightfall. This implies that this is perhaps not the view of a ‘younger’ person</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photo of graffiti artwork shows some potentially positive attributes of the area but also some more negative with the sad face of the girl with a teddy bear. This artwork may have been created by a person who wanted to send certain messages about the area</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image of the volleyball on the beach again shows a different representation of the town. This fits with the council description of ‘soft sandy beaches’, the sun is also shining in this image and people look like they are enjoying themselves and friendships exist. Again this image was chosen for a purpose probably linked to </a:t>
            </a:r>
            <a:r>
              <a:rPr lang="en-US" sz="1050" dirty="0" smtClean="0">
                <a:solidFill>
                  <a:srgbClr val="1F224E"/>
                </a:solidFill>
                <a:latin typeface="Myriad Pro" charset="0"/>
                <a:ea typeface="Myriad Pro" charset="0"/>
                <a:cs typeface="Myriad Pro" charset="0"/>
              </a:rPr>
              <a:t>tourism</a:t>
            </a:r>
            <a:r>
              <a:rPr lang="en-GB" sz="1050" dirty="0" smtClean="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p:txBody>
      </p:sp>
      <p:sp>
        <p:nvSpPr>
          <p:cNvPr id="8" name="Rectangle 7"/>
          <p:cNvSpPr/>
          <p:nvPr/>
        </p:nvSpPr>
        <p:spPr>
          <a:xfrm>
            <a:off x="107504" y="1087594"/>
            <a:ext cx="8856984" cy="577081"/>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50"/>
                </a:solidFill>
                <a:latin typeface="Myriad Pro" charset="0"/>
                <a:ea typeface="Myriad Pro" charset="0"/>
                <a:cs typeface="Myriad Pro" charset="0"/>
              </a:rPr>
              <a:t>evidence from investigation and interpretation of the resource</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50"/>
                </a:solidFill>
                <a:latin typeface="Myriad Pro" charset="0"/>
                <a:ea typeface="Myriad Pro" charset="0"/>
                <a:cs typeface="Myriad Pro" charset="0"/>
              </a:rPr>
              <a:t>evidence</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2675900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717" y="32048"/>
            <a:ext cx="8229600" cy="1143000"/>
          </a:xfrm>
        </p:spPr>
        <p:txBody>
          <a:bodyPr>
            <a:normAutofit/>
          </a:bodyPr>
          <a:lstStyle/>
          <a:p>
            <a:r>
              <a:rPr lang="en-GB" dirty="0" smtClean="0"/>
              <a:t>Question 1(c) </a:t>
            </a:r>
            <a:r>
              <a:rPr lang="en-GB" dirty="0"/>
              <a:t>– </a:t>
            </a:r>
            <a:r>
              <a:rPr lang="en-GB" dirty="0" smtClean="0"/>
              <a:t>6 marks</a:t>
            </a:r>
            <a:endParaRPr lang="en-GB" dirty="0"/>
          </a:p>
        </p:txBody>
      </p:sp>
      <p:sp>
        <p:nvSpPr>
          <p:cNvPr id="7" name="TextBox 6"/>
          <p:cNvSpPr txBox="1"/>
          <p:nvPr/>
        </p:nvSpPr>
        <p:spPr>
          <a:xfrm>
            <a:off x="424694" y="980728"/>
            <a:ext cx="8395779"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globalisation can influence people’s sense of place.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1916832"/>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 six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How the processes of globalisation and time-space compression can </a:t>
            </a:r>
            <a:r>
              <a:rPr lang="en-US" sz="1200" dirty="0" smtClean="0">
                <a:solidFill>
                  <a:srgbClr val="FF0000"/>
                </a:solidFill>
                <a:latin typeface="Myriad Pro" charset="0"/>
                <a:ea typeface="Myriad Pro" charset="0"/>
                <a:cs typeface="Myriad Pro" charset="0"/>
              </a:rPr>
              <a:t>influence our </a:t>
            </a:r>
            <a:r>
              <a:rPr lang="en-US" sz="1200" dirty="0">
                <a:solidFill>
                  <a:srgbClr val="FF0000"/>
                </a:solidFill>
                <a:latin typeface="Myriad Pro" charset="0"/>
                <a:ea typeface="Myriad Pro" charset="0"/>
                <a:cs typeface="Myriad Pro" charset="0"/>
              </a:rPr>
              <a:t>sense of </a:t>
            </a:r>
            <a:r>
              <a:rPr lang="en-US" sz="1200" dirty="0" smtClean="0">
                <a:solidFill>
                  <a:srgbClr val="FF0000"/>
                </a:solidFill>
                <a:latin typeface="Myriad Pro" charset="0"/>
                <a:ea typeface="Myriad Pro" charset="0"/>
                <a:cs typeface="Myriad Pro" charset="0"/>
              </a:rPr>
              <a:t>place’</a:t>
            </a:r>
            <a:r>
              <a:rPr lang="en-GB" sz="1200" dirty="0" smtClean="0">
                <a:solidFill>
                  <a:srgbClr val="1F224E"/>
                </a:solidFill>
                <a:latin typeface="Myriad Pro" charset="0"/>
                <a:ea typeface="Myriad Pro" charset="0"/>
                <a:cs typeface="Myriad Pro" charset="0"/>
              </a:rPr>
              <a:t> is stated in the specification (key idea 2.a of this topic).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395536" y="3654600"/>
            <a:ext cx="2736304"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3 </a:t>
            </a:r>
            <a:r>
              <a:rPr lang="en-US" sz="1200" b="1" dirty="0" smtClean="0">
                <a:solidFill>
                  <a:srgbClr val="1F224E"/>
                </a:solidFill>
                <a:latin typeface="Myriad Pro" charset="0"/>
                <a:ea typeface="Myriad Pro" charset="0"/>
                <a:cs typeface="Myriad Pro" charset="0"/>
              </a:rPr>
              <a:t>(5-6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thorough</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globalisation can influence sense of place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well-developed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a:t>
            </a:r>
            <a:r>
              <a:rPr lang="en-US" sz="1200" dirty="0">
                <a:solidFill>
                  <a:srgbClr val="1F224E"/>
                </a:solidFill>
                <a:latin typeface="Myriad Pro" charset="0"/>
                <a:ea typeface="Myriad Pro" charset="0"/>
                <a:cs typeface="Myriad Pro" charset="0"/>
              </a:rPr>
              <a:t>globalisation and sense of place.</a:t>
            </a:r>
            <a:endParaRPr lang="en-GB" sz="1200" dirty="0">
              <a:solidFill>
                <a:srgbClr val="1F224E"/>
              </a:solidFill>
              <a:latin typeface="Myriad Pro" charset="0"/>
              <a:ea typeface="Myriad Pro" charset="0"/>
              <a:cs typeface="Myriad Pro" charset="0"/>
            </a:endParaRPr>
          </a:p>
        </p:txBody>
      </p:sp>
      <p:sp>
        <p:nvSpPr>
          <p:cNvPr id="6" name="TextBox 5"/>
          <p:cNvSpPr txBox="1"/>
          <p:nvPr/>
        </p:nvSpPr>
        <p:spPr>
          <a:xfrm>
            <a:off x="6156176" y="3664589"/>
            <a:ext cx="2664297"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1 (1–2 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basic</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a:t>
            </a:r>
            <a:r>
              <a:rPr lang="en-US" sz="1200" dirty="0">
                <a:solidFill>
                  <a:srgbClr val="1F224E"/>
                </a:solidFill>
                <a:latin typeface="Myriad Pro" charset="0"/>
                <a:ea typeface="Myriad Pro" charset="0"/>
                <a:cs typeface="Myriad Pro" charset="0"/>
              </a:rPr>
              <a:t> of how globalisation can influence sense of place </a:t>
            </a:r>
            <a:r>
              <a:rPr lang="en-US"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simple</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a:t>
            </a:r>
            <a:r>
              <a:rPr lang="en-US" sz="1200" dirty="0">
                <a:solidFill>
                  <a:srgbClr val="1F224E"/>
                </a:solidFill>
                <a:latin typeface="Myriad Pro" charset="0"/>
                <a:ea typeface="Myriad Pro" charset="0"/>
                <a:cs typeface="Myriad Pro" charset="0"/>
              </a:rPr>
              <a:t>globalisation and sense of place</a:t>
            </a:r>
            <a:r>
              <a:rPr lang="en-US" sz="1200" dirty="0" smtClean="0">
                <a:solidFill>
                  <a:srgbClr val="1F224E"/>
                </a:solidFill>
                <a:latin typeface="Myriad Pro" charset="0"/>
                <a:ea typeface="Myriad Pro" charset="0"/>
                <a:cs typeface="Myriad Pro" charset="0"/>
              </a:rPr>
              <a:t>.</a:t>
            </a:r>
          </a:p>
          <a:p>
            <a:endParaRPr lang="en-GB" sz="1200" dirty="0">
              <a:solidFill>
                <a:srgbClr val="1F224E"/>
              </a:solidFill>
              <a:latin typeface="Myriad Pro" charset="0"/>
              <a:ea typeface="Myriad Pro" charset="0"/>
              <a:cs typeface="Myriad Pro" charset="0"/>
            </a:endParaRPr>
          </a:p>
        </p:txBody>
      </p:sp>
      <p:sp>
        <p:nvSpPr>
          <p:cNvPr id="8" name="TextBox 7"/>
          <p:cNvSpPr txBox="1"/>
          <p:nvPr/>
        </p:nvSpPr>
        <p:spPr>
          <a:xfrm>
            <a:off x="3282701" y="3670294"/>
            <a:ext cx="2736305" cy="1754326"/>
          </a:xfrm>
          <a:prstGeom prst="rect">
            <a:avLst/>
          </a:prstGeom>
          <a:solidFill>
            <a:srgbClr val="ECECEC"/>
          </a:solidFill>
          <a:ln>
            <a:solidFill>
              <a:schemeClr val="tx1"/>
            </a:solidFill>
          </a:ln>
        </p:spPr>
        <p:txBody>
          <a:bodyPr wrap="square" rtlCol="0">
            <a:spAutoFit/>
          </a:bodyPr>
          <a:lstStyle/>
          <a:p>
            <a:r>
              <a:rPr lang="en-US" sz="1200" b="1" dirty="0">
                <a:solidFill>
                  <a:srgbClr val="1F224E"/>
                </a:solidFill>
                <a:latin typeface="Myriad Pro" charset="0"/>
                <a:ea typeface="Myriad Pro" charset="0"/>
                <a:cs typeface="Myriad Pro" charset="0"/>
              </a:rPr>
              <a:t>Level 2 (</a:t>
            </a:r>
            <a:r>
              <a:rPr lang="en-US" sz="1200" b="1" dirty="0" smtClean="0">
                <a:solidFill>
                  <a:srgbClr val="1F224E"/>
                </a:solidFill>
                <a:latin typeface="Myriad Pro" charset="0"/>
                <a:ea typeface="Myriad Pro" charset="0"/>
                <a:cs typeface="Myriad Pro" charset="0"/>
              </a:rPr>
              <a:t>3–4 </a:t>
            </a:r>
            <a:r>
              <a:rPr lang="en-US" sz="1200" b="1" dirty="0">
                <a:solidFill>
                  <a:srgbClr val="1F224E"/>
                </a:solidFill>
                <a:latin typeface="Myriad Pro" charset="0"/>
                <a:ea typeface="Myriad Pro" charset="0"/>
                <a:cs typeface="Myriad Pro" charset="0"/>
              </a:rPr>
              <a:t>marks)</a:t>
            </a:r>
            <a:endParaRPr lang="en-GB" sz="1200" b="1"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Demonstrates </a:t>
            </a:r>
            <a:r>
              <a:rPr lang="en-US" sz="1200" b="1" dirty="0">
                <a:solidFill>
                  <a:srgbClr val="1F224E"/>
                </a:solidFill>
                <a:latin typeface="Myriad Pro" charset="0"/>
                <a:ea typeface="Myriad Pro" charset="0"/>
                <a:cs typeface="Myriad Pro" charset="0"/>
              </a:rPr>
              <a:t>reasonable</a:t>
            </a:r>
            <a:r>
              <a:rPr lang="en-US" sz="1200" dirty="0">
                <a:solidFill>
                  <a:srgbClr val="1F224E"/>
                </a:solidFill>
                <a:latin typeface="Myriad Pro" charset="0"/>
                <a:ea typeface="Myriad Pro" charset="0"/>
                <a:cs typeface="Myriad Pro" charset="0"/>
              </a:rPr>
              <a:t> </a:t>
            </a: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how globalisation can influence sense of place </a:t>
            </a:r>
            <a:r>
              <a:rPr lang="en-US" sz="1200" dirty="0">
                <a:solidFill>
                  <a:srgbClr val="FF0000"/>
                </a:solidFill>
                <a:latin typeface="Myriad Pro" charset="0"/>
                <a:ea typeface="Myriad Pro" charset="0"/>
                <a:cs typeface="Myriad Pro" charset="0"/>
              </a:rPr>
              <a:t>(AO1)</a:t>
            </a:r>
            <a:r>
              <a:rPr lang="en-US" sz="1200" dirty="0">
                <a:solidFill>
                  <a:srgbClr val="1F224E"/>
                </a:solidFill>
                <a:latin typeface="Myriad Pro" charset="0"/>
                <a:ea typeface="Myriad Pro" charset="0"/>
                <a:cs typeface="Myriad Pro" charset="0"/>
              </a:rPr>
              <a:t>.</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 </a:t>
            </a:r>
            <a:endParaRPr lang="en-GB" sz="1200" dirty="0">
              <a:solidFill>
                <a:srgbClr val="1F224E"/>
              </a:solidFill>
              <a:latin typeface="Myriad Pro" charset="0"/>
              <a:ea typeface="Myriad Pro" charset="0"/>
              <a:cs typeface="Myriad Pro" charset="0"/>
            </a:endParaRPr>
          </a:p>
          <a:p>
            <a:r>
              <a:rPr lang="en-US" sz="1200" dirty="0">
                <a:solidFill>
                  <a:srgbClr val="1F224E"/>
                </a:solidFill>
                <a:latin typeface="Myriad Pro" charset="0"/>
                <a:ea typeface="Myriad Pro" charset="0"/>
                <a:cs typeface="Myriad Pro" charset="0"/>
              </a:rPr>
              <a:t>This will be shown by including </a:t>
            </a:r>
            <a:r>
              <a:rPr lang="en-US" sz="1200" b="1" dirty="0">
                <a:solidFill>
                  <a:srgbClr val="1F224E"/>
                </a:solidFill>
                <a:latin typeface="Myriad Pro" charset="0"/>
                <a:ea typeface="Myriad Pro" charset="0"/>
                <a:cs typeface="Myriad Pro" charset="0"/>
              </a:rPr>
              <a:t>developed</a:t>
            </a:r>
            <a:r>
              <a:rPr lang="en-US" sz="1200" dirty="0">
                <a:solidFill>
                  <a:srgbClr val="1F224E"/>
                </a:solidFill>
                <a:latin typeface="Myriad Pro" charset="0"/>
                <a:ea typeface="Myriad Pro" charset="0"/>
                <a:cs typeface="Myriad Pro" charset="0"/>
              </a:rPr>
              <a:t> </a:t>
            </a:r>
            <a:r>
              <a:rPr lang="en-US" sz="1200" dirty="0" smtClean="0">
                <a:solidFill>
                  <a:srgbClr val="1F224E"/>
                </a:solidFill>
                <a:latin typeface="Myriad Pro" charset="0"/>
                <a:ea typeface="Myriad Pro" charset="0"/>
                <a:cs typeface="Myriad Pro" charset="0"/>
              </a:rPr>
              <a:t>ideas about </a:t>
            </a:r>
            <a:r>
              <a:rPr lang="en-US" sz="1200" dirty="0">
                <a:solidFill>
                  <a:srgbClr val="1F224E"/>
                </a:solidFill>
                <a:latin typeface="Myriad Pro" charset="0"/>
                <a:ea typeface="Myriad Pro" charset="0"/>
                <a:cs typeface="Myriad Pro" charset="0"/>
              </a:rPr>
              <a:t>globalisation and sense of place.</a:t>
            </a:r>
            <a:endParaRPr lang="en-GB" sz="1200" dirty="0">
              <a:solidFill>
                <a:srgbClr val="1F224E"/>
              </a:solidFill>
              <a:latin typeface="Myriad Pro" charset="0"/>
              <a:ea typeface="Myriad Pro" charset="0"/>
              <a:cs typeface="Myriad Pro" charset="0"/>
            </a:endParaRPr>
          </a:p>
        </p:txBody>
      </p:sp>
      <p:sp>
        <p:nvSpPr>
          <p:cNvPr id="2" name="Rectangle 1"/>
          <p:cNvSpPr/>
          <p:nvPr/>
        </p:nvSpPr>
        <p:spPr>
          <a:xfrm>
            <a:off x="1524026" y="5589240"/>
            <a:ext cx="5976664" cy="276999"/>
          </a:xfrm>
          <a:prstGeom prst="rect">
            <a:avLst/>
          </a:prstGeom>
        </p:spPr>
        <p:txBody>
          <a:bodyPr wrap="square">
            <a:spAutoFit/>
          </a:bodyPr>
          <a:lstStyle/>
          <a:p>
            <a:r>
              <a:rPr lang="en-US" sz="1200" dirty="0" smtClean="0">
                <a:solidFill>
                  <a:srgbClr val="1F224E"/>
                </a:solidFill>
                <a:latin typeface="Myriad Pro" charset="0"/>
                <a:ea typeface="Myriad Pro" charset="0"/>
                <a:cs typeface="Myriad Pro" charset="0"/>
              </a:rPr>
              <a:t>No </a:t>
            </a:r>
            <a:r>
              <a:rPr lang="en-US" sz="1200" dirty="0">
                <a:solidFill>
                  <a:srgbClr val="1F224E"/>
                </a:solidFill>
                <a:latin typeface="Myriad Pro" charset="0"/>
                <a:ea typeface="Myriad Pro" charset="0"/>
                <a:cs typeface="Myriad Pro" charset="0"/>
              </a:rPr>
              <a:t>response or no response worthy of </a:t>
            </a:r>
            <a:r>
              <a:rPr lang="en-US" sz="1200" dirty="0" smtClean="0">
                <a:solidFill>
                  <a:srgbClr val="1F224E"/>
                </a:solidFill>
                <a:latin typeface="Myriad Pro" charset="0"/>
                <a:ea typeface="Myriad Pro" charset="0"/>
                <a:cs typeface="Myriad Pro" charset="0"/>
              </a:rPr>
              <a:t>credit would achieve </a:t>
            </a:r>
            <a:r>
              <a:rPr lang="en-US" sz="1200" b="1" dirty="0" smtClean="0">
                <a:solidFill>
                  <a:srgbClr val="1F224E"/>
                </a:solidFill>
                <a:latin typeface="Myriad Pro" charset="0"/>
                <a:ea typeface="Myriad Pro" charset="0"/>
                <a:cs typeface="Myriad Pro" charset="0"/>
              </a:rPr>
              <a:t>0 marks </a:t>
            </a:r>
            <a:r>
              <a:rPr lang="en-US" sz="1200" dirty="0" smtClean="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258223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a:bodyPr>
          <a:lstStyle/>
          <a:p>
            <a:r>
              <a:rPr lang="en-GB" dirty="0"/>
              <a:t>Question 1(c) – 6 marks</a:t>
            </a:r>
          </a:p>
        </p:txBody>
      </p:sp>
      <p:sp>
        <p:nvSpPr>
          <p:cNvPr id="7" name="TextBox 6"/>
          <p:cNvSpPr txBox="1"/>
          <p:nvPr/>
        </p:nvSpPr>
        <p:spPr>
          <a:xfrm>
            <a:off x="424694" y="1108866"/>
            <a:ext cx="8496944" cy="830997"/>
          </a:xfrm>
          <a:prstGeom prst="rect">
            <a:avLst/>
          </a:prstGeom>
          <a:noFill/>
          <a:ln>
            <a:solidFill>
              <a:schemeClr val="tx1"/>
            </a:solidFill>
          </a:ln>
        </p:spPr>
        <p:txBody>
          <a:bodyPr wrap="square" rtlCol="0">
            <a:spAutoFit/>
          </a:bodyPr>
          <a:lstStyle/>
          <a:p>
            <a:pPr lvl="0"/>
            <a:r>
              <a:rPr lang="en-US" sz="2400" dirty="0">
                <a:solidFill>
                  <a:srgbClr val="FF0000"/>
                </a:solidFill>
                <a:latin typeface="Myriad Pro" charset="0"/>
                <a:ea typeface="Myriad Pro" charset="0"/>
                <a:cs typeface="Myriad Pro" charset="0"/>
              </a:rPr>
              <a:t>Explain how globalisation can influence people’s sense of place.</a:t>
            </a:r>
            <a:endParaRPr lang="en-US" sz="16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FF0000"/>
                </a:solidFill>
                <a:latin typeface="Myriad Pro" charset="0"/>
                <a:ea typeface="Myriad Pro" charset="0"/>
                <a:cs typeface="Myriad Pro" charset="0"/>
              </a:rPr>
              <a:t>knowledge and understanding</a:t>
            </a:r>
            <a:r>
              <a:rPr lang="en-GB" sz="12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200" dirty="0">
                <a:solidFill>
                  <a:srgbClr val="FF0000"/>
                </a:solidFill>
                <a:latin typeface="Myriad Pro" charset="0"/>
                <a:ea typeface="Myriad Pro" charset="0"/>
                <a:cs typeface="Myriad Pro" charset="0"/>
              </a:rPr>
              <a:t>knowledge and understanding </a:t>
            </a:r>
            <a:r>
              <a:rPr lang="en-GB" sz="1200" dirty="0" smtClean="0">
                <a:solidFill>
                  <a:srgbClr val="1F224E"/>
                </a:solidFill>
                <a:latin typeface="Myriad Pro" charset="0"/>
                <a:ea typeface="Myriad Pro" charset="0"/>
                <a:cs typeface="Myriad Pro" charset="0"/>
              </a:rPr>
              <a:t>shown.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globalisation and how this can influence sense of place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how </a:t>
            </a:r>
            <a:r>
              <a:rPr lang="en-US" sz="1200" dirty="0">
                <a:solidFill>
                  <a:srgbClr val="1F224E"/>
                </a:solidFill>
                <a:latin typeface="Myriad Pro" charset="0"/>
                <a:ea typeface="Myriad Pro" charset="0"/>
                <a:cs typeface="Myriad Pro" charset="0"/>
              </a:rPr>
              <a:t>rapid globalisation has led to time-space compression, where transport and communications have helped shrink time and space, therefore influencing place meaning</a:t>
            </a:r>
          </a:p>
          <a:p>
            <a:r>
              <a:rPr lang="en-US" sz="1200" dirty="0" smtClean="0">
                <a:solidFill>
                  <a:srgbClr val="1F224E"/>
                </a:solidFill>
                <a:latin typeface="Myriad Pro" charset="0"/>
                <a:ea typeface="Myriad Pro" charset="0"/>
                <a:cs typeface="Myriad Pro" charset="0"/>
              </a:rPr>
              <a:t>globalisation </a:t>
            </a:r>
            <a:r>
              <a:rPr lang="en-US" sz="1200" dirty="0">
                <a:solidFill>
                  <a:srgbClr val="1F224E"/>
                </a:solidFill>
                <a:latin typeface="Myriad Pro" charset="0"/>
                <a:ea typeface="Myriad Pro" charset="0"/>
                <a:cs typeface="Myriad Pro" charset="0"/>
              </a:rPr>
              <a:t>and global brands can impact places, threatening what makes them unique and important in their individual right </a:t>
            </a:r>
          </a:p>
          <a:p>
            <a:r>
              <a:rPr lang="en-US" sz="1200" dirty="0" smtClean="0">
                <a:solidFill>
                  <a:srgbClr val="1F224E"/>
                </a:solidFill>
                <a:latin typeface="Myriad Pro" charset="0"/>
                <a:ea typeface="Myriad Pro" charset="0"/>
                <a:cs typeface="Myriad Pro" charset="0"/>
              </a:rPr>
              <a:t>anti-globalisation </a:t>
            </a:r>
            <a:r>
              <a:rPr lang="en-US" sz="1200" dirty="0">
                <a:solidFill>
                  <a:srgbClr val="1F224E"/>
                </a:solidFill>
                <a:latin typeface="Myriad Pro" charset="0"/>
                <a:ea typeface="Myriad Pro" charset="0"/>
                <a:cs typeface="Myriad Pro" charset="0"/>
              </a:rPr>
              <a:t>activists would argue that </a:t>
            </a:r>
            <a:r>
              <a:rPr lang="en-US" sz="1200" dirty="0" err="1">
                <a:solidFill>
                  <a:srgbClr val="1F224E"/>
                </a:solidFill>
                <a:latin typeface="Myriad Pro" charset="0"/>
                <a:ea typeface="Myriad Pro" charset="0"/>
                <a:cs typeface="Myriad Pro" charset="0"/>
              </a:rPr>
              <a:t>homogenised</a:t>
            </a:r>
            <a:r>
              <a:rPr lang="en-US" sz="1200" dirty="0">
                <a:solidFill>
                  <a:srgbClr val="1F224E"/>
                </a:solidFill>
                <a:latin typeface="Myriad Pro" charset="0"/>
                <a:ea typeface="Myriad Pro" charset="0"/>
                <a:cs typeface="Myriad Pro" charset="0"/>
              </a:rPr>
              <a:t> landscapes have been created where global corporations like Starbucks can be found on every street corner. These can create perceptions of  familiarity where people feel comforted, where they know what they are getting and like they have been somewhere before.  Examples might include New York where numerous films and songs about this place have been available globally, creating a sense of place about somewhere you may have never been</a:t>
            </a:r>
          </a:p>
          <a:p>
            <a:r>
              <a:rPr lang="en-US" sz="1200" dirty="0" smtClean="0">
                <a:solidFill>
                  <a:srgbClr val="1F224E"/>
                </a:solidFill>
                <a:latin typeface="Myriad Pro" charset="0"/>
                <a:ea typeface="Myriad Pro" charset="0"/>
                <a:cs typeface="Myriad Pro" charset="0"/>
              </a:rPr>
              <a:t>it </a:t>
            </a:r>
            <a:r>
              <a:rPr lang="en-US" sz="1200" dirty="0">
                <a:solidFill>
                  <a:srgbClr val="1F224E"/>
                </a:solidFill>
                <a:latin typeface="Myriad Pro" charset="0"/>
                <a:ea typeface="Myriad Pro" charset="0"/>
                <a:cs typeface="Myriad Pro" charset="0"/>
              </a:rPr>
              <a:t>can also lead to some people feeling that the local place has been done a disservice as local more unique businesses might be put out of operation, creating feelings of dis-location </a:t>
            </a:r>
          </a:p>
          <a:p>
            <a:r>
              <a:rPr lang="en-US" sz="1200" dirty="0" smtClean="0">
                <a:solidFill>
                  <a:srgbClr val="1F224E"/>
                </a:solidFill>
                <a:latin typeface="Myriad Pro" charset="0"/>
                <a:ea typeface="Myriad Pro" charset="0"/>
                <a:cs typeface="Myriad Pro" charset="0"/>
              </a:rPr>
              <a:t>some </a:t>
            </a:r>
            <a:r>
              <a:rPr lang="en-US" sz="1200" dirty="0">
                <a:solidFill>
                  <a:srgbClr val="1F224E"/>
                </a:solidFill>
                <a:latin typeface="Myriad Pro" charset="0"/>
                <a:ea typeface="Myriad Pro" charset="0"/>
                <a:cs typeface="Myriad Pro" charset="0"/>
              </a:rPr>
              <a:t>people might argue that globalisation has created a new exciting sense of place through a new kind of diversity, making places appear more exciting with influences from all around the world in the form of food, fashion and music.</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09333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smtClean="0"/>
              <a:t>Question 1(d)* </a:t>
            </a:r>
            <a:r>
              <a:rPr lang="en-GB" dirty="0"/>
              <a:t>– </a:t>
            </a:r>
            <a:r>
              <a:rPr lang="en-GB" dirty="0" smtClean="0"/>
              <a:t>16 </a:t>
            </a:r>
            <a:r>
              <a:rPr lang="en-GB" dirty="0"/>
              <a:t>marks</a:t>
            </a:r>
          </a:p>
        </p:txBody>
      </p:sp>
      <p:sp>
        <p:nvSpPr>
          <p:cNvPr id="7" name="TextBox 6"/>
          <p:cNvSpPr txBox="1"/>
          <p:nvPr/>
        </p:nvSpPr>
        <p:spPr>
          <a:xfrm>
            <a:off x="323528" y="1318416"/>
            <a:ext cx="8496944" cy="584775"/>
          </a:xfrm>
          <a:prstGeom prst="rect">
            <a:avLst/>
          </a:prstGeom>
          <a:noFill/>
          <a:ln>
            <a:solidFill>
              <a:schemeClr val="tx1"/>
            </a:solidFill>
          </a:ln>
        </p:spPr>
        <p:txBody>
          <a:bodyPr wrap="square" rtlCol="0">
            <a:spAutoFit/>
          </a:bodyPr>
          <a:lstStyle/>
          <a:p>
            <a:r>
              <a:rPr lang="en-US" sz="1600" dirty="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Placemaking is used by governments </a:t>
            </a:r>
            <a:r>
              <a:rPr lang="en-US" sz="1600" u="sng" dirty="0">
                <a:solidFill>
                  <a:srgbClr val="00B0F0"/>
                </a:solidFill>
                <a:latin typeface="Myriad Pro" charset="0"/>
                <a:ea typeface="Myriad Pro" charset="0"/>
                <a:cs typeface="Myriad Pro" charset="0"/>
              </a:rPr>
              <a:t>only to</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attract inward investment</a:t>
            </a:r>
            <a:r>
              <a:rPr lang="en-US" sz="1600" dirty="0">
                <a:solidFill>
                  <a:srgbClr val="00B0F0"/>
                </a:solidFill>
                <a:latin typeface="Myriad Pro" charset="0"/>
                <a:ea typeface="Myriad Pro" charset="0"/>
                <a:cs typeface="Myriad Pro" charset="0"/>
              </a:rPr>
              <a:t>.’ How far do you agree with this statement?</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23528" y="2060848"/>
            <a:ext cx="8496944"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The final question for Sections A of the Human interactions (02) question paper will always be a </a:t>
            </a:r>
            <a:r>
              <a:rPr lang="en-GB" sz="1200" u="sng" dirty="0" smtClean="0">
                <a:solidFill>
                  <a:srgbClr val="1F224E"/>
                </a:solidFill>
                <a:latin typeface="Myriad Pro" charset="0"/>
                <a:ea typeface="Myriad Pro" charset="0"/>
                <a:cs typeface="Myriad Pro" charset="0"/>
              </a:rPr>
              <a:t>16 mark question</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how governments use placemaking</a:t>
            </a:r>
            <a:r>
              <a:rPr lang="en-GB" sz="1200" dirty="0" smtClean="0">
                <a:solidFill>
                  <a:srgbClr val="FF0000"/>
                </a:solidFill>
                <a:latin typeface="Myriad Pro" charset="0"/>
                <a:ea typeface="Myriad Pro" charset="0"/>
                <a:cs typeface="Myriad Pro" charset="0"/>
              </a:rPr>
              <a:t>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5.a, 5.b and 5.c </a:t>
            </a:r>
            <a:r>
              <a:rPr lang="en-GB" sz="1200" dirty="0">
                <a:solidFill>
                  <a:srgbClr val="1F224E"/>
                </a:solidFill>
                <a:latin typeface="Myriad Pro" charset="0"/>
                <a:ea typeface="Myriad Pro" charset="0"/>
                <a:cs typeface="Myriad Pro" charset="0"/>
              </a:rPr>
              <a:t>of this 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 key ideas 5.c is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to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how far do </a:t>
            </a:r>
            <a:r>
              <a:rPr lang="en-US" sz="1200" dirty="0">
                <a:solidFill>
                  <a:srgbClr val="00B0F0"/>
                </a:solidFill>
                <a:latin typeface="Myriad Pro" charset="0"/>
                <a:ea typeface="Myriad Pro" charset="0"/>
                <a:cs typeface="Myriad Pro" charset="0"/>
              </a:rPr>
              <a:t>you agree</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only to</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how far they agree that </a:t>
            </a:r>
            <a:r>
              <a:rPr lang="en-US" sz="1200" dirty="0" smtClean="0">
                <a:solidFill>
                  <a:srgbClr val="1F224E"/>
                </a:solidFill>
                <a:latin typeface="Myriad Pro" charset="0"/>
                <a:ea typeface="Myriad Pro" charset="0"/>
                <a:cs typeface="Myriad Pro" charset="0"/>
              </a:rPr>
              <a:t>placemaking </a:t>
            </a:r>
            <a:r>
              <a:rPr lang="en-US" sz="1200" dirty="0">
                <a:solidFill>
                  <a:srgbClr val="1F224E"/>
                </a:solidFill>
                <a:latin typeface="Myriad Pro" charset="0"/>
                <a:ea typeface="Myriad Pro" charset="0"/>
                <a:cs typeface="Myriad Pro" charset="0"/>
              </a:rPr>
              <a:t>is only used by governments to attract inward investment</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study</a:t>
            </a:r>
            <a:r>
              <a:rPr lang="en-GB" sz="1200" dirty="0" smtClean="0">
                <a:solidFill>
                  <a:srgbClr val="1F224E"/>
                </a:solidFill>
                <a:latin typeface="Myriad Pro" charset="0"/>
                <a:ea typeface="Myriad Pro" charset="0"/>
                <a:cs typeface="Myriad Pro" charset="0"/>
              </a:rPr>
              <a:t> covered to determine whether students agree with this statement or not.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75524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3200" dirty="0" smtClean="0"/>
              <a:t>Question 1(d)* </a:t>
            </a:r>
            <a:r>
              <a:rPr lang="en-GB" sz="3200" dirty="0"/>
              <a:t>– </a:t>
            </a:r>
            <a:r>
              <a:rPr lang="en-GB" sz="3200" dirty="0" smtClean="0"/>
              <a:t>16 marks – The mark scheme</a:t>
            </a:r>
            <a:endParaRPr lang="en-GB" sz="3200" dirty="0"/>
          </a:p>
        </p:txBody>
      </p:sp>
      <p:sp>
        <p:nvSpPr>
          <p:cNvPr id="3" name="Content Placeholder 2"/>
          <p:cNvSpPr txBox="1">
            <a:spLocks/>
          </p:cNvSpPr>
          <p:nvPr/>
        </p:nvSpPr>
        <p:spPr>
          <a:xfrm>
            <a:off x="87288" y="836712"/>
            <a:ext cx="4392488"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smtClean="0">
                <a:solidFill>
                  <a:srgbClr val="1F224E"/>
                </a:solidFill>
                <a:latin typeface="Myriad Pro" charset="0"/>
                <a:ea typeface="Myriad Pro" charset="0"/>
                <a:cs typeface="Myriad Pro" charset="0"/>
              </a:rPr>
              <a:t>of </a:t>
            </a:r>
            <a:r>
              <a:rPr lang="en-US" sz="1050" dirty="0">
                <a:solidFill>
                  <a:srgbClr val="1F224E"/>
                </a:solidFill>
                <a:latin typeface="Myriad Pro" charset="0"/>
                <a:ea typeface="Myriad Pro" charset="0"/>
                <a:cs typeface="Myriad Pro" charset="0"/>
              </a:rPr>
              <a:t>how governments use placemaking.</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governments use placemaking.</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how governments use placemaking.</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511256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leading to rational conclusions that are evidence based of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with some link between rational conclusions and evidence of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as to whether placemaking is only used by governments to attract inward investment.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4518" y="6165304"/>
            <a:ext cx="5242495" cy="553998"/>
          </a:xfrm>
          <a:prstGeom prst="rect">
            <a:avLst/>
          </a:prstGeom>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774855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57"/>
            <a:ext cx="9144000" cy="936104"/>
          </a:xfrm>
        </p:spPr>
        <p:txBody>
          <a:bodyPr>
            <a:noAutofit/>
          </a:bodyPr>
          <a:lstStyle/>
          <a:p>
            <a:r>
              <a:rPr lang="en-GB" sz="3200" dirty="0" smtClean="0"/>
              <a:t>Question 1(d)* </a:t>
            </a:r>
            <a:r>
              <a:rPr lang="en-GB" sz="3200" dirty="0"/>
              <a:t>– </a:t>
            </a:r>
            <a:r>
              <a:rPr lang="en-GB" sz="3200" dirty="0" smtClean="0"/>
              <a:t>16 </a:t>
            </a:r>
            <a:r>
              <a:rPr lang="en-GB" sz="3200" dirty="0"/>
              <a:t>marks – </a:t>
            </a:r>
            <a:r>
              <a:rPr lang="en-GB" sz="3200" dirty="0" smtClean="0"/>
              <a:t>Indicative content</a:t>
            </a:r>
            <a:endParaRPr lang="en-GB" sz="3200" dirty="0"/>
          </a:p>
        </p:txBody>
      </p:sp>
      <p:sp>
        <p:nvSpPr>
          <p:cNvPr id="7" name="Content Placeholder 2"/>
          <p:cNvSpPr txBox="1">
            <a:spLocks/>
          </p:cNvSpPr>
          <p:nvPr/>
        </p:nvSpPr>
        <p:spPr>
          <a:xfrm>
            <a:off x="40406" y="2124414"/>
            <a:ext cx="4503627" cy="459588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smtClean="0">
                <a:solidFill>
                  <a:srgbClr val="FF0000"/>
                </a:solidFill>
                <a:latin typeface="Myriad Pro" charset="0"/>
                <a:ea typeface="Myriad Pro" charset="0"/>
                <a:cs typeface="Myriad Pro" charset="0"/>
              </a:rPr>
              <a:t>AO1 </a:t>
            </a:r>
            <a:r>
              <a:rPr lang="en-US" sz="1050" b="1" dirty="0">
                <a:solidFill>
                  <a:srgbClr val="FF0000"/>
                </a:solidFill>
                <a:latin typeface="Myriad Pro" charset="0"/>
                <a:ea typeface="Myriad Pro" charset="0"/>
                <a:cs typeface="Myriad Pro" charset="0"/>
              </a:rPr>
              <a:t>– 8 marks</a:t>
            </a:r>
            <a:endParaRPr lang="en-GB" sz="1050" b="1" dirty="0">
              <a:solidFill>
                <a:srgbClr val="FF0000"/>
              </a:solidFill>
              <a:latin typeface="Myriad Pro" charset="0"/>
              <a:ea typeface="Myriad Pro" charset="0"/>
              <a:cs typeface="Myriad Pro" charset="0"/>
            </a:endParaRPr>
          </a:p>
          <a:p>
            <a:pPr marL="0" indent="0">
              <a:buNone/>
            </a:pP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placemaking and how governments use it could potentially include: </a:t>
            </a:r>
            <a:endParaRPr lang="en-GB" sz="1050" dirty="0">
              <a:solidFill>
                <a:srgbClr val="1F224E"/>
              </a:solidFill>
              <a:latin typeface="Myriad Pro" charset="0"/>
              <a:ea typeface="Myriad Pro" charset="0"/>
              <a:cs typeface="Myriad Pro" charset="0"/>
            </a:endParaRPr>
          </a:p>
          <a:p>
            <a:r>
              <a:rPr lang="en-US" sz="1050" dirty="0" smtClean="0">
                <a:solidFill>
                  <a:srgbClr val="1F224E"/>
                </a:solidFill>
                <a:latin typeface="Myriad Pro" charset="0"/>
                <a:ea typeface="Myriad Pro" charset="0"/>
                <a:cs typeface="Myriad Pro" charset="0"/>
              </a:rPr>
              <a:t>How </a:t>
            </a:r>
            <a:r>
              <a:rPr lang="en-US" sz="1050" dirty="0">
                <a:solidFill>
                  <a:srgbClr val="1F224E"/>
                </a:solidFill>
                <a:latin typeface="Myriad Pro" charset="0"/>
                <a:ea typeface="Myriad Pro" charset="0"/>
                <a:cs typeface="Myriad Pro" charset="0"/>
              </a:rPr>
              <a:t>governments use placemaking to attract inward investment for example:</a:t>
            </a:r>
          </a:p>
          <a:p>
            <a:pPr lvl="0">
              <a:buFont typeface="Courier New" panose="02070309020205020404" pitchFamily="49" charset="0"/>
              <a:buChar char="o"/>
            </a:pPr>
            <a:r>
              <a:rPr lang="en-US" sz="1050" dirty="0" smtClean="0">
                <a:solidFill>
                  <a:srgbClr val="1F224E"/>
                </a:solidFill>
                <a:latin typeface="Myriad Pro" charset="0"/>
                <a:ea typeface="Myriad Pro" charset="0"/>
                <a:cs typeface="Myriad Pro" charset="0"/>
              </a:rPr>
              <a:t>reinventing </a:t>
            </a:r>
            <a:r>
              <a:rPr lang="en-US" sz="1050" dirty="0">
                <a:solidFill>
                  <a:srgbClr val="1F224E"/>
                </a:solidFill>
                <a:latin typeface="Myriad Pro" charset="0"/>
                <a:ea typeface="Myriad Pro" charset="0"/>
                <a:cs typeface="Myriad Pro" charset="0"/>
              </a:rPr>
              <a:t>a place e.g. Dubai has reinvented itself from a small fishing village to a hub city with many global brands locating there.  Dubai is now a regional hub in several </a:t>
            </a:r>
            <a:r>
              <a:rPr lang="en-US" sz="1050" dirty="0" smtClean="0">
                <a:solidFill>
                  <a:srgbClr val="1F224E"/>
                </a:solidFill>
                <a:latin typeface="Myriad Pro" charset="0"/>
                <a:ea typeface="Myriad Pro" charset="0"/>
                <a:cs typeface="Myriad Pro" charset="0"/>
              </a:rPr>
              <a:t>areas</a:t>
            </a:r>
          </a:p>
          <a:p>
            <a:pPr lvl="0">
              <a:buFont typeface="Courier New" panose="02070309020205020404" pitchFamily="49" charset="0"/>
              <a:buChar char="o"/>
            </a:pPr>
            <a:r>
              <a:rPr lang="en-US" sz="1050" dirty="0" smtClean="0">
                <a:solidFill>
                  <a:srgbClr val="1F224E"/>
                </a:solidFill>
                <a:latin typeface="Myriad Pro" charset="0"/>
                <a:ea typeface="Myriad Pro" charset="0"/>
                <a:cs typeface="Myriad Pro" charset="0"/>
              </a:rPr>
              <a:t>planning </a:t>
            </a:r>
            <a:r>
              <a:rPr lang="en-US" sz="1050" dirty="0">
                <a:solidFill>
                  <a:srgbClr val="1F224E"/>
                </a:solidFill>
                <a:latin typeface="Myriad Pro" charset="0"/>
                <a:ea typeface="Myriad Pro" charset="0"/>
                <a:cs typeface="Myriad Pro" charset="0"/>
              </a:rPr>
              <a:t>e.g. three decades ago Jebel Ali became the Middle East’s first big “free zone” (a place where foreign firms can operate, unusually, without a local partner and with less red tape and lower taxes than in the rest of the emirate). Now it is the world’s largest, and Dubai has 22 such zones in total, most based around particular industries. The number of companies in it grew by 14% in 2013 and 18% in 2014, to reach 1,225. More growth is expected, with $1 billion worth of new development </a:t>
            </a:r>
            <a:r>
              <a:rPr lang="en-US" sz="1050" dirty="0" smtClean="0">
                <a:solidFill>
                  <a:srgbClr val="1F224E"/>
                </a:solidFill>
                <a:latin typeface="Myriad Pro" charset="0"/>
                <a:ea typeface="Myriad Pro" charset="0"/>
                <a:cs typeface="Myriad Pro" charset="0"/>
              </a:rPr>
              <a:t>planned</a:t>
            </a:r>
          </a:p>
          <a:p>
            <a:pPr lvl="0">
              <a:buFont typeface="Courier New" panose="02070309020205020404" pitchFamily="49" charset="0"/>
              <a:buChar char="o"/>
            </a:pPr>
            <a:r>
              <a:rPr lang="en-US" sz="1050" dirty="0" smtClean="0">
                <a:solidFill>
                  <a:srgbClr val="1F224E"/>
                </a:solidFill>
                <a:latin typeface="Myriad Pro" charset="0"/>
                <a:ea typeface="Myriad Pro" charset="0"/>
                <a:cs typeface="Myriad Pro" charset="0"/>
              </a:rPr>
              <a:t>land-use zoning</a:t>
            </a:r>
          </a:p>
          <a:p>
            <a:pPr lvl="0">
              <a:buFont typeface="Courier New" panose="02070309020205020404" pitchFamily="49" charset="0"/>
              <a:buChar char="o"/>
            </a:pPr>
            <a:r>
              <a:rPr lang="en-US" sz="1050" dirty="0" smtClean="0">
                <a:solidFill>
                  <a:srgbClr val="1F224E"/>
                </a:solidFill>
                <a:latin typeface="Myriad Pro" charset="0"/>
                <a:ea typeface="Myriad Pro" charset="0"/>
                <a:cs typeface="Myriad Pro" charset="0"/>
              </a:rPr>
              <a:t>creating </a:t>
            </a:r>
            <a:r>
              <a:rPr lang="en-US" sz="1050" dirty="0">
                <a:solidFill>
                  <a:srgbClr val="1F224E"/>
                </a:solidFill>
                <a:latin typeface="Myriad Pro" charset="0"/>
                <a:ea typeface="Myriad Pro" charset="0"/>
                <a:cs typeface="Myriad Pro" charset="0"/>
              </a:rPr>
              <a:t>infrastructure e.g. in Cambridge the creation of a specific ‘Science Park’ as a zone that has attracted many high tech companies, including Astra </a:t>
            </a:r>
            <a:r>
              <a:rPr lang="en-US" sz="1050" dirty="0" err="1">
                <a:solidFill>
                  <a:srgbClr val="1F224E"/>
                </a:solidFill>
                <a:latin typeface="Myriad Pro" charset="0"/>
                <a:ea typeface="Myriad Pro" charset="0"/>
                <a:cs typeface="Myriad Pro" charset="0"/>
              </a:rPr>
              <a:t>Zenica</a:t>
            </a:r>
            <a:r>
              <a:rPr lang="en-US" sz="1050" dirty="0">
                <a:solidFill>
                  <a:srgbClr val="1F224E"/>
                </a:solidFill>
                <a:latin typeface="Myriad Pro" charset="0"/>
                <a:ea typeface="Myriad Pro" charset="0"/>
                <a:cs typeface="Myriad Pro" charset="0"/>
              </a:rPr>
              <a:t> which was originally founded in </a:t>
            </a:r>
            <a:r>
              <a:rPr lang="en-US" sz="1050" dirty="0" smtClean="0">
                <a:solidFill>
                  <a:srgbClr val="1F224E"/>
                </a:solidFill>
                <a:latin typeface="Myriad Pro" charset="0"/>
                <a:ea typeface="Myriad Pro" charset="0"/>
                <a:cs typeface="Myriad Pro" charset="0"/>
              </a:rPr>
              <a:t>Sweden</a:t>
            </a:r>
          </a:p>
          <a:p>
            <a:pPr lvl="0">
              <a:buFont typeface="Courier New" panose="02070309020205020404" pitchFamily="49" charset="0"/>
              <a:buChar char="o"/>
            </a:pPr>
            <a:r>
              <a:rPr lang="en-US" sz="1050" dirty="0" smtClean="0">
                <a:solidFill>
                  <a:srgbClr val="1F224E"/>
                </a:solidFill>
                <a:latin typeface="Myriad Pro" charset="0"/>
                <a:ea typeface="Myriad Pro" charset="0"/>
                <a:cs typeface="Myriad Pro" charset="0"/>
              </a:rPr>
              <a:t>specific </a:t>
            </a:r>
            <a:r>
              <a:rPr lang="en-US" sz="1050" dirty="0">
                <a:solidFill>
                  <a:srgbClr val="1F224E"/>
                </a:solidFill>
                <a:latin typeface="Myriad Pro" charset="0"/>
                <a:ea typeface="Myriad Pro" charset="0"/>
                <a:cs typeface="Myriad Pro" charset="0"/>
              </a:rPr>
              <a:t>policies e.g. Birmingham now offers direct flights to India and China and this has supported foreign direct investment growth which increased by more than 50% against a national increase of just 11% in 2013. This has created an additional 4,000 local jobs and is worth an estimated £174 million to the local economy per year. </a:t>
            </a:r>
          </a:p>
        </p:txBody>
      </p:sp>
      <p:sp>
        <p:nvSpPr>
          <p:cNvPr id="3" name="Rectangle 2"/>
          <p:cNvSpPr/>
          <p:nvPr/>
        </p:nvSpPr>
        <p:spPr>
          <a:xfrm>
            <a:off x="4544033" y="2149699"/>
            <a:ext cx="4501565" cy="4293483"/>
          </a:xfrm>
          <a:prstGeom prst="rect">
            <a:avLst/>
          </a:prstGeom>
          <a:solidFill>
            <a:schemeClr val="bg1"/>
          </a:solidFill>
        </p:spPr>
        <p:txBody>
          <a:bodyPr wrap="square">
            <a:spAutoFit/>
          </a:bodyPr>
          <a:lstStyle/>
          <a:p>
            <a:r>
              <a:rPr lang="en-US" sz="1050" b="1">
                <a:solidFill>
                  <a:srgbClr val="00B0F0"/>
                </a:solidFill>
                <a:latin typeface="Myriad Pro" charset="0"/>
                <a:ea typeface="Myriad Pro" charset="0"/>
                <a:cs typeface="Myriad Pro" charset="0"/>
              </a:rPr>
              <a:t>AO2 </a:t>
            </a:r>
            <a:r>
              <a:rPr lang="en-US" sz="1050" b="1" smtClean="0">
                <a:solidFill>
                  <a:srgbClr val="00B0F0"/>
                </a:solidFill>
                <a:latin typeface="Myriad Pro" charset="0"/>
                <a:ea typeface="Myriad Pro" charset="0"/>
                <a:cs typeface="Myriad Pro" charset="0"/>
              </a:rPr>
              <a:t>– 8 marks</a:t>
            </a:r>
            <a:endParaRPr lang="en-GB" sz="1050" b="1" dirty="0">
              <a:solidFill>
                <a:srgbClr val="00B0F0"/>
              </a:solidFill>
              <a:latin typeface="Myriad Pro" charset="0"/>
              <a:ea typeface="Myriad Pro" charset="0"/>
              <a:cs typeface="Myriad Pro" charset="0"/>
            </a:endParaRPr>
          </a:p>
          <a:p>
            <a:r>
              <a:rPr lang="en-US" sz="1050" dirty="0">
                <a:solidFill>
                  <a:srgbClr val="00B0F0"/>
                </a:solidFill>
                <a:latin typeface="Myriad Pro" charset="0"/>
                <a:ea typeface="Myriad Pro" charset="0"/>
                <a:cs typeface="Myriad Pro" charset="0"/>
              </a:rPr>
              <a:t>Apply knowledge and understanding to </a:t>
            </a:r>
            <a:r>
              <a:rPr lang="en-US" sz="1050" dirty="0" err="1">
                <a:solidFill>
                  <a:srgbClr val="00B0F0"/>
                </a:solidFill>
                <a:latin typeface="Myriad Pro" charset="0"/>
                <a:ea typeface="Myriad Pro" charset="0"/>
                <a:cs typeface="Myriad Pro" charset="0"/>
              </a:rPr>
              <a:t>analyse</a:t>
            </a:r>
            <a:r>
              <a:rPr lang="en-US" sz="1050" dirty="0">
                <a:solidFill>
                  <a:srgbClr val="00B0F0"/>
                </a:solidFill>
                <a:latin typeface="Myriad Pro" charset="0"/>
                <a:ea typeface="Myriad Pro" charset="0"/>
                <a:cs typeface="Myriad Pro" charset="0"/>
              </a:rPr>
              <a:t> and evaluate </a:t>
            </a:r>
            <a:r>
              <a:rPr lang="en-US" sz="1050" dirty="0">
                <a:solidFill>
                  <a:srgbClr val="1F224E"/>
                </a:solidFill>
                <a:latin typeface="Myriad Pro" charset="0"/>
                <a:ea typeface="Myriad Pro" charset="0"/>
                <a:cs typeface="Myriad Pro" charset="0"/>
              </a:rPr>
              <a:t>whether placemaking is only used by governments to attract inward investment could potentially include:</a:t>
            </a:r>
            <a:endParaRPr lang="en-GB" sz="105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why </a:t>
            </a:r>
            <a:r>
              <a:rPr lang="en-US" sz="1050" dirty="0">
                <a:solidFill>
                  <a:srgbClr val="1F224E"/>
                </a:solidFill>
                <a:latin typeface="Myriad Pro" charset="0"/>
                <a:ea typeface="Myriad Pro" charset="0"/>
                <a:cs typeface="Myriad Pro" charset="0"/>
              </a:rPr>
              <a:t>governments use placemaking for reasons other than attracting inward investment e.g. to improve the environmental quality of the area for local residents, to reduce crime rates, to increase social cohesion</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concept of placemaking, for example that placemaking itself has people at the heart of it and so placemaking purely for economic gain is not possible as placemaking is about how the environment and society would benefit too. </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strategic </a:t>
            </a:r>
            <a:r>
              <a:rPr lang="en-US" sz="1050" dirty="0">
                <a:solidFill>
                  <a:srgbClr val="1F224E"/>
                </a:solidFill>
                <a:latin typeface="Myriad Pro" charset="0"/>
                <a:ea typeface="Myriad Pro" charset="0"/>
                <a:cs typeface="Myriad Pro" charset="0"/>
              </a:rPr>
              <a:t>placemaking for example that it exists to target certain things, achieving a particular goal in addition to creating quality places. It aims to create places that are uniquely attractive to talented workers so that they want to be there and live there, by so doing, they create the circumstances for substantial job creation and income growth by attracting businesses that are looking for concentrations of talented workers.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level of agreement with the statement that governments only use placemaking to attract inward investment </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whether </a:t>
            </a:r>
            <a:r>
              <a:rPr lang="en-US" sz="1050" dirty="0">
                <a:solidFill>
                  <a:srgbClr val="1F224E"/>
                </a:solidFill>
                <a:latin typeface="Myriad Pro" charset="0"/>
                <a:ea typeface="Myriad Pro" charset="0"/>
                <a:cs typeface="Myriad Pro" charset="0"/>
              </a:rPr>
              <a:t>inward investment is the most important reason why places rebrand, if not why not and what is more important? e.g. environmental, social and / or political reasons</a:t>
            </a:r>
          </a:p>
          <a:p>
            <a:pPr marL="171450" lvl="0" indent="-171450">
              <a:buFont typeface="Arial" panose="020B0604020202020204" pitchFamily="34" charset="0"/>
              <a:buChar char="•"/>
            </a:pPr>
            <a:r>
              <a:rPr lang="en-US" sz="1050" dirty="0" smtClean="0">
                <a:solidFill>
                  <a:srgbClr val="1F224E"/>
                </a:solidFill>
                <a:latin typeface="Myriad Pro" charset="0"/>
                <a:ea typeface="Myriad Pro" charset="0"/>
                <a:cs typeface="Myriad Pro" charset="0"/>
              </a:rPr>
              <a:t>the </a:t>
            </a:r>
            <a:r>
              <a:rPr lang="en-US" sz="1050" dirty="0">
                <a:solidFill>
                  <a:srgbClr val="1F224E"/>
                </a:solidFill>
                <a:latin typeface="Myriad Pro" charset="0"/>
                <a:ea typeface="Myriad Pro" charset="0"/>
                <a:cs typeface="Myriad Pro" charset="0"/>
              </a:rPr>
              <a:t>role and range of players in the placemaking process for example community groups, governments, </a:t>
            </a:r>
            <a:r>
              <a:rPr lang="en-US" sz="1050" dirty="0" smtClean="0">
                <a:solidFill>
                  <a:srgbClr val="1F224E"/>
                </a:solidFill>
                <a:latin typeface="Myriad Pro" charset="0"/>
                <a:ea typeface="Myriad Pro" charset="0"/>
                <a:cs typeface="Myriad Pro" charset="0"/>
              </a:rPr>
              <a:t>TNCs.</a:t>
            </a:r>
            <a:endParaRPr lang="en-US" sz="1050" dirty="0">
              <a:solidFill>
                <a:srgbClr val="1F224E"/>
              </a:solidFill>
              <a:latin typeface="Myriad Pro" charset="0"/>
              <a:ea typeface="Myriad Pro" charset="0"/>
              <a:cs typeface="Myriad Pro" charset="0"/>
            </a:endParaRPr>
          </a:p>
        </p:txBody>
      </p:sp>
      <p:sp>
        <p:nvSpPr>
          <p:cNvPr id="8" name="Rectangle 7"/>
          <p:cNvSpPr/>
          <p:nvPr/>
        </p:nvSpPr>
        <p:spPr>
          <a:xfrm>
            <a:off x="115541" y="764704"/>
            <a:ext cx="8856984" cy="1384995"/>
          </a:xfrm>
          <a:prstGeom prst="rect">
            <a:avLst/>
          </a:prstGeom>
          <a:ln>
            <a:solidFill>
              <a:schemeClr val="bg1"/>
            </a:solidFill>
          </a:ln>
        </p:spPr>
        <p:txBody>
          <a:bodyPr wrap="square">
            <a:spAutoFit/>
          </a:bodyPr>
          <a:lstStyle/>
          <a:p>
            <a:r>
              <a:rPr lang="en-GB" sz="1050" dirty="0">
                <a:solidFill>
                  <a:srgbClr val="1F224E"/>
                </a:solidFill>
                <a:latin typeface="Myriad Pro" charset="0"/>
                <a:ea typeface="Myriad Pro" charset="0"/>
                <a:cs typeface="Myriad Pro" charset="0"/>
              </a:rPr>
              <a:t>The ‘Indicative content’ column of the mark scheme gives a number of suggestions of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and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which </a:t>
            </a:r>
            <a:r>
              <a:rPr lang="en-GB" sz="105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050" dirty="0" smtClean="0">
                <a:solidFill>
                  <a:srgbClr val="1F224E"/>
                </a:solidFill>
                <a:latin typeface="Myriad Pro" charset="0"/>
                <a:ea typeface="Myriad Pro" charset="0"/>
                <a:cs typeface="Myriad Pro" charset="0"/>
              </a:rPr>
              <a:t>‘</a:t>
            </a:r>
            <a:r>
              <a:rPr lang="en-GB" sz="1050" dirty="0" smtClean="0">
                <a:solidFill>
                  <a:srgbClr val="FF0000"/>
                </a:solidFill>
                <a:latin typeface="Myriad Pro" charset="0"/>
                <a:ea typeface="Myriad Pro" charset="0"/>
                <a:cs typeface="Myriad Pro" charset="0"/>
              </a:rPr>
              <a:t>knowledge </a:t>
            </a:r>
            <a:r>
              <a:rPr lang="en-GB" sz="1050" dirty="0">
                <a:solidFill>
                  <a:srgbClr val="FF0000"/>
                </a:solidFill>
                <a:latin typeface="Myriad Pro" charset="0"/>
                <a:ea typeface="Myriad Pro" charset="0"/>
                <a:cs typeface="Myriad Pro" charset="0"/>
              </a:rPr>
              <a:t>and </a:t>
            </a:r>
            <a:r>
              <a:rPr lang="en-GB" sz="1050" dirty="0" smtClean="0">
                <a:solidFill>
                  <a:srgbClr val="FF0000"/>
                </a:solidFill>
                <a:latin typeface="Myriad Pro" charset="0"/>
                <a:ea typeface="Myriad Pro" charset="0"/>
                <a:cs typeface="Myriad Pro" charset="0"/>
              </a:rPr>
              <a:t>understanding</a:t>
            </a:r>
            <a:r>
              <a:rPr lang="en-GB" sz="1050" dirty="0" smtClean="0">
                <a:solidFill>
                  <a:srgbClr val="1F224E"/>
                </a:solidFill>
                <a:latin typeface="Myriad Pro" charset="0"/>
                <a:ea typeface="Myriad Pro" charset="0"/>
                <a:cs typeface="Myriad Pro" charset="0"/>
              </a:rPr>
              <a:t>’ or ‘</a:t>
            </a:r>
            <a:r>
              <a:rPr lang="en-GB" sz="1050" dirty="0" smtClean="0">
                <a:solidFill>
                  <a:srgbClr val="00B0F0"/>
                </a:solidFill>
                <a:latin typeface="Myriad Pro" charset="0"/>
                <a:ea typeface="Myriad Pro" charset="0"/>
                <a:cs typeface="Myriad Pro" charset="0"/>
              </a:rPr>
              <a:t>application of knowledge and understanding</a:t>
            </a:r>
            <a:r>
              <a:rPr lang="en-GB" sz="1050" dirty="0" smtClean="0">
                <a:solidFill>
                  <a:srgbClr val="1F224E"/>
                </a:solidFill>
                <a:latin typeface="Myriad Pro" charset="0"/>
                <a:ea typeface="Myriad Pro" charset="0"/>
                <a:cs typeface="Myriad Pro" charset="0"/>
              </a:rPr>
              <a:t>’ shown</a:t>
            </a:r>
            <a:r>
              <a:rPr lang="en-GB" sz="1050" dirty="0">
                <a:solidFill>
                  <a:srgbClr val="1F224E"/>
                </a:solidFill>
                <a:latin typeface="Myriad Pro" charset="0"/>
                <a:ea typeface="Myriad Pro" charset="0"/>
                <a:cs typeface="Myriad Pro" charset="0"/>
              </a:rPr>
              <a:t>. </a:t>
            </a:r>
            <a:endParaRPr lang="en-GB" sz="1050" dirty="0" smtClean="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r>
              <a:rPr lang="en-GB" sz="1050" dirty="0" smtClean="0">
                <a:solidFill>
                  <a:srgbClr val="1F224E"/>
                </a:solidFill>
                <a:latin typeface="Myriad Pro" charset="0"/>
                <a:ea typeface="Myriad Pro" charset="0"/>
                <a:cs typeface="Myriad Pro" charset="0"/>
              </a:rPr>
              <a:t>The answer will depend on the choice of place(s) and government could be local, national or regional. </a:t>
            </a:r>
            <a:r>
              <a:rPr lang="en-US" sz="1050" dirty="0">
                <a:solidFill>
                  <a:srgbClr val="1F224E"/>
                </a:solidFill>
                <a:latin typeface="Myriad Pro" charset="0"/>
                <a:ea typeface="Myriad Pro" charset="0"/>
                <a:cs typeface="Myriad Pro" charset="0"/>
              </a:rPr>
              <a:t>The concept of placemaking can be described in more than one way. One description from The Project for Public Spaces </a:t>
            </a:r>
            <a:r>
              <a:rPr lang="en-US" sz="1050" dirty="0" err="1">
                <a:solidFill>
                  <a:srgbClr val="1F224E"/>
                </a:solidFill>
                <a:latin typeface="Myriad Pro" charset="0"/>
                <a:ea typeface="Myriad Pro" charset="0"/>
                <a:cs typeface="Myriad Pro" charset="0"/>
              </a:rPr>
              <a:t>organisation</a:t>
            </a:r>
            <a:r>
              <a:rPr lang="en-US" sz="1050" dirty="0">
                <a:solidFill>
                  <a:srgbClr val="1F224E"/>
                </a:solidFill>
                <a:latin typeface="Myriad Pro" charset="0"/>
                <a:ea typeface="Myriad Pro" charset="0"/>
                <a:cs typeface="Myriad Pro" charset="0"/>
              </a:rPr>
              <a:t> defines it as ‘placemaking inspires people to collectively reimagine and reinvent public spaces as the heart of every community. Strengthening the connection between people and the places they share, Placemaking refers to a collaborative process by which we can shape our public realm in order to maximize shared value.’</a:t>
            </a:r>
            <a:endParaRPr lang="en-GB" sz="105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71611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16632"/>
            <a:ext cx="8229600" cy="1143000"/>
          </a:xfrm>
        </p:spPr>
        <p:txBody>
          <a:bodyPr/>
          <a:lstStyle/>
          <a:p>
            <a:r>
              <a:rPr lang="en-US" dirty="0" smtClean="0"/>
              <a:t>H481/02 Human interactions</a:t>
            </a:r>
            <a:endParaRPr lang="en-GB" dirty="0"/>
          </a:p>
        </p:txBody>
      </p:sp>
      <p:sp>
        <p:nvSpPr>
          <p:cNvPr id="5" name="Content Placeholder 4"/>
          <p:cNvSpPr>
            <a:spLocks noGrp="1"/>
          </p:cNvSpPr>
          <p:nvPr>
            <p:ph idx="1"/>
          </p:nvPr>
        </p:nvSpPr>
        <p:spPr>
          <a:xfrm>
            <a:off x="467544" y="1565176"/>
            <a:ext cx="8229600" cy="3240360"/>
          </a:xfrm>
        </p:spPr>
        <p:txBody>
          <a:bodyPr>
            <a:noAutofit/>
          </a:bodyPr>
          <a:lstStyle/>
          <a:p>
            <a:pPr marL="0" indent="0">
              <a:buNone/>
            </a:pPr>
            <a:r>
              <a:rPr lang="en-US" sz="1600" dirty="0">
                <a:solidFill>
                  <a:srgbClr val="1F224E"/>
                </a:solidFill>
                <a:latin typeface="Myriad Pro" charset="0"/>
                <a:ea typeface="Myriad Pro" charset="0"/>
                <a:cs typeface="Myriad Pro" charset="0"/>
              </a:rPr>
              <a:t>The </a:t>
            </a:r>
            <a:r>
              <a:rPr lang="en-US" sz="1600" dirty="0" smtClean="0">
                <a:solidFill>
                  <a:srgbClr val="1F224E"/>
                </a:solidFill>
                <a:latin typeface="Myriad Pro" charset="0"/>
                <a:ea typeface="Myriad Pro" charset="0"/>
                <a:cs typeface="Myriad Pro" charset="0"/>
              </a:rPr>
              <a:t>Human interactions (02) </a:t>
            </a:r>
            <a:r>
              <a:rPr lang="en-US" sz="1600" dirty="0">
                <a:solidFill>
                  <a:srgbClr val="1F224E"/>
                </a:solidFill>
                <a:latin typeface="Myriad Pro" charset="0"/>
                <a:ea typeface="Myriad Pro" charset="0"/>
                <a:cs typeface="Myriad Pro" charset="0"/>
              </a:rPr>
              <a:t>component is built </a:t>
            </a:r>
            <a:r>
              <a:rPr lang="en-US" sz="1600" dirty="0" smtClean="0">
                <a:solidFill>
                  <a:srgbClr val="1F224E"/>
                </a:solidFill>
                <a:latin typeface="Myriad Pro" charset="0"/>
                <a:ea typeface="Myriad Pro" charset="0"/>
                <a:cs typeface="Myriad Pro" charset="0"/>
              </a:rPr>
              <a:t>around two </a:t>
            </a:r>
            <a:r>
              <a:rPr lang="en-US" sz="1600" dirty="0">
                <a:solidFill>
                  <a:srgbClr val="1F224E"/>
                </a:solidFill>
                <a:latin typeface="Myriad Pro" charset="0"/>
                <a:ea typeface="Myriad Pro" charset="0"/>
                <a:cs typeface="Myriad Pro" charset="0"/>
              </a:rPr>
              <a:t>main topics, </a:t>
            </a:r>
            <a:r>
              <a:rPr lang="en-US" sz="1600" dirty="0" smtClean="0">
                <a:solidFill>
                  <a:srgbClr val="1F224E"/>
                </a:solidFill>
                <a:latin typeface="Myriad Pro" charset="0"/>
                <a:ea typeface="Myriad Pro" charset="0"/>
                <a:cs typeface="Myriad Pro" charset="0"/>
              </a:rPr>
              <a:t>Changing </a:t>
            </a:r>
            <a:r>
              <a:rPr lang="en-US" sz="1600" dirty="0">
                <a:solidFill>
                  <a:srgbClr val="1F224E"/>
                </a:solidFill>
                <a:latin typeface="Myriad Pro" charset="0"/>
                <a:ea typeface="Myriad Pro" charset="0"/>
                <a:cs typeface="Myriad Pro" charset="0"/>
              </a:rPr>
              <a:t>Spaces; Making </a:t>
            </a:r>
            <a:r>
              <a:rPr lang="en-US" sz="1600" dirty="0" smtClean="0">
                <a:solidFill>
                  <a:srgbClr val="1F224E"/>
                </a:solidFill>
                <a:latin typeface="Myriad Pro" charset="0"/>
                <a:ea typeface="Myriad Pro" charset="0"/>
                <a:cs typeface="Myriad Pro" charset="0"/>
              </a:rPr>
              <a:t>Places and Global Connections. </a:t>
            </a:r>
            <a:r>
              <a:rPr lang="en-US" sz="1600" dirty="0">
                <a:solidFill>
                  <a:srgbClr val="1F224E"/>
                </a:solidFill>
                <a:latin typeface="Myriad Pro" charset="0"/>
                <a:ea typeface="Myriad Pro" charset="0"/>
                <a:cs typeface="Myriad Pro" charset="0"/>
              </a:rPr>
              <a:t>Learners will </a:t>
            </a:r>
            <a:r>
              <a:rPr lang="en-US" sz="1600" dirty="0" smtClean="0">
                <a:solidFill>
                  <a:srgbClr val="1F224E"/>
                </a:solidFill>
                <a:latin typeface="Myriad Pro" charset="0"/>
                <a:ea typeface="Myriad Pro" charset="0"/>
                <a:cs typeface="Myriad Pro" charset="0"/>
              </a:rPr>
              <a:t>investigate the actions, interactions and spatial patterns of people in places as well as unpicking the flows and connections of global systems (either trade or migration) and global governance (either human rights or power and borders). </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But what will the assessments look like?</a:t>
            </a:r>
          </a:p>
          <a:p>
            <a:endParaRPr lang="en-GB" sz="1600" dirty="0">
              <a:solidFill>
                <a:srgbClr val="1F224E"/>
              </a:solidFill>
              <a:latin typeface="Myriad Pro" charset="0"/>
              <a:ea typeface="Myriad Pro" charset="0"/>
              <a:cs typeface="Myriad Pro" charset="0"/>
            </a:endParaRPr>
          </a:p>
          <a:p>
            <a:pPr marL="0" indent="0">
              <a:buNone/>
            </a:pPr>
            <a:r>
              <a:rPr lang="en-GB" sz="1600" dirty="0">
                <a:solidFill>
                  <a:srgbClr val="1F224E"/>
                </a:solidFill>
                <a:latin typeface="Myriad Pro" charset="0"/>
                <a:ea typeface="Myriad Pro" charset="0"/>
                <a:cs typeface="Myriad Pro" charset="0"/>
              </a:rPr>
              <a:t>This guide will give you an understanding of the format and structure of the exam, an insight into the assessment objectives and a question by question explanation of the sample assessment for </a:t>
            </a:r>
            <a:r>
              <a:rPr lang="en-GB" sz="1600" dirty="0" smtClean="0">
                <a:solidFill>
                  <a:srgbClr val="1F224E"/>
                </a:solidFill>
                <a:latin typeface="Myriad Pro" charset="0"/>
                <a:ea typeface="Myriad Pro" charset="0"/>
                <a:cs typeface="Myriad Pro" charset="0"/>
              </a:rPr>
              <a:t>H481/02 Human interactions. </a:t>
            </a:r>
            <a:r>
              <a:rPr lang="en-GB" sz="1600" dirty="0">
                <a:solidFill>
                  <a:srgbClr val="1F224E"/>
                </a:solidFill>
                <a:latin typeface="Myriad Pro" charset="0"/>
                <a:ea typeface="Myriad Pro" charset="0"/>
                <a:cs typeface="Myriad Pro" charset="0"/>
              </a:rPr>
              <a:t>This guide can also be used with your students to support revision.</a:t>
            </a:r>
          </a:p>
          <a:p>
            <a:endParaRPr lang="en-GB" sz="2000" dirty="0">
              <a:latin typeface="Myriad Pro"/>
            </a:endParaRPr>
          </a:p>
        </p:txBody>
      </p:sp>
    </p:spTree>
    <p:extLst>
      <p:ext uri="{BB962C8B-B14F-4D97-AF65-F5344CB8AC3E}">
        <p14:creationId xmlns:p14="http://schemas.microsoft.com/office/powerpoint/2010/main" val="594345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632"/>
            <a:ext cx="9144000" cy="1143000"/>
          </a:xfrm>
        </p:spPr>
        <p:txBody>
          <a:bodyPr>
            <a:normAutofit/>
          </a:bodyPr>
          <a:lstStyle/>
          <a:p>
            <a:r>
              <a:rPr lang="en-GB" dirty="0" smtClean="0"/>
              <a:t>Section B</a:t>
            </a:r>
            <a:endParaRPr lang="en-GB" dirty="0"/>
          </a:p>
        </p:txBody>
      </p:sp>
      <p:sp>
        <p:nvSpPr>
          <p:cNvPr id="5" name="Content Placeholder 4"/>
          <p:cNvSpPr>
            <a:spLocks noGrp="1"/>
          </p:cNvSpPr>
          <p:nvPr>
            <p:ph idx="1"/>
          </p:nvPr>
        </p:nvSpPr>
        <p:spPr>
          <a:xfrm>
            <a:off x="457200" y="1412776"/>
            <a:ext cx="8229600" cy="4465077"/>
          </a:xfrm>
        </p:spPr>
        <p:txBody>
          <a:bodyPr>
            <a:normAutofit fontScale="77500" lnSpcReduction="20000"/>
          </a:bodyPr>
          <a:lstStyle/>
          <a:p>
            <a:r>
              <a:rPr lang="en-GB" sz="2400" dirty="0" smtClean="0">
                <a:solidFill>
                  <a:srgbClr val="1F224E"/>
                </a:solidFill>
                <a:latin typeface="Myriad Pro" charset="0"/>
                <a:ea typeface="Myriad Pro" charset="0"/>
                <a:cs typeface="Myriad Pro" charset="0"/>
              </a:rPr>
              <a:t>In </a:t>
            </a:r>
            <a:r>
              <a:rPr lang="en-GB" sz="2400" dirty="0">
                <a:solidFill>
                  <a:srgbClr val="1F224E"/>
                </a:solidFill>
                <a:latin typeface="Myriad Pro" charset="0"/>
                <a:ea typeface="Myriad Pro" charset="0"/>
                <a:cs typeface="Myriad Pro" charset="0"/>
              </a:rPr>
              <a:t>Section </a:t>
            </a:r>
            <a:r>
              <a:rPr lang="en-GB" sz="2400" dirty="0" smtClean="0">
                <a:solidFill>
                  <a:srgbClr val="1F224E"/>
                </a:solidFill>
                <a:latin typeface="Myriad Pro" charset="0"/>
                <a:ea typeface="Myriad Pro" charset="0"/>
                <a:cs typeface="Myriad Pro" charset="0"/>
              </a:rPr>
              <a:t>B, option A and B will </a:t>
            </a:r>
            <a:r>
              <a:rPr lang="en-GB" sz="2400" dirty="0">
                <a:solidFill>
                  <a:srgbClr val="1F224E"/>
                </a:solidFill>
                <a:latin typeface="Myriad Pro" charset="0"/>
                <a:ea typeface="Myriad Pro" charset="0"/>
                <a:cs typeface="Myriad Pro" charset="0"/>
              </a:rPr>
              <a:t>always have an identical structure so that they are comparable. </a:t>
            </a:r>
            <a:endParaRPr lang="en-GB" sz="2400" dirty="0" smtClean="0">
              <a:solidFill>
                <a:srgbClr val="1F224E"/>
              </a:solidFill>
              <a:latin typeface="Myriad Pro" charset="0"/>
              <a:ea typeface="Myriad Pro" charset="0"/>
              <a:cs typeface="Myriad Pro" charset="0"/>
            </a:endParaRPr>
          </a:p>
          <a:p>
            <a:r>
              <a:rPr lang="en-GB" sz="2400" dirty="0">
                <a:solidFill>
                  <a:srgbClr val="1F224E"/>
                </a:solidFill>
                <a:latin typeface="Myriad Pro" charset="0"/>
                <a:ea typeface="Myriad Pro" charset="0"/>
                <a:cs typeface="Myriad Pro" charset="0"/>
              </a:rPr>
              <a:t>In Section B, option </a:t>
            </a:r>
            <a:r>
              <a:rPr lang="en-GB" sz="2400" dirty="0" smtClean="0">
                <a:solidFill>
                  <a:srgbClr val="1F224E"/>
                </a:solidFill>
                <a:latin typeface="Myriad Pro" charset="0"/>
                <a:ea typeface="Myriad Pro" charset="0"/>
                <a:cs typeface="Myriad Pro" charset="0"/>
              </a:rPr>
              <a:t>C </a:t>
            </a:r>
            <a:r>
              <a:rPr lang="en-GB" sz="2400" dirty="0">
                <a:solidFill>
                  <a:srgbClr val="1F224E"/>
                </a:solidFill>
                <a:latin typeface="Myriad Pro" charset="0"/>
                <a:ea typeface="Myriad Pro" charset="0"/>
                <a:cs typeface="Myriad Pro" charset="0"/>
              </a:rPr>
              <a:t>and </a:t>
            </a:r>
            <a:r>
              <a:rPr lang="en-GB" sz="2400" dirty="0" smtClean="0">
                <a:solidFill>
                  <a:srgbClr val="1F224E"/>
                </a:solidFill>
                <a:latin typeface="Myriad Pro" charset="0"/>
                <a:ea typeface="Myriad Pro" charset="0"/>
                <a:cs typeface="Myriad Pro" charset="0"/>
              </a:rPr>
              <a:t>D </a:t>
            </a:r>
            <a:r>
              <a:rPr lang="en-GB" sz="2400" dirty="0">
                <a:solidFill>
                  <a:srgbClr val="1F224E"/>
                </a:solidFill>
                <a:latin typeface="Myriad Pro" charset="0"/>
                <a:ea typeface="Myriad Pro" charset="0"/>
                <a:cs typeface="Myriad Pro" charset="0"/>
              </a:rPr>
              <a:t>will always have an identical structure so that they are comparable. </a:t>
            </a:r>
          </a:p>
          <a:p>
            <a:r>
              <a:rPr lang="en-GB" sz="2400" dirty="0" smtClean="0">
                <a:solidFill>
                  <a:srgbClr val="1F224E"/>
                </a:solidFill>
                <a:latin typeface="Myriad Pro" charset="0"/>
                <a:ea typeface="Myriad Pro" charset="0"/>
                <a:cs typeface="Myriad Pro" charset="0"/>
              </a:rPr>
              <a:t>In </a:t>
            </a:r>
            <a:r>
              <a:rPr lang="en-GB" sz="2400" dirty="0">
                <a:solidFill>
                  <a:srgbClr val="1F224E"/>
                </a:solidFill>
                <a:latin typeface="Myriad Pro" charset="0"/>
                <a:ea typeface="Myriad Pro" charset="0"/>
                <a:cs typeface="Myriad Pro" charset="0"/>
              </a:rPr>
              <a:t>the SAMs, </a:t>
            </a:r>
            <a:r>
              <a:rPr lang="en-GB" sz="2400" dirty="0" smtClean="0">
                <a:solidFill>
                  <a:srgbClr val="1F224E"/>
                </a:solidFill>
                <a:latin typeface="Myriad Pro" charset="0"/>
                <a:ea typeface="Myriad Pro" charset="0"/>
                <a:cs typeface="Myriad Pro" charset="0"/>
              </a:rPr>
              <a:t>options A and B had </a:t>
            </a:r>
            <a:r>
              <a:rPr lang="en-GB" sz="2400" dirty="0">
                <a:solidFill>
                  <a:srgbClr val="1F224E"/>
                </a:solidFill>
                <a:latin typeface="Myriad Pro" charset="0"/>
                <a:ea typeface="Myriad Pro" charset="0"/>
                <a:cs typeface="Myriad Pro" charset="0"/>
              </a:rPr>
              <a:t>a </a:t>
            </a:r>
            <a:r>
              <a:rPr lang="en-GB" sz="2400" dirty="0" smtClean="0">
                <a:solidFill>
                  <a:srgbClr val="1F224E"/>
                </a:solidFill>
                <a:latin typeface="Myriad Pro" charset="0"/>
                <a:ea typeface="Myriad Pro" charset="0"/>
                <a:cs typeface="Myriad Pro" charset="0"/>
              </a:rPr>
              <a:t>2 </a:t>
            </a:r>
            <a:r>
              <a:rPr lang="en-GB" sz="2400" dirty="0">
                <a:solidFill>
                  <a:srgbClr val="1F224E"/>
                </a:solidFill>
                <a:latin typeface="Myriad Pro" charset="0"/>
                <a:ea typeface="Myriad Pro" charset="0"/>
                <a:cs typeface="Myriad Pro" charset="0"/>
              </a:rPr>
              <a:t>mark </a:t>
            </a:r>
            <a:r>
              <a:rPr lang="en-GB" sz="2400" dirty="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question, a 3 mark </a:t>
            </a:r>
            <a:r>
              <a:rPr lang="en-GB" sz="2400" dirty="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 question, a 4 mark </a:t>
            </a:r>
            <a:r>
              <a:rPr lang="en-GB" sz="2400" dirty="0">
                <a:solidFill>
                  <a:srgbClr val="00B050"/>
                </a:solidFill>
                <a:latin typeface="Myriad Pro" charset="0"/>
                <a:ea typeface="Myriad Pro" charset="0"/>
                <a:cs typeface="Myriad Pro" charset="0"/>
              </a:rPr>
              <a:t>AO3</a:t>
            </a:r>
            <a:r>
              <a:rPr lang="en-GB" sz="2400" dirty="0" smtClean="0">
                <a:solidFill>
                  <a:srgbClr val="1F224E"/>
                </a:solidFill>
                <a:latin typeface="Myriad Pro" charset="0"/>
                <a:ea typeface="Myriad Pro" charset="0"/>
                <a:cs typeface="Myriad Pro" charset="0"/>
              </a:rPr>
              <a:t> question and an 8 mark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question. Options C and D had a 16 mark question split between </a:t>
            </a:r>
            <a:r>
              <a:rPr lang="en-GB" sz="2400" dirty="0" smtClean="0">
                <a:solidFill>
                  <a:srgbClr val="FF0000"/>
                </a:solidFill>
                <a:latin typeface="Myriad Pro" charset="0"/>
                <a:ea typeface="Myriad Pro" charset="0"/>
                <a:cs typeface="Myriad Pro" charset="0"/>
              </a:rPr>
              <a:t>AO1</a:t>
            </a:r>
            <a:r>
              <a:rPr lang="en-GB" sz="2400" dirty="0" smtClean="0">
                <a:solidFill>
                  <a:srgbClr val="1F224E"/>
                </a:solidFill>
                <a:latin typeface="Myriad Pro" charset="0"/>
                <a:ea typeface="Myriad Pro" charset="0"/>
                <a:cs typeface="Myriad Pro" charset="0"/>
              </a:rPr>
              <a:t> and </a:t>
            </a:r>
            <a:r>
              <a:rPr lang="en-GB" sz="2400" dirty="0" smtClean="0">
                <a:solidFill>
                  <a:srgbClr val="00B0F0"/>
                </a:solidFill>
                <a:latin typeface="Myriad Pro" charset="0"/>
                <a:ea typeface="Myriad Pro" charset="0"/>
                <a:cs typeface="Myriad Pro" charset="0"/>
              </a:rPr>
              <a:t>AO2</a:t>
            </a:r>
            <a:r>
              <a:rPr lang="en-GB" sz="2400" dirty="0" smtClean="0">
                <a:solidFill>
                  <a:srgbClr val="1F224E"/>
                </a:solidFill>
                <a:latin typeface="Myriad Pro" charset="0"/>
                <a:ea typeface="Myriad Pro" charset="0"/>
                <a:cs typeface="Myriad Pro" charset="0"/>
              </a:rPr>
              <a:t>.</a:t>
            </a:r>
          </a:p>
          <a:p>
            <a:r>
              <a:rPr lang="en-GB" sz="2400" dirty="0" smtClean="0">
                <a:solidFill>
                  <a:srgbClr val="1F224E"/>
                </a:solidFill>
                <a:latin typeface="Myriad Pro" charset="0"/>
                <a:ea typeface="Myriad Pro" charset="0"/>
                <a:cs typeface="Myriad Pro" charset="0"/>
              </a:rPr>
              <a:t>This structure is not the same as in Section A and is not necessarily the same structure which will be used in future examinations.</a:t>
            </a:r>
          </a:p>
          <a:p>
            <a:r>
              <a:rPr lang="en-GB" sz="2400" dirty="0" smtClean="0">
                <a:solidFill>
                  <a:srgbClr val="1F224E"/>
                </a:solidFill>
                <a:latin typeface="Myriad Pro" charset="0"/>
                <a:ea typeface="Myriad Pro" charset="0"/>
                <a:cs typeface="Myriad Pro" charset="0"/>
              </a:rPr>
              <a:t>However there will always be a combination of low </a:t>
            </a:r>
            <a:r>
              <a:rPr lang="en-GB" sz="2400" dirty="0">
                <a:solidFill>
                  <a:srgbClr val="1F224E"/>
                </a:solidFill>
                <a:latin typeface="Myriad Pro" charset="0"/>
                <a:ea typeface="Myriad Pro" charset="0"/>
                <a:cs typeface="Myriad Pro" charset="0"/>
              </a:rPr>
              <a:t>tariff, point marked questions (between 1 and 4 mark </a:t>
            </a:r>
            <a:r>
              <a:rPr lang="en-GB" sz="2400" dirty="0" smtClean="0">
                <a:solidFill>
                  <a:srgbClr val="1F224E"/>
                </a:solidFill>
                <a:latin typeface="Myriad Pro" charset="0"/>
                <a:ea typeface="Myriad Pro" charset="0"/>
                <a:cs typeface="Myriad Pro" charset="0"/>
              </a:rPr>
              <a:t>questions) and </a:t>
            </a:r>
            <a:r>
              <a:rPr lang="en-GB" sz="2400" dirty="0">
                <a:solidFill>
                  <a:srgbClr val="1F224E"/>
                </a:solidFill>
                <a:latin typeface="Myriad Pro" charset="0"/>
                <a:ea typeface="Myriad Pro" charset="0"/>
                <a:cs typeface="Myriad Pro" charset="0"/>
              </a:rPr>
              <a:t>medium length </a:t>
            </a:r>
            <a:r>
              <a:rPr lang="en-GB" sz="2400" dirty="0" smtClean="0">
                <a:solidFill>
                  <a:srgbClr val="1F224E"/>
                </a:solidFill>
                <a:latin typeface="Myriad Pro" charset="0"/>
                <a:ea typeface="Myriad Pro" charset="0"/>
                <a:cs typeface="Myriad Pro" charset="0"/>
              </a:rPr>
              <a:t>questions </a:t>
            </a:r>
            <a:r>
              <a:rPr lang="en-GB" sz="2400" dirty="0">
                <a:solidFill>
                  <a:srgbClr val="1F224E"/>
                </a:solidFill>
                <a:latin typeface="Myriad Pro" charset="0"/>
                <a:ea typeface="Myriad Pro" charset="0"/>
                <a:cs typeface="Myriad Pro" charset="0"/>
              </a:rPr>
              <a:t>(between 6 and </a:t>
            </a:r>
            <a:r>
              <a:rPr lang="en-GB" sz="2400" dirty="0" smtClean="0">
                <a:solidFill>
                  <a:srgbClr val="1F224E"/>
                </a:solidFill>
                <a:latin typeface="Myriad Pro" charset="0"/>
                <a:ea typeface="Myriad Pro" charset="0"/>
                <a:cs typeface="Myriad Pro" charset="0"/>
              </a:rPr>
              <a:t>10 </a:t>
            </a:r>
            <a:r>
              <a:rPr lang="en-GB" sz="2400" dirty="0">
                <a:solidFill>
                  <a:srgbClr val="1F224E"/>
                </a:solidFill>
                <a:latin typeface="Myriad Pro" charset="0"/>
                <a:ea typeface="Myriad Pro" charset="0"/>
                <a:cs typeface="Myriad Pro" charset="0"/>
              </a:rPr>
              <a:t>marks</a:t>
            </a:r>
            <a:r>
              <a:rPr lang="en-GB" sz="2400" dirty="0" smtClean="0">
                <a:solidFill>
                  <a:srgbClr val="1F224E"/>
                </a:solidFill>
                <a:latin typeface="Myriad Pro" charset="0"/>
                <a:ea typeface="Myriad Pro" charset="0"/>
                <a:cs typeface="Myriad Pro" charset="0"/>
              </a:rPr>
              <a:t>) in one set of options </a:t>
            </a:r>
            <a:r>
              <a:rPr lang="en-GB" sz="2400" dirty="0">
                <a:solidFill>
                  <a:srgbClr val="1F224E"/>
                </a:solidFill>
                <a:latin typeface="Myriad Pro" charset="0"/>
                <a:ea typeface="Myriad Pro" charset="0"/>
                <a:cs typeface="Myriad Pro" charset="0"/>
              </a:rPr>
              <a:t>and a higher tariff </a:t>
            </a:r>
            <a:r>
              <a:rPr lang="en-GB" sz="2400" dirty="0" smtClean="0">
                <a:solidFill>
                  <a:srgbClr val="1F224E"/>
                </a:solidFill>
                <a:latin typeface="Myriad Pro" charset="0"/>
                <a:ea typeface="Myriad Pro" charset="0"/>
                <a:cs typeface="Myriad Pro" charset="0"/>
              </a:rPr>
              <a:t>extended </a:t>
            </a:r>
            <a:r>
              <a:rPr lang="en-GB" sz="2400" dirty="0">
                <a:solidFill>
                  <a:srgbClr val="1F224E"/>
                </a:solidFill>
                <a:latin typeface="Myriad Pro" charset="0"/>
                <a:ea typeface="Myriad Pro" charset="0"/>
                <a:cs typeface="Myriad Pro" charset="0"/>
              </a:rPr>
              <a:t>response question of </a:t>
            </a:r>
            <a:r>
              <a:rPr lang="en-GB" sz="2400" dirty="0" smtClean="0">
                <a:solidFill>
                  <a:srgbClr val="1F224E"/>
                </a:solidFill>
                <a:latin typeface="Myriad Pro" charset="0"/>
                <a:ea typeface="Myriad Pro" charset="0"/>
                <a:cs typeface="Myriad Pro" charset="0"/>
              </a:rPr>
              <a:t>16 marks in the other set of options.</a:t>
            </a:r>
          </a:p>
          <a:p>
            <a:r>
              <a:rPr lang="en-GB" sz="2400" dirty="0" smtClean="0">
                <a:solidFill>
                  <a:srgbClr val="1F224E"/>
                </a:solidFill>
                <a:latin typeface="Myriad Pro" charset="0"/>
                <a:ea typeface="Myriad Pro" charset="0"/>
                <a:cs typeface="Myriad Pro" charset="0"/>
              </a:rPr>
              <a:t>Any pair of options (A and B or C and D) could have the higher tariff extended response questions, with the other pairing therefore containing the short and medium length response questions.</a:t>
            </a:r>
            <a:endParaRPr lang="en-GB" sz="2400" dirty="0">
              <a:solidFill>
                <a:srgbClr val="1F224E"/>
              </a:solidFill>
              <a:latin typeface="Myriad Pro" charset="0"/>
              <a:ea typeface="Myriad Pro" charset="0"/>
              <a:cs typeface="Myriad Pro" charset="0"/>
            </a:endParaRPr>
          </a:p>
          <a:p>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124653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dirty="0" smtClean="0"/>
              <a:t>Option A – Question 2(a)</a:t>
            </a:r>
            <a:endParaRPr lang="en-GB" dirty="0"/>
          </a:p>
        </p:txBody>
      </p:sp>
      <p:sp>
        <p:nvSpPr>
          <p:cNvPr id="3" name="Content Placeholder 2"/>
          <p:cNvSpPr>
            <a:spLocks noGrp="1"/>
          </p:cNvSpPr>
          <p:nvPr>
            <p:ph idx="1"/>
          </p:nvPr>
        </p:nvSpPr>
        <p:spPr>
          <a:xfrm>
            <a:off x="323528" y="1830760"/>
            <a:ext cx="3888432" cy="3600400"/>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2(a)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3, which shows a map of </a:t>
            </a:r>
            <a:r>
              <a:rPr lang="en-US" sz="1800" dirty="0">
                <a:solidFill>
                  <a:srgbClr val="1F224E"/>
                </a:solidFill>
                <a:latin typeface="Myriad Pro" charset="0"/>
                <a:ea typeface="Myriad Pro" charset="0"/>
                <a:cs typeface="Myriad Pro" charset="0"/>
              </a:rPr>
              <a:t>the share of world merchandise exports by country, 2013</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map,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4452356" cy="3730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73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 – Question 2(a</a:t>
            </a:r>
            <a:r>
              <a:rPr lang="en-GB" dirty="0" smtClean="0"/>
              <a:t>)(</a:t>
            </a:r>
            <a:r>
              <a:rPr lang="en-GB" dirty="0" err="1" smtClean="0"/>
              <a:t>i</a:t>
            </a:r>
            <a:r>
              <a:rPr lang="en-GB" dirty="0" smtClean="0"/>
              <a:t>) – 2 marks</a:t>
            </a:r>
            <a:endParaRPr lang="en-GB" dirty="0"/>
          </a:p>
        </p:txBody>
      </p:sp>
      <p:sp>
        <p:nvSpPr>
          <p:cNvPr id="3" name="Content Placeholder 2"/>
          <p:cNvSpPr>
            <a:spLocks noGrp="1"/>
          </p:cNvSpPr>
          <p:nvPr>
            <p:ph idx="1"/>
          </p:nvPr>
        </p:nvSpPr>
        <p:spPr>
          <a:xfrm>
            <a:off x="395536" y="2636912"/>
            <a:ext cx="8136904" cy="3168352"/>
          </a:xfrm>
        </p:spPr>
        <p:txBody>
          <a:bodyPr>
            <a:normAutofit fontScale="92500"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how international trade can influence flows of people (key idea 1.b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two marks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sym typeface="Wingdings"/>
              </a:rPr>
              <a:t>) </a:t>
            </a:r>
            <a:r>
              <a:rPr lang="en-GB" sz="1800" dirty="0" smtClean="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ways the share of world merchandise exports by country in 2013 shown in Fig. 3 influences flows of </a:t>
            </a:r>
            <a:r>
              <a:rPr lang="en-US" sz="1800" dirty="0" smtClean="0">
                <a:solidFill>
                  <a:srgbClr val="1F224E"/>
                </a:solidFill>
                <a:latin typeface="Myriad Pro" charset="0"/>
                <a:ea typeface="Myriad Pro" charset="0"/>
                <a:cs typeface="Myriad Pro" charset="0"/>
              </a:rPr>
              <a:t>people. However, the mark scheme does state that opposite points should not be credited (e.g. the same trend but for ACs and LIDCs).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share of world merchandise exports by country, </a:t>
            </a:r>
            <a:r>
              <a:rPr lang="en-US" sz="2400" dirty="0">
                <a:solidFill>
                  <a:srgbClr val="00B0F0"/>
                </a:solidFill>
                <a:latin typeface="Myriad Pro" charset="0"/>
                <a:ea typeface="Myriad Pro" charset="0"/>
                <a:cs typeface="Myriad Pro" charset="0"/>
              </a:rPr>
              <a:t>shown in Fig. 3</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people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374559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 – Question 2(a)(</a:t>
            </a:r>
            <a:r>
              <a:rPr lang="en-GB" dirty="0" err="1"/>
              <a:t>i</a:t>
            </a:r>
            <a:r>
              <a:rPr lang="en-GB" dirty="0"/>
              <a:t>) – 2 marks</a:t>
            </a:r>
          </a:p>
        </p:txBody>
      </p:sp>
      <p:sp>
        <p:nvSpPr>
          <p:cNvPr id="3" name="Content Placeholder 2"/>
          <p:cNvSpPr>
            <a:spLocks noGrp="1"/>
          </p:cNvSpPr>
          <p:nvPr>
            <p:ph idx="1"/>
          </p:nvPr>
        </p:nvSpPr>
        <p:spPr>
          <a:xfrm>
            <a:off x="323528" y="2636912"/>
            <a:ext cx="8136904" cy="3168352"/>
          </a:xfrm>
        </p:spPr>
        <p:txBody>
          <a:bodyPr>
            <a:normAutofit fontScale="85000" lnSpcReduction="20000"/>
          </a:bodyPr>
          <a:lstStyle/>
          <a:p>
            <a:pPr marL="0" indent="0">
              <a:buNone/>
            </a:pPr>
            <a:r>
              <a:rPr lang="en-US" sz="1800" dirty="0" smtClean="0">
                <a:solidFill>
                  <a:srgbClr val="1F224E"/>
                </a:solidFill>
                <a:latin typeface="Myriad Pro" charset="0"/>
                <a:ea typeface="Myriad Pro" charset="0"/>
                <a:cs typeface="Myriad Pro" charset="0"/>
              </a:rPr>
              <a:t>The </a:t>
            </a:r>
            <a:r>
              <a:rPr lang="en-US" sz="1800" dirty="0">
                <a:solidFill>
                  <a:srgbClr val="1F224E"/>
                </a:solidFill>
                <a:latin typeface="Myriad Pro" charset="0"/>
                <a:ea typeface="Myriad Pro" charset="0"/>
                <a:cs typeface="Myriad Pro" charset="0"/>
              </a:rPr>
              <a:t>high percentage of world merchandise exports in advanced countries such as the USA or countries within the EU could attract people to these countries looking for employment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 </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There is a significantly higher percentage of merchandise exports for northern hemisphere countries compared to southern hemisphere countries and so with greater opportunities for jobs it could cause flows of people from the southern hemisphere to the northern hemisphere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Brazil and Saudi Arabia both have a much greater share of world merchandise exports than other countries in their region which could attract a number of people from within the country to these port / hub areas looking for employment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lower percentages of share of world merchandise exports in Africa could cause significant outward migration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share of world merchandise exports by country, </a:t>
            </a:r>
            <a:r>
              <a:rPr lang="en-US" sz="2400" dirty="0">
                <a:solidFill>
                  <a:srgbClr val="00B0F0"/>
                </a:solidFill>
                <a:latin typeface="Myriad Pro" charset="0"/>
                <a:ea typeface="Myriad Pro" charset="0"/>
                <a:cs typeface="Myriad Pro" charset="0"/>
              </a:rPr>
              <a:t>shown in Fig. 3</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people</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6231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 – Question 2(a</a:t>
            </a:r>
            <a:r>
              <a:rPr lang="en-GB" dirty="0" smtClean="0"/>
              <a:t>)(ii) – 3 marks</a:t>
            </a:r>
            <a:endParaRPr lang="en-GB" dirty="0"/>
          </a:p>
        </p:txBody>
      </p:sp>
      <p:sp>
        <p:nvSpPr>
          <p:cNvPr id="3" name="Content Placeholder 2"/>
          <p:cNvSpPr>
            <a:spLocks noGrp="1"/>
          </p:cNvSpPr>
          <p:nvPr>
            <p:ph idx="1"/>
          </p:nvPr>
        </p:nvSpPr>
        <p:spPr>
          <a:xfrm>
            <a:off x="395536" y="2420888"/>
            <a:ext cx="8136904" cy="3168352"/>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changes in international trade patterns and reasons why this might take place (key idea 2.b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is one mark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sym typeface="Wingdings"/>
              </a:rPr>
              <a:t>) </a:t>
            </a:r>
            <a:r>
              <a:rPr lang="en-GB" sz="1800" dirty="0" smtClean="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stating </a:t>
            </a:r>
            <a:r>
              <a:rPr lang="en-US" sz="1800" dirty="0" smtClean="0">
                <a:solidFill>
                  <a:srgbClr val="1F224E"/>
                </a:solidFill>
                <a:latin typeface="Myriad Pro" charset="0"/>
                <a:ea typeface="Myriad Pro" charset="0"/>
                <a:cs typeface="Myriad Pro" charset="0"/>
              </a:rPr>
              <a:t>a factor </a:t>
            </a:r>
            <a:r>
              <a:rPr lang="en-US" sz="1800" dirty="0">
                <a:solidFill>
                  <a:srgbClr val="1F224E"/>
                </a:solidFill>
                <a:latin typeface="Myriad Pro" charset="0"/>
                <a:ea typeface="Myriad Pro" charset="0"/>
                <a:cs typeface="Myriad Pro" charset="0"/>
              </a:rPr>
              <a:t>that </a:t>
            </a:r>
            <a:r>
              <a:rPr lang="en-US" sz="1800" dirty="0" smtClean="0">
                <a:solidFill>
                  <a:srgbClr val="1F224E"/>
                </a:solidFill>
                <a:latin typeface="Myriad Pro" charset="0"/>
                <a:ea typeface="Myriad Pro" charset="0"/>
                <a:cs typeface="Myriad Pro" charset="0"/>
              </a:rPr>
              <a:t>might account </a:t>
            </a:r>
            <a:r>
              <a:rPr lang="en-US" sz="1800" dirty="0">
                <a:solidFill>
                  <a:srgbClr val="1F224E"/>
                </a:solidFill>
                <a:latin typeface="Myriad Pro" charset="0"/>
                <a:ea typeface="Myriad Pro" charset="0"/>
                <a:cs typeface="Myriad Pro" charset="0"/>
              </a:rPr>
              <a:t>for the spatial variations in the share of world merchandise exports, with two marks (DEV) for explaining the </a:t>
            </a:r>
            <a:r>
              <a:rPr lang="en-US" sz="1800" dirty="0" smtClean="0">
                <a:solidFill>
                  <a:srgbClr val="1F224E"/>
                </a:solidFill>
                <a:latin typeface="Myriad Pro" charset="0"/>
                <a:ea typeface="Myriad Pro" charset="0"/>
                <a:cs typeface="Myriad Pro" charset="0"/>
              </a:rPr>
              <a:t>factor which might </a:t>
            </a:r>
            <a:r>
              <a:rPr lang="en-US" sz="1800" dirty="0">
                <a:solidFill>
                  <a:srgbClr val="1F224E"/>
                </a:solidFill>
                <a:latin typeface="Myriad Pro" charset="0"/>
                <a:ea typeface="Myriad Pro" charset="0"/>
                <a:cs typeface="Myriad Pro" charset="0"/>
              </a:rPr>
              <a:t>account for the spatial </a:t>
            </a:r>
            <a:r>
              <a:rPr lang="en-US" sz="1800" dirty="0" smtClean="0">
                <a:solidFill>
                  <a:srgbClr val="1F224E"/>
                </a:solidFill>
                <a:latin typeface="Myriad Pro" charset="0"/>
                <a:ea typeface="Myriad Pro" charset="0"/>
                <a:cs typeface="Myriad Pro" charset="0"/>
              </a:rPr>
              <a:t>variations.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3</a:t>
            </a:r>
            <a:r>
              <a:rPr lang="en-US" sz="2400" dirty="0" smtClean="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640653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 – Question 2(a)(ii) – 3 marks</a:t>
            </a:r>
          </a:p>
        </p:txBody>
      </p:sp>
      <p:sp>
        <p:nvSpPr>
          <p:cNvPr id="3" name="Content Placeholder 2"/>
          <p:cNvSpPr>
            <a:spLocks noGrp="1"/>
          </p:cNvSpPr>
          <p:nvPr>
            <p:ph idx="1"/>
          </p:nvPr>
        </p:nvSpPr>
        <p:spPr>
          <a:xfrm>
            <a:off x="323528" y="2420888"/>
            <a:ext cx="8136904" cy="3599194"/>
          </a:xfrm>
        </p:spPr>
        <p:txBody>
          <a:bodyPr>
            <a:normAutofit fontScale="70000" lnSpcReduction="20000"/>
          </a:bodyPr>
          <a:lstStyle/>
          <a:p>
            <a:pPr marL="0" indent="0">
              <a:buNone/>
            </a:pPr>
            <a:r>
              <a:rPr lang="en-US" sz="1800" dirty="0">
                <a:solidFill>
                  <a:srgbClr val="1F224E"/>
                </a:solidFill>
                <a:latin typeface="Myriad Pro" charset="0"/>
                <a:ea typeface="Myriad Pro" charset="0"/>
                <a:cs typeface="Myriad Pro" charset="0"/>
              </a:rPr>
              <a:t>Ability to negotiate trade agreements or be in a trade bloc </a:t>
            </a:r>
            <a:r>
              <a:rPr lang="en-US" sz="1800" dirty="0" smtClean="0">
                <a:solidFill>
                  <a:srgbClr val="1F224E"/>
                </a:solidFill>
                <a:latin typeface="Myriad Pro" charset="0"/>
                <a:ea typeface="Myriad Pro" charset="0"/>
                <a:cs typeface="Myriad Pro" charset="0"/>
              </a:rPr>
              <a:t>(</a:t>
            </a:r>
            <a:r>
              <a:rPr lang="en-US" sz="14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for example being in the EU or NAFTA makes it easier for money and goods to be moved around between around between those countries (DEV). Financial incentives such as the removal or lowering of tariffs when countries trade within these blocs is an incentive to be part of them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Political instability / conflict </a:t>
            </a:r>
            <a:r>
              <a:rPr lang="en-US" sz="1800" dirty="0" smtClean="0">
                <a:solidFill>
                  <a:srgbClr val="1F224E"/>
                </a:solidFill>
                <a:latin typeface="Myriad Pro" charset="0"/>
                <a:ea typeface="Myriad Pro" charset="0"/>
                <a:cs typeface="Myriad Pro" charset="0"/>
              </a:rPr>
              <a:t>(</a:t>
            </a:r>
            <a:r>
              <a:rPr lang="en-US" sz="14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can be a barrier to trade leading to low productivity of raw materials and /or manufactured goods and therefore export rates (DEV) as the country invests more heavily in the conflict. It also makes it challenging for goods to travel safely by road, air or shipping destinations (DEV</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Effects of trade embargoes / economic sanctions </a:t>
            </a:r>
            <a:r>
              <a:rPr lang="en-US" sz="1800" dirty="0" smtClean="0">
                <a:solidFill>
                  <a:srgbClr val="1F224E"/>
                </a:solidFill>
                <a:latin typeface="Myriad Pro" charset="0"/>
                <a:ea typeface="Myriad Pro" charset="0"/>
                <a:cs typeface="Myriad Pro" charset="0"/>
              </a:rPr>
              <a:t>(</a:t>
            </a:r>
            <a:r>
              <a:rPr lang="en-US" sz="14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the percentage share of a country’s global merchandise exports are lowered as a result of economic sanctions or trade embargoes applied for political reasons (DEV) e.g. the USA applies embargoes against countries which it considers to be state sponsors of terrorism (DEV</a:t>
            </a:r>
            <a:r>
              <a:rPr lang="en-US" sz="1800" dirty="0" smtClean="0">
                <a:solidFill>
                  <a:srgbClr val="1F224E"/>
                </a:solidFill>
                <a:latin typeface="Myriad Pro" charset="0"/>
                <a:ea typeface="Myriad Pro" charset="0"/>
                <a:cs typeface="Myriad Pro" charset="0"/>
              </a:rPr>
              <a:t>).</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Level of productivity of a country can be linked to exports </a:t>
            </a:r>
            <a:r>
              <a:rPr lang="en-US" sz="1800" dirty="0" smtClean="0">
                <a:solidFill>
                  <a:srgbClr val="1F224E"/>
                </a:solidFill>
                <a:latin typeface="Myriad Pro" charset="0"/>
                <a:ea typeface="Myriad Pro" charset="0"/>
                <a:cs typeface="Myriad Pro" charset="0"/>
              </a:rPr>
              <a:t>(</a:t>
            </a:r>
            <a:r>
              <a:rPr lang="en-US" sz="14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exports of the least developed countries are held back by their relatively low productive capacity (because of limited diversification of industry, limited infrastructure, poor governance) (DEV), whereas many ACs have strong global trade with high productivity for merchandise in a wide range of primary and secondary industries including their ability to exploit natural resources (DEV).</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3</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50542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dirty="0"/>
              <a:t>Option A – Question 2(a)(</a:t>
            </a:r>
            <a:r>
              <a:rPr lang="en-GB" dirty="0" smtClean="0"/>
              <a:t>iii) </a:t>
            </a:r>
            <a:r>
              <a:rPr lang="en-GB" dirty="0"/>
              <a:t>– </a:t>
            </a:r>
            <a:r>
              <a:rPr lang="en-GB" dirty="0" smtClean="0"/>
              <a:t>4 </a:t>
            </a:r>
            <a:r>
              <a:rPr lang="en-GB" dirty="0"/>
              <a:t>marks</a:t>
            </a:r>
          </a:p>
        </p:txBody>
      </p:sp>
      <p:sp>
        <p:nvSpPr>
          <p:cNvPr id="3" name="Content Placeholder 2"/>
          <p:cNvSpPr>
            <a:spLocks noGrp="1"/>
          </p:cNvSpPr>
          <p:nvPr>
            <p:ph idx="1"/>
          </p:nvPr>
        </p:nvSpPr>
        <p:spPr>
          <a:xfrm>
            <a:off x="343744" y="2636912"/>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t>
            </a:r>
            <a:r>
              <a:rPr lang="en-GB" sz="1400" dirty="0" smtClean="0">
                <a:solidFill>
                  <a:srgbClr val="1F224E"/>
                </a:solidFill>
                <a:latin typeface="Myriad Pro" charset="0"/>
                <a:ea typeface="Myriad Pro" charset="0"/>
                <a:cs typeface="Myriad Pro" charset="0"/>
              </a:rPr>
              <a:t>a four </a:t>
            </a:r>
            <a:r>
              <a:rPr lang="en-GB" sz="1400" dirty="0">
                <a:solidFill>
                  <a:srgbClr val="1F224E"/>
                </a:solidFill>
                <a:latin typeface="Myriad Pro" charset="0"/>
                <a:ea typeface="Myriad Pro" charset="0"/>
                <a:cs typeface="Myriad Pro" charset="0"/>
              </a:rPr>
              <a:t>mark question where all marks are allocated to </a:t>
            </a:r>
            <a:r>
              <a:rPr lang="en-GB" sz="1400" dirty="0" smtClean="0">
                <a:solidFill>
                  <a:srgbClr val="00B050"/>
                </a:solidFill>
                <a:latin typeface="Myriad Pro" charset="0"/>
                <a:ea typeface="Myriad Pro" charset="0"/>
                <a:cs typeface="Myriad Pro" charset="0"/>
              </a:rPr>
              <a:t>AO3 (skills)</a:t>
            </a:r>
            <a:r>
              <a:rPr lang="en-GB"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00B050"/>
                </a:solidFill>
                <a:latin typeface="Myriad Pro" charset="0"/>
                <a:ea typeface="Myriad Pro" charset="0"/>
                <a:cs typeface="Myriad Pro" charset="0"/>
              </a:rPr>
              <a:t>‘</a:t>
            </a:r>
            <a:r>
              <a:rPr lang="en-US" sz="1400" dirty="0" smtClean="0">
                <a:solidFill>
                  <a:srgbClr val="00B050"/>
                </a:solidFill>
                <a:latin typeface="Myriad Pro" charset="0"/>
                <a:ea typeface="Myriad Pro" charset="0"/>
                <a:cs typeface="Myriad Pro" charset="0"/>
              </a:rPr>
              <a:t>Undertake </a:t>
            </a:r>
            <a:r>
              <a:rPr lang="en-US" sz="1400" dirty="0">
                <a:solidFill>
                  <a:srgbClr val="00B050"/>
                </a:solidFill>
                <a:latin typeface="Myriad Pro" charset="0"/>
                <a:ea typeface="Myriad Pro" charset="0"/>
                <a:cs typeface="Myriad Pro" charset="0"/>
              </a:rPr>
              <a:t>informed and critical questioning of data sources, analytical methodologies, data reporting</a:t>
            </a:r>
          </a:p>
          <a:p>
            <a:pPr marL="0" indent="0">
              <a:buNone/>
            </a:pPr>
            <a:r>
              <a:rPr lang="en-US" sz="1400" dirty="0">
                <a:solidFill>
                  <a:srgbClr val="00B050"/>
                </a:solidFill>
                <a:latin typeface="Myriad Pro" charset="0"/>
                <a:ea typeface="Myriad Pro" charset="0"/>
                <a:cs typeface="Myriad Pro" charset="0"/>
              </a:rPr>
              <a:t>and presentation</a:t>
            </a:r>
            <a:r>
              <a:rPr lang="en-GB" sz="1400" dirty="0" smtClean="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a:t>
            </a:r>
            <a:r>
              <a:rPr lang="en-GB" sz="1400" dirty="0" smtClean="0">
                <a:solidFill>
                  <a:srgbClr val="1F224E"/>
                </a:solidFill>
                <a:latin typeface="Myriad Pro" charset="0"/>
                <a:ea typeface="Myriad Pro" charset="0"/>
                <a:cs typeface="Myriad Pro" charset="0"/>
              </a:rPr>
              <a:t>(section 4.1 </a:t>
            </a:r>
            <a:r>
              <a:rPr lang="en-GB" sz="1400" dirty="0">
                <a:solidFill>
                  <a:srgbClr val="1F224E"/>
                </a:solidFill>
                <a:latin typeface="Myriad Pro" charset="0"/>
                <a:ea typeface="Myriad Pro" charset="0"/>
                <a:cs typeface="Myriad Pro" charset="0"/>
              </a:rPr>
              <a:t>of </a:t>
            </a:r>
            <a:r>
              <a:rPr lang="en-GB" sz="1400" dirty="0" smtClean="0">
                <a:solidFill>
                  <a:srgbClr val="1F224E"/>
                </a:solidFill>
                <a:latin typeface="Myriad Pro" charset="0"/>
                <a:ea typeface="Myriad Pro" charset="0"/>
                <a:cs typeface="Myriad Pro" charset="0"/>
              </a:rPr>
              <a:t>the geographical skills list </a:t>
            </a:r>
            <a:r>
              <a:rPr lang="en-GB" sz="1400" dirty="0">
                <a:solidFill>
                  <a:srgbClr val="1F224E"/>
                </a:solidFill>
                <a:latin typeface="Myriad Pro" charset="0"/>
                <a:ea typeface="Myriad Pro" charset="0"/>
                <a:cs typeface="Myriad Pro" charset="0"/>
              </a:rPr>
              <a:t>in the specification</a:t>
            </a:r>
            <a:r>
              <a:rPr lang="en-GB" sz="1400" dirty="0" smtClean="0">
                <a:solidFill>
                  <a:srgbClr val="1F224E"/>
                </a:solidFill>
                <a:latin typeface="Myriad Pro" charset="0"/>
                <a:ea typeface="Myriad Pro" charset="0"/>
                <a:cs typeface="Myriad Pro" charset="0"/>
              </a:rPr>
              <a:t>) and this question is directly targeting this skill. </a:t>
            </a:r>
            <a:endParaRPr lang="en-GB" sz="1400" dirty="0">
              <a:solidFill>
                <a:srgbClr val="1F224E"/>
              </a:solidFill>
              <a:latin typeface="Myriad Pro" charset="0"/>
              <a:ea typeface="Myriad Pro" charset="0"/>
              <a:cs typeface="Myriad Pro" charset="0"/>
            </a:endParaRP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this question students must make points </a:t>
            </a:r>
            <a:r>
              <a:rPr lang="en-GB" sz="1400" dirty="0" smtClean="0">
                <a:solidFill>
                  <a:srgbClr val="1F224E"/>
                </a:solidFill>
                <a:latin typeface="Myriad Pro" charset="0"/>
                <a:ea typeface="Myriad Pro" charset="0"/>
                <a:cs typeface="Myriad Pro" charset="0"/>
              </a:rPr>
              <a:t>suggesting how effective the data presentation technique shown in Fig. 3 is for showing the share of world merchandise exports by country.</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are four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suggestion of how effective the choropleth mapping technique is for showing the share of world merchandise exports by country in </a:t>
            </a:r>
            <a:r>
              <a:rPr lang="en-US" sz="1400" dirty="0" smtClean="0">
                <a:solidFill>
                  <a:srgbClr val="1F224E"/>
                </a:solidFill>
                <a:latin typeface="Myriad Pro" charset="0"/>
                <a:ea typeface="Myriad Pro" charset="0"/>
                <a:cs typeface="Myriad Pro" charset="0"/>
              </a:rPr>
              <a:t>Fig. 3 </a:t>
            </a:r>
            <a:r>
              <a:rPr lang="en-GB" sz="1400" dirty="0"/>
              <a:t>(</a:t>
            </a:r>
            <a:r>
              <a:rPr lang="en-GB" sz="1400" dirty="0">
                <a:sym typeface="Wingdings"/>
              </a:rPr>
              <a:t></a:t>
            </a:r>
            <a:r>
              <a:rPr lang="en-GB" sz="1400" dirty="0"/>
              <a:t>) </a:t>
            </a:r>
            <a:r>
              <a:rPr lang="en-US"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268760"/>
            <a:ext cx="8260704"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3</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share of world merchandise exports by country.</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433051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3"/>
            <a:ext cx="9144000" cy="1143000"/>
          </a:xfrm>
        </p:spPr>
        <p:txBody>
          <a:bodyPr>
            <a:normAutofit fontScale="90000"/>
          </a:bodyPr>
          <a:lstStyle/>
          <a:p>
            <a:r>
              <a:rPr lang="en-GB" dirty="0"/>
              <a:t>Option A – Question 2(a)(iii) – 4 marks</a:t>
            </a:r>
          </a:p>
        </p:txBody>
      </p:sp>
      <p:sp>
        <p:nvSpPr>
          <p:cNvPr id="3" name="Content Placeholder 2"/>
          <p:cNvSpPr>
            <a:spLocks noGrp="1"/>
          </p:cNvSpPr>
          <p:nvPr>
            <p:ph idx="1"/>
          </p:nvPr>
        </p:nvSpPr>
        <p:spPr>
          <a:xfrm>
            <a:off x="251520" y="2109049"/>
            <a:ext cx="8517160" cy="3912239"/>
          </a:xfrm>
          <a:solidFill>
            <a:schemeClr val="bg1"/>
          </a:solidFill>
        </p:spPr>
        <p:txBody>
          <a:bodyPr>
            <a:normAutofit fontScale="70000" lnSpcReduction="20000"/>
          </a:bodyPr>
          <a:lstStyle/>
          <a:p>
            <a:pPr marL="0" indent="0">
              <a:buNone/>
            </a:pP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is used effectively with graduated shades of one </a:t>
            </a: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to show differences in share of merchandise exports, for example USA (dark shade &gt;10%) and Pakistan (light shade &lt; 0.5%)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shading also allows easy recognition of spatial variations at global and intra-regional scales, for example the contrasts between Sub-Saharan Africa and Europe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are large therefore the map does not provide precise % values for each individual country e.g. 3%-10%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appear to be arbitrary and irregular, which affects the visual image of the map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Block shading of a whole country gives the false impression that production of merchandise for export is evenly distributed within that country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Since countries vary greatly in size, the block shading of large units has a dominating effect on the appearance of the map; for example both Russia and South Korea have a large share of world merchandise exports but Russia is more noticeable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map projection (Mercator) exaggerates scale away from the equator; this produces a disproportionate visual effect of the share of world merchandise exports; countries towards the poles appear larger and more dominant than those nearer the equator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p:txBody>
      </p:sp>
      <p:sp>
        <p:nvSpPr>
          <p:cNvPr id="4" name="Rectangle 3"/>
          <p:cNvSpPr/>
          <p:nvPr/>
        </p:nvSpPr>
        <p:spPr>
          <a:xfrm>
            <a:off x="251520" y="908720"/>
            <a:ext cx="8640960"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3</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share of world merchandise exports by country.</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119785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 y="0"/>
            <a:ext cx="8229600" cy="1143000"/>
          </a:xfrm>
        </p:spPr>
        <p:txBody>
          <a:bodyPr>
            <a:normAutofit fontScale="90000"/>
          </a:bodyPr>
          <a:lstStyle/>
          <a:p>
            <a:r>
              <a:rPr lang="en-GB" dirty="0"/>
              <a:t>Option A – Question </a:t>
            </a:r>
            <a:r>
              <a:rPr lang="en-GB" dirty="0" smtClean="0"/>
              <a:t>2(b) </a:t>
            </a:r>
            <a:r>
              <a:rPr lang="en-GB" dirty="0"/>
              <a:t>– </a:t>
            </a:r>
            <a:r>
              <a:rPr lang="en-GB" dirty="0" smtClean="0"/>
              <a:t>8 </a:t>
            </a:r>
            <a:r>
              <a:rPr lang="en-GB" dirty="0"/>
              <a:t>marks</a:t>
            </a:r>
          </a:p>
        </p:txBody>
      </p:sp>
      <p:sp>
        <p:nvSpPr>
          <p:cNvPr id="7" name="TextBox 6"/>
          <p:cNvSpPr txBox="1"/>
          <p:nvPr/>
        </p:nvSpPr>
        <p:spPr>
          <a:xfrm>
            <a:off x="251520" y="908720"/>
            <a:ext cx="8568953"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limited access to global markets is an obstacle to growth and development for LIDCs.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95536" y="1700808"/>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eight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Case study of one LIDC to show how peripheral economies exert </a:t>
            </a:r>
            <a:r>
              <a:rPr lang="en-US" sz="1200" dirty="0" smtClean="0">
                <a:solidFill>
                  <a:srgbClr val="FF0000"/>
                </a:solidFill>
                <a:latin typeface="Myriad Pro" charset="0"/>
                <a:ea typeface="Myriad Pro" charset="0"/>
                <a:cs typeface="Myriad Pro" charset="0"/>
              </a:rPr>
              <a:t>limited influence </a:t>
            </a:r>
            <a:r>
              <a:rPr lang="en-US" sz="1200" dirty="0">
                <a:solidFill>
                  <a:srgbClr val="FF0000"/>
                </a:solidFill>
                <a:latin typeface="Myriad Pro" charset="0"/>
                <a:ea typeface="Myriad Pro" charset="0"/>
                <a:cs typeface="Myriad Pro" charset="0"/>
              </a:rPr>
              <a:t>and can only respond to change in the global trade </a:t>
            </a:r>
            <a:r>
              <a:rPr lang="en-US" sz="1200" dirty="0" smtClean="0">
                <a:solidFill>
                  <a:srgbClr val="FF0000"/>
                </a:solidFill>
                <a:latin typeface="Myriad Pro" charset="0"/>
                <a:ea typeface="Myriad Pro" charset="0"/>
                <a:cs typeface="Myriad Pro" charset="0"/>
              </a:rPr>
              <a:t>system. Illustrate </a:t>
            </a:r>
            <a:r>
              <a:rPr lang="en-US" sz="1200" dirty="0">
                <a:solidFill>
                  <a:srgbClr val="FF0000"/>
                </a:solidFill>
                <a:latin typeface="Myriad Pro" charset="0"/>
                <a:ea typeface="Myriad Pro" charset="0"/>
                <a:cs typeface="Myriad Pro" charset="0"/>
              </a:rPr>
              <a:t>this through economic, political and social factors to explain’</a:t>
            </a:r>
            <a:r>
              <a:rPr lang="en-GB" sz="1200" dirty="0" smtClean="0">
                <a:solidFill>
                  <a:srgbClr val="1F224E"/>
                </a:solidFill>
                <a:latin typeface="Myriad Pro" charset="0"/>
                <a:ea typeface="Myriad Pro" charset="0"/>
                <a:cs typeface="Myriad Pro" charset="0"/>
              </a:rPr>
              <a:t> is stated in the specification (key idea 3.a of this topic) including ‘</a:t>
            </a:r>
            <a:r>
              <a:rPr lang="en-GB" sz="1200" dirty="0" smtClean="0">
                <a:solidFill>
                  <a:srgbClr val="FF0000"/>
                </a:solidFill>
                <a:latin typeface="Myriad Pro" charset="0"/>
                <a:ea typeface="Myriad Pro" charset="0"/>
                <a:cs typeface="Myriad Pro" charset="0"/>
              </a:rPr>
              <a:t>why it has limited access to global markets</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189831" y="3654600"/>
            <a:ext cx="2758752"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(6–8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limited access to global markets is an obstacle to growth and development for LIDCs</a:t>
            </a:r>
            <a:r>
              <a:rPr lang="en-US" sz="1100" dirty="0" smtClean="0">
                <a:solidFill>
                  <a:srgbClr val="1F224E"/>
                </a:solidFill>
                <a:latin typeface="Myriad Pro" charset="0"/>
                <a:ea typeface="Myriad Pro" charset="0"/>
                <a:cs typeface="Myriad Pro" charset="0"/>
              </a:rPr>
              <a:t>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a:t>
            </a:r>
            <a:r>
              <a:rPr lang="en-US" sz="1100" b="1" dirty="0">
                <a:solidFill>
                  <a:srgbClr val="1F224E"/>
                </a:solidFill>
                <a:latin typeface="Myriad Pro" charset="0"/>
                <a:ea typeface="Myriad Pro" charset="0"/>
                <a:cs typeface="Myriad Pro" charset="0"/>
              </a:rPr>
              <a:t>accurate place-specific</a:t>
            </a:r>
            <a:r>
              <a:rPr lang="en-US" sz="1100" dirty="0">
                <a:solidFill>
                  <a:srgbClr val="1F224E"/>
                </a:solidFill>
                <a:latin typeface="Myriad Pro" charset="0"/>
                <a:ea typeface="Myriad Pro" charset="0"/>
                <a:cs typeface="Myriad Pro" charset="0"/>
              </a:rPr>
              <a:t> detail.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6372200" y="3664589"/>
            <a:ext cx="257891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(1–2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limited access to global markets is an obstacle to growth and development for LIDCs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is an attempt to include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but it is </a:t>
            </a:r>
            <a:r>
              <a:rPr lang="en-US" sz="1100" b="1" dirty="0">
                <a:solidFill>
                  <a:srgbClr val="1F224E"/>
                </a:solidFill>
                <a:latin typeface="Myriad Pro" charset="0"/>
                <a:ea typeface="Myriad Pro" charset="0"/>
                <a:cs typeface="Myriad Pro" charset="0"/>
              </a:rPr>
              <a:t>inaccurate</a:t>
            </a:r>
            <a:r>
              <a:rPr lang="en-US" sz="1100" dirty="0" smtClean="0">
                <a:solidFill>
                  <a:srgbClr val="1F224E"/>
                </a:solidFill>
                <a:latin typeface="Myriad Pro" charset="0"/>
                <a:ea typeface="Myriad Pro" charset="0"/>
                <a:cs typeface="Myriad Pro" charset="0"/>
              </a:rPr>
              <a:t>.</a:t>
            </a:r>
          </a:p>
          <a:p>
            <a:endParaRPr lang="en-GB" sz="1100" dirty="0">
              <a:solidFill>
                <a:srgbClr val="1F224E"/>
              </a:solidFill>
              <a:latin typeface="Myriad Pro" charset="0"/>
              <a:ea typeface="Myriad Pro" charset="0"/>
              <a:cs typeface="Myriad Pro" charset="0"/>
            </a:endParaRPr>
          </a:p>
        </p:txBody>
      </p:sp>
      <p:sp>
        <p:nvSpPr>
          <p:cNvPr id="8" name="TextBox 7"/>
          <p:cNvSpPr txBox="1"/>
          <p:nvPr/>
        </p:nvSpPr>
        <p:spPr>
          <a:xfrm>
            <a:off x="3130699" y="3670294"/>
            <a:ext cx="3082627"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(3–5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limited access to global markets is an obstacle to growth and development for LIDCs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explanations of how limited access to global markets is an obstacle to growth and development for LIDCs</a:t>
            </a:r>
            <a:r>
              <a:rPr lang="en-US" sz="1100" dirty="0" smtClean="0">
                <a:solidFill>
                  <a:srgbClr val="1F224E"/>
                </a:solidFill>
                <a:latin typeface="Myriad Pro" charset="0"/>
                <a:ea typeface="Myriad Pro" charset="0"/>
                <a:cs typeface="Myriad Pro" charset="0"/>
              </a:rPr>
              <a:t>.</a:t>
            </a: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some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which is </a:t>
            </a:r>
            <a:r>
              <a:rPr lang="en-US" sz="1100" b="1" dirty="0">
                <a:solidFill>
                  <a:srgbClr val="1F224E"/>
                </a:solidFill>
                <a:latin typeface="Myriad Pro" charset="0"/>
                <a:ea typeface="Myriad Pro" charset="0"/>
                <a:cs typeface="Myriad Pro" charset="0"/>
              </a:rPr>
              <a:t>partially accurate</a:t>
            </a:r>
            <a:r>
              <a:rPr lang="en-US" sz="1100" dirty="0">
                <a:solidFill>
                  <a:srgbClr val="1F224E"/>
                </a:solidFill>
                <a:latin typeface="Myriad Pro" charset="0"/>
                <a:ea typeface="Myriad Pro" charset="0"/>
                <a:cs typeface="Myriad Pro" charset="0"/>
              </a:rPr>
              <a:t>.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2" name="Rectangle 1"/>
          <p:cNvSpPr/>
          <p:nvPr/>
        </p:nvSpPr>
        <p:spPr>
          <a:xfrm>
            <a:off x="1547664" y="6446787"/>
            <a:ext cx="5976664" cy="276999"/>
          </a:xfrm>
          <a:prstGeom prst="rect">
            <a:avLst/>
          </a:prstGeom>
          <a:solidFill>
            <a:schemeClr val="bg1"/>
          </a:solidFill>
        </p:spPr>
        <p:txBody>
          <a:bodyPr wrap="square">
            <a:spAutoFit/>
          </a:bodyPr>
          <a:lstStyle/>
          <a:p>
            <a:r>
              <a:rPr lang="en-US" sz="1200" dirty="0" smtClean="0">
                <a:solidFill>
                  <a:srgbClr val="1F224E"/>
                </a:solidFill>
                <a:latin typeface="Myriad Pro" charset="0"/>
                <a:ea typeface="Myriad Pro" charset="0"/>
                <a:cs typeface="Myriad Pro" charset="0"/>
              </a:rPr>
              <a:t>No </a:t>
            </a:r>
            <a:r>
              <a:rPr lang="en-US" sz="1200" dirty="0">
                <a:solidFill>
                  <a:srgbClr val="1F224E"/>
                </a:solidFill>
                <a:latin typeface="Myriad Pro" charset="0"/>
                <a:ea typeface="Myriad Pro" charset="0"/>
                <a:cs typeface="Myriad Pro" charset="0"/>
              </a:rPr>
              <a:t>response or no response worthy of </a:t>
            </a:r>
            <a:r>
              <a:rPr lang="en-US" sz="1200" dirty="0" smtClean="0">
                <a:solidFill>
                  <a:srgbClr val="1F224E"/>
                </a:solidFill>
                <a:latin typeface="Myriad Pro" charset="0"/>
                <a:ea typeface="Myriad Pro" charset="0"/>
                <a:cs typeface="Myriad Pro" charset="0"/>
              </a:rPr>
              <a:t>credit would achieve </a:t>
            </a:r>
            <a:r>
              <a:rPr lang="en-US" sz="1200" b="1" dirty="0" smtClean="0">
                <a:solidFill>
                  <a:srgbClr val="1F224E"/>
                </a:solidFill>
                <a:latin typeface="Myriad Pro" charset="0"/>
                <a:ea typeface="Myriad Pro" charset="0"/>
                <a:cs typeface="Myriad Pro" charset="0"/>
              </a:rPr>
              <a:t>0 marks </a:t>
            </a:r>
            <a:r>
              <a:rPr lang="en-US" sz="1200" dirty="0" smtClean="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437707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 – Question 2(b) – 8 marks</a:t>
            </a:r>
          </a:p>
        </p:txBody>
      </p:sp>
      <p:sp>
        <p:nvSpPr>
          <p:cNvPr id="7" name="TextBox 6"/>
          <p:cNvSpPr txBox="1"/>
          <p:nvPr/>
        </p:nvSpPr>
        <p:spPr>
          <a:xfrm>
            <a:off x="424694" y="903387"/>
            <a:ext cx="8496944"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limited access to global markets is an obstacle to growth and development for LIDCs.</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0" y="1670730"/>
            <a:ext cx="9144000" cy="518727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smtClean="0">
                <a:solidFill>
                  <a:srgbClr val="1F224E"/>
                </a:solidFill>
                <a:latin typeface="Myriad Pro" charset="0"/>
                <a:ea typeface="Myriad Pro" charset="0"/>
                <a:cs typeface="Myriad Pro" charset="0"/>
              </a:rPr>
              <a:t>The ‘Indicative content’ column of the mark scheme gives a number of suggestions of </a:t>
            </a:r>
            <a:r>
              <a:rPr lang="en-GB" sz="1100" dirty="0" smtClean="0">
                <a:solidFill>
                  <a:srgbClr val="FF0000"/>
                </a:solidFill>
                <a:latin typeface="Myriad Pro" charset="0"/>
                <a:ea typeface="Myriad Pro" charset="0"/>
                <a:cs typeface="Myriad Pro" charset="0"/>
              </a:rPr>
              <a:t>knowledge and understanding</a:t>
            </a:r>
            <a:r>
              <a:rPr lang="en-GB" sz="11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 </a:t>
            </a:r>
            <a:r>
              <a:rPr lang="en-GB" sz="1100" dirty="0" smtClean="0">
                <a:solidFill>
                  <a:srgbClr val="1F224E"/>
                </a:solidFill>
                <a:latin typeface="Myriad Pro" charset="0"/>
                <a:ea typeface="Myriad Pro" charset="0"/>
                <a:cs typeface="Myriad Pro" charset="0"/>
              </a:rPr>
              <a:t>shown. </a:t>
            </a: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1F224E"/>
                </a:solidFill>
                <a:latin typeface="Myriad Pro" charset="0"/>
                <a:ea typeface="Myriad Pro" charset="0"/>
                <a:cs typeface="Myriad Pro" charset="0"/>
              </a:rPr>
              <a:t>Reference to a case study must be included; there is no requirement for candidates to make reference to more than one case study. </a:t>
            </a:r>
            <a:endParaRPr lang="en-GB" sz="1100" dirty="0" smtClean="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limited access to global markets is an obstacle to growth and development for LIDCs could potentially include: </a:t>
            </a:r>
            <a:endParaRPr lang="en-GB" sz="1100" dirty="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GDP </a:t>
            </a:r>
            <a:r>
              <a:rPr lang="en-US" sz="1100" dirty="0">
                <a:solidFill>
                  <a:srgbClr val="1F224E"/>
                </a:solidFill>
                <a:latin typeface="Myriad Pro" charset="0"/>
                <a:ea typeface="Myriad Pro" charset="0"/>
                <a:cs typeface="Myriad Pro" charset="0"/>
              </a:rPr>
              <a:t>remains low which limits funds available for investment (in transport, infrastructure, education, health), for example in Sierra Leone, West Africa civil war took place for over a decade between 1991 and 2002, stifling the economy meaning less money for investment in key services. Sierra Leone is one of the poorest countries in the world ranked 154th of 220 for GDP in 2014. </a:t>
            </a:r>
          </a:p>
          <a:p>
            <a:r>
              <a:rPr lang="en-US" sz="1100" dirty="0" smtClean="0">
                <a:solidFill>
                  <a:srgbClr val="1F224E"/>
                </a:solidFill>
                <a:latin typeface="Myriad Pro" charset="0"/>
                <a:ea typeface="Myriad Pro" charset="0"/>
                <a:cs typeface="Myriad Pro" charset="0"/>
              </a:rPr>
              <a:t>manufacturing </a:t>
            </a:r>
            <a:r>
              <a:rPr lang="en-US" sz="1100" dirty="0">
                <a:solidFill>
                  <a:srgbClr val="1F224E"/>
                </a:solidFill>
                <a:latin typeface="Myriad Pro" charset="0"/>
                <a:ea typeface="Myriad Pro" charset="0"/>
                <a:cs typeface="Myriad Pro" charset="0"/>
              </a:rPr>
              <a:t>output of domestic industry is not encouraged since there is limited access to global markets for the products. Manufacturing industry contributes only 27% to GDP in Sierra Leone, the economic effect is to slow down GDP growth. The multiplier effect and its consequences for socio-economic development is restricted. In Sierra Leone few ancillary industries have developed and related services / tertiary activity contribute only 30% to GDP.</a:t>
            </a:r>
          </a:p>
          <a:p>
            <a:r>
              <a:rPr lang="en-US" sz="1100" dirty="0" smtClean="0">
                <a:solidFill>
                  <a:srgbClr val="1F224E"/>
                </a:solidFill>
                <a:latin typeface="Myriad Pro" charset="0"/>
                <a:ea typeface="Myriad Pro" charset="0"/>
                <a:cs typeface="Myriad Pro" charset="0"/>
              </a:rPr>
              <a:t>limited </a:t>
            </a:r>
            <a:r>
              <a:rPr lang="en-US" sz="1100" dirty="0">
                <a:solidFill>
                  <a:srgbClr val="1F224E"/>
                </a:solidFill>
                <a:latin typeface="Myriad Pro" charset="0"/>
                <a:ea typeface="Myriad Pro" charset="0"/>
                <a:cs typeface="Myriad Pro" charset="0"/>
              </a:rPr>
              <a:t>access to global markets has the effect of making LIDCs less attractive to foreign direct investment with consequent restrictive impact on economic growth and development. While Sierra Leone has attracted a small number of MNCs for example affiliates of Coca Cola and BT, overall it is a country in which there are still many opportunities for investment to develop the potential of its mineral and agricultural resources</a:t>
            </a:r>
          </a:p>
          <a:p>
            <a:r>
              <a:rPr lang="en-US" sz="1100" dirty="0" smtClean="0">
                <a:solidFill>
                  <a:srgbClr val="1F224E"/>
                </a:solidFill>
                <a:latin typeface="Myriad Pro" charset="0"/>
                <a:ea typeface="Myriad Pro" charset="0"/>
                <a:cs typeface="Myriad Pro" charset="0"/>
              </a:rPr>
              <a:t>there </a:t>
            </a:r>
            <a:r>
              <a:rPr lang="en-US" sz="1100" dirty="0">
                <a:solidFill>
                  <a:srgbClr val="1F224E"/>
                </a:solidFill>
                <a:latin typeface="Myriad Pro" charset="0"/>
                <a:ea typeface="Myriad Pro" charset="0"/>
                <a:cs typeface="Myriad Pro" charset="0"/>
              </a:rPr>
              <a:t>are fewer employment opportunities since growth in all sectors of industry is restricted by lack of access to global markets. In Sierra Leone 70% of under 25s are unemployed; this </a:t>
            </a:r>
            <a:r>
              <a:rPr lang="en-US" sz="1100" dirty="0" err="1">
                <a:solidFill>
                  <a:srgbClr val="1F224E"/>
                </a:solidFill>
                <a:latin typeface="Myriad Pro" charset="0"/>
                <a:ea typeface="Myriad Pro" charset="0"/>
                <a:cs typeface="Myriad Pro" charset="0"/>
              </a:rPr>
              <a:t>minimises</a:t>
            </a:r>
            <a:r>
              <a:rPr lang="en-US" sz="1100" dirty="0">
                <a:solidFill>
                  <a:srgbClr val="1F224E"/>
                </a:solidFill>
                <a:latin typeface="Myriad Pro" charset="0"/>
                <a:ea typeface="Myriad Pro" charset="0"/>
                <a:cs typeface="Myriad Pro" charset="0"/>
              </a:rPr>
              <a:t> opportunities to earn higher wages which would otherwise lead to socio-economic development at every scale; and skill levels of the workforce also remain restricted by this lack of employment opportunity   </a:t>
            </a:r>
          </a:p>
          <a:p>
            <a:r>
              <a:rPr lang="en-US" sz="1100" dirty="0" smtClean="0">
                <a:solidFill>
                  <a:srgbClr val="1F224E"/>
                </a:solidFill>
                <a:latin typeface="Myriad Pro" charset="0"/>
                <a:ea typeface="Myriad Pro" charset="0"/>
                <a:cs typeface="Myriad Pro" charset="0"/>
              </a:rPr>
              <a:t>reinforces </a:t>
            </a:r>
            <a:r>
              <a:rPr lang="en-US" sz="1100" dirty="0">
                <a:solidFill>
                  <a:srgbClr val="1F224E"/>
                </a:solidFill>
                <a:latin typeface="Myriad Pro" charset="0"/>
                <a:ea typeface="Myriad Pro" charset="0"/>
                <a:cs typeface="Myriad Pro" charset="0"/>
              </a:rPr>
              <a:t>poverty and spatial and socio-economic inequalities. In LIDCs such as Sierra Leone where there is a high degree of primacy, any economic development as a result of limited international trade is often confined to ports such as Freetown. The dominance of backwash effects and the very limited spread effects tend to exacerbate core-periphery spatial inequalities. In rural Sierra Leone 66% of the population live in poverty.</a:t>
            </a:r>
          </a:p>
          <a:p>
            <a:r>
              <a:rPr lang="en-US" sz="1100" dirty="0" smtClean="0">
                <a:solidFill>
                  <a:srgbClr val="1F224E"/>
                </a:solidFill>
                <a:latin typeface="Myriad Pro" charset="0"/>
                <a:ea typeface="Myriad Pro" charset="0"/>
                <a:cs typeface="Myriad Pro" charset="0"/>
              </a:rPr>
              <a:t>dependence </a:t>
            </a:r>
            <a:r>
              <a:rPr lang="en-US" sz="1100" dirty="0">
                <a:solidFill>
                  <a:srgbClr val="1F224E"/>
                </a:solidFill>
                <a:latin typeface="Myriad Pro" charset="0"/>
                <a:ea typeface="Myriad Pro" charset="0"/>
                <a:cs typeface="Myriad Pro" charset="0"/>
              </a:rPr>
              <a:t>on foreign aid continues for example Sierra Leone is dependent on aid from the USA, UK and increasingly China. Dependency on foreign aid means that the country can find it difficult to break the cycle of aid and start developing an economy for itself.</a:t>
            </a: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80187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110" y="2411363"/>
            <a:ext cx="6362700"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Human interactions be </a:t>
            </a:r>
            <a:r>
              <a:rPr lang="en-GB" sz="3200" dirty="0">
                <a:latin typeface="Myriad Pro"/>
              </a:rPr>
              <a:t>assessed?</a:t>
            </a:r>
          </a:p>
        </p:txBody>
      </p:sp>
      <p:sp>
        <p:nvSpPr>
          <p:cNvPr id="5" name="TextBox 4"/>
          <p:cNvSpPr txBox="1"/>
          <p:nvPr/>
        </p:nvSpPr>
        <p:spPr>
          <a:xfrm>
            <a:off x="107504" y="1373867"/>
            <a:ext cx="2880320" cy="584775"/>
          </a:xfrm>
          <a:prstGeom prst="rect">
            <a:avLst/>
          </a:prstGeom>
          <a:no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90 minutes for 66 marks – more than a minute per mark</a:t>
            </a:r>
            <a:endParaRPr lang="en-GB" sz="1600" dirty="0">
              <a:solidFill>
                <a:srgbClr val="1F224E"/>
              </a:solidFill>
              <a:latin typeface="Myriad Pro" charset="0"/>
              <a:ea typeface="Myriad Pro" charset="0"/>
              <a:cs typeface="Myriad Pro" charset="0"/>
            </a:endParaRPr>
          </a:p>
        </p:txBody>
      </p:sp>
      <p:sp>
        <p:nvSpPr>
          <p:cNvPr id="7" name="TextBox 6"/>
          <p:cNvSpPr txBox="1"/>
          <p:nvPr/>
        </p:nvSpPr>
        <p:spPr>
          <a:xfrm>
            <a:off x="6027543" y="4687628"/>
            <a:ext cx="2767727" cy="338554"/>
          </a:xfrm>
          <a:prstGeom prst="rect">
            <a:avLst/>
          </a:prstGeom>
          <a:solidFill>
            <a:schemeClr val="bg1"/>
          </a:solid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9 </a:t>
            </a:r>
            <a:r>
              <a:rPr lang="en-GB" sz="1600" dirty="0">
                <a:solidFill>
                  <a:srgbClr val="1F224E"/>
                </a:solidFill>
                <a:latin typeface="Myriad Pro" charset="0"/>
                <a:ea typeface="Myriad Pro" charset="0"/>
                <a:cs typeface="Myriad Pro" charset="0"/>
              </a:rPr>
              <a:t>marks for </a:t>
            </a:r>
            <a:r>
              <a:rPr lang="en-GB" sz="1600" dirty="0" smtClean="0">
                <a:solidFill>
                  <a:srgbClr val="1F224E"/>
                </a:solidFill>
                <a:latin typeface="Myriad Pro" charset="0"/>
                <a:ea typeface="Myriad Pro" charset="0"/>
                <a:cs typeface="Myriad Pro" charset="0"/>
              </a:rPr>
              <a:t>AO3 </a:t>
            </a:r>
            <a:r>
              <a:rPr lang="en-GB" sz="1600" dirty="0">
                <a:solidFill>
                  <a:srgbClr val="1F224E"/>
                </a:solidFill>
                <a:latin typeface="Myriad Pro" charset="0"/>
                <a:ea typeface="Myriad Pro" charset="0"/>
                <a:cs typeface="Myriad Pro" charset="0"/>
              </a:rPr>
              <a:t>(skills</a:t>
            </a:r>
            <a:r>
              <a:rPr lang="en-GB" sz="1600" dirty="0" smtClean="0">
                <a:solidFill>
                  <a:srgbClr val="1F224E"/>
                </a:solidFill>
                <a:latin typeface="Myriad Pro" charset="0"/>
                <a:ea typeface="Myriad Pro" charset="0"/>
                <a:cs typeface="Myriad Pro" charset="0"/>
              </a:rPr>
              <a:t>)</a:t>
            </a:r>
            <a:endParaRPr lang="en-GB" sz="1600" dirty="0">
              <a:solidFill>
                <a:srgbClr val="1F224E"/>
              </a:solidFill>
              <a:latin typeface="Myriad Pro" charset="0"/>
              <a:ea typeface="Myriad Pro" charset="0"/>
              <a:cs typeface="Myriad Pro" charset="0"/>
            </a:endParaRPr>
          </a:p>
        </p:txBody>
      </p:sp>
      <p:sp>
        <p:nvSpPr>
          <p:cNvPr id="8" name="TextBox 7"/>
          <p:cNvSpPr txBox="1"/>
          <p:nvPr/>
        </p:nvSpPr>
        <p:spPr>
          <a:xfrm>
            <a:off x="1331640" y="4423286"/>
            <a:ext cx="3484434" cy="830997"/>
          </a:xfrm>
          <a:prstGeom prst="rect">
            <a:avLst/>
          </a:prstGeom>
          <a:noFill/>
          <a:ln>
            <a:solidFill>
              <a:schemeClr val="tx1"/>
            </a:solidFill>
          </a:ln>
        </p:spPr>
        <p:txBody>
          <a:bodyPr wrap="square" rtlCol="0">
            <a:spAutoFit/>
          </a:bodyPr>
          <a:lstStyle/>
          <a:p>
            <a:pPr algn="ctr"/>
            <a:r>
              <a:rPr lang="en-GB" sz="1600" dirty="0">
                <a:solidFill>
                  <a:srgbClr val="1F224E"/>
                </a:solidFill>
                <a:latin typeface="Myriad Pro" charset="0"/>
                <a:ea typeface="Myriad Pro" charset="0"/>
                <a:cs typeface="Myriad Pro" charset="0"/>
              </a:rPr>
              <a:t>A separate Resource Booklet so students can access resources easily when answering questions. </a:t>
            </a:r>
          </a:p>
        </p:txBody>
      </p:sp>
      <p:cxnSp>
        <p:nvCxnSpPr>
          <p:cNvPr id="9" name="Straight Arrow Connector 8"/>
          <p:cNvCxnSpPr/>
          <p:nvPr/>
        </p:nvCxnSpPr>
        <p:spPr>
          <a:xfrm flipH="1" flipV="1">
            <a:off x="5364088" y="4135388"/>
            <a:ext cx="1006622" cy="4568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627784" y="3592366"/>
            <a:ext cx="446073" cy="8309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53864" y="2060848"/>
            <a:ext cx="249784" cy="9370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7526" y="1366608"/>
            <a:ext cx="3022946" cy="830997"/>
          </a:xfrm>
          <a:prstGeom prst="rect">
            <a:avLst/>
          </a:prstGeom>
          <a:noFill/>
          <a:ln>
            <a:solidFill>
              <a:schemeClr val="tx1"/>
            </a:solidFill>
          </a:ln>
        </p:spPr>
        <p:txBody>
          <a:bodyPr wrap="square" rtlCol="0">
            <a:spAutoFit/>
          </a:bodyPr>
          <a:lstStyle/>
          <a:p>
            <a:pPr algn="ctr"/>
            <a:r>
              <a:rPr lang="en-GB" sz="1600" dirty="0" smtClean="0">
                <a:solidFill>
                  <a:srgbClr val="1F224E"/>
                </a:solidFill>
                <a:latin typeface="Myriad Pro" charset="0"/>
                <a:ea typeface="Myriad Pro" charset="0"/>
                <a:cs typeface="Myriad Pro" charset="0"/>
              </a:rPr>
              <a:t>Two sections to the question paper for clarity of which questions require answering</a:t>
            </a:r>
            <a:endParaRPr lang="en-GB" sz="1600" dirty="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5292080" y="2209639"/>
            <a:ext cx="1889449"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071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dirty="0" smtClean="0"/>
              <a:t>Option B – Question 3(a)</a:t>
            </a:r>
            <a:endParaRPr lang="en-GB" dirty="0"/>
          </a:p>
        </p:txBody>
      </p:sp>
      <p:sp>
        <p:nvSpPr>
          <p:cNvPr id="3" name="Content Placeholder 2"/>
          <p:cNvSpPr>
            <a:spLocks noGrp="1"/>
          </p:cNvSpPr>
          <p:nvPr>
            <p:ph idx="1"/>
          </p:nvPr>
        </p:nvSpPr>
        <p:spPr>
          <a:xfrm>
            <a:off x="323528" y="1830760"/>
            <a:ext cx="3888432" cy="3600400"/>
          </a:xfrm>
        </p:spPr>
        <p:txBody>
          <a:bodyPr>
            <a:normAutofit/>
          </a:bodyPr>
          <a:lstStyle/>
          <a:p>
            <a:pPr marL="0" indent="0">
              <a:buNone/>
            </a:pPr>
            <a:r>
              <a:rPr lang="en-GB" sz="1800" dirty="0">
                <a:solidFill>
                  <a:srgbClr val="1F224E"/>
                </a:solidFill>
                <a:latin typeface="Myriad Pro" charset="0"/>
                <a:ea typeface="Myriad Pro" charset="0"/>
                <a:cs typeface="Myriad Pro" charset="0"/>
              </a:rPr>
              <a:t>Question </a:t>
            </a:r>
            <a:r>
              <a:rPr lang="en-GB" sz="1800" dirty="0" smtClean="0">
                <a:solidFill>
                  <a:srgbClr val="1F224E"/>
                </a:solidFill>
                <a:latin typeface="Myriad Pro" charset="0"/>
                <a:ea typeface="Myriad Pro" charset="0"/>
                <a:cs typeface="Myriad Pro" charset="0"/>
              </a:rPr>
              <a:t>3(a) </a:t>
            </a:r>
            <a:r>
              <a:rPr lang="en-GB" sz="1800" dirty="0">
                <a:solidFill>
                  <a:srgbClr val="1F224E"/>
                </a:solidFill>
                <a:latin typeface="Myriad Pro" charset="0"/>
                <a:ea typeface="Myriad Pro" charset="0"/>
                <a:cs typeface="Myriad Pro" charset="0"/>
              </a:rPr>
              <a:t>begins </a:t>
            </a:r>
            <a:r>
              <a:rPr lang="en-GB" sz="1800" dirty="0" smtClean="0">
                <a:solidFill>
                  <a:srgbClr val="1F224E"/>
                </a:solidFill>
                <a:latin typeface="Myriad Pro" charset="0"/>
                <a:ea typeface="Myriad Pro" charset="0"/>
                <a:cs typeface="Myriad Pro" charset="0"/>
              </a:rPr>
              <a:t>with a statement introducing Fig. 4, which shows a map of </a:t>
            </a:r>
            <a:r>
              <a:rPr lang="en-US" sz="1800" dirty="0">
                <a:solidFill>
                  <a:srgbClr val="1F224E"/>
                </a:solidFill>
                <a:latin typeface="Myriad Pro" charset="0"/>
                <a:ea typeface="Myriad Pro" charset="0"/>
                <a:cs typeface="Myriad Pro" charset="0"/>
              </a:rPr>
              <a:t>the </a:t>
            </a:r>
            <a:r>
              <a:rPr lang="en-US" sz="1800" dirty="0" smtClean="0">
                <a:solidFill>
                  <a:srgbClr val="1F224E"/>
                </a:solidFill>
                <a:latin typeface="Myriad Pro" charset="0"/>
                <a:ea typeface="Myriad Pro" charset="0"/>
                <a:cs typeface="Myriad Pro" charset="0"/>
              </a:rPr>
              <a:t>number </a:t>
            </a:r>
            <a:r>
              <a:rPr lang="en-US" sz="1800" dirty="0">
                <a:solidFill>
                  <a:srgbClr val="1F224E"/>
                </a:solidFill>
                <a:latin typeface="Myriad Pro" charset="0"/>
                <a:ea typeface="Myriad Pro" charset="0"/>
                <a:cs typeface="Myriad Pro" charset="0"/>
              </a:rPr>
              <a:t>of immigrants living in the USA by country of birth, 2013 </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 question will refer to the map, students should ensure they read the question carefully so they know what to focus on.</a:t>
            </a:r>
          </a:p>
          <a:p>
            <a:pPr marL="0" indent="0">
              <a:buNone/>
            </a:pPr>
            <a:endParaRPr lang="en-GB" sz="1800" dirty="0">
              <a:solidFill>
                <a:srgbClr val="1F224E"/>
              </a:solidFill>
              <a:latin typeface="Myriad Pro" charset="0"/>
              <a:ea typeface="Myriad Pro" charset="0"/>
              <a:cs typeface="Myriad Pro" charset="0"/>
            </a:endParaRPr>
          </a:p>
          <a:p>
            <a:pPr marL="0" indent="0">
              <a:buNone/>
            </a:pPr>
            <a:endParaRPr lang="en-GB" sz="1800" dirty="0">
              <a:solidFill>
                <a:srgbClr val="1F224E"/>
              </a:solidFill>
              <a:latin typeface="Myriad Pro" charset="0"/>
              <a:ea typeface="Myriad Pro" charset="0"/>
              <a:cs typeface="Myriad Pro"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068" y="1821582"/>
            <a:ext cx="4896932" cy="356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211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t>
            </a:r>
            <a:r>
              <a:rPr lang="en-GB" dirty="0" smtClean="0"/>
              <a:t>B </a:t>
            </a:r>
            <a:r>
              <a:rPr lang="en-GB" dirty="0"/>
              <a:t>– Question </a:t>
            </a:r>
            <a:r>
              <a:rPr lang="en-GB" dirty="0" smtClean="0"/>
              <a:t>3(a)(</a:t>
            </a:r>
            <a:r>
              <a:rPr lang="en-GB" dirty="0" err="1" smtClean="0"/>
              <a:t>i</a:t>
            </a:r>
            <a:r>
              <a:rPr lang="en-GB" dirty="0" smtClean="0"/>
              <a:t>) – 2 marks</a:t>
            </a:r>
            <a:endParaRPr lang="en-GB" dirty="0"/>
          </a:p>
        </p:txBody>
      </p:sp>
      <p:sp>
        <p:nvSpPr>
          <p:cNvPr id="3" name="Content Placeholder 2"/>
          <p:cNvSpPr>
            <a:spLocks noGrp="1"/>
          </p:cNvSpPr>
          <p:nvPr>
            <p:ph idx="1"/>
          </p:nvPr>
        </p:nvSpPr>
        <p:spPr>
          <a:xfrm>
            <a:off x="395536" y="2636912"/>
            <a:ext cx="8136904" cy="3168352"/>
          </a:xfrm>
        </p:spPr>
        <p:txBody>
          <a:bodyPr>
            <a:normAutofit fontScale="92500"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how international migration can influence flows of money (key idea 1.b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are two marks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sym typeface="Wingdings"/>
              </a:rPr>
              <a:t>) </a:t>
            </a:r>
            <a:r>
              <a:rPr lang="en-GB" sz="1800" dirty="0" smtClean="0">
                <a:solidFill>
                  <a:srgbClr val="1F224E"/>
                </a:solidFill>
                <a:latin typeface="Myriad Pro" charset="0"/>
                <a:ea typeface="Myriad Pro" charset="0"/>
                <a:cs typeface="Myriad Pro" charset="0"/>
              </a:rPr>
              <a:t>available for interpreting </a:t>
            </a:r>
            <a:r>
              <a:rPr lang="en-US" sz="1800" dirty="0" smtClean="0">
                <a:solidFill>
                  <a:srgbClr val="1F224E"/>
                </a:solidFill>
                <a:latin typeface="Myriad Pro" charset="0"/>
                <a:ea typeface="Myriad Pro" charset="0"/>
                <a:cs typeface="Myriad Pro" charset="0"/>
              </a:rPr>
              <a:t>ways </a:t>
            </a:r>
            <a:r>
              <a:rPr lang="en-US" sz="1800" dirty="0">
                <a:solidFill>
                  <a:srgbClr val="1F224E"/>
                </a:solidFill>
                <a:latin typeface="Myriad Pro" charset="0"/>
                <a:ea typeface="Myriad Pro" charset="0"/>
                <a:cs typeface="Myriad Pro" charset="0"/>
              </a:rPr>
              <a:t>the number of immigrants living in the USA by country of birth in 2013  shown in Fig. </a:t>
            </a:r>
            <a:r>
              <a:rPr lang="en-US" sz="1800" dirty="0" smtClean="0">
                <a:solidFill>
                  <a:srgbClr val="1F224E"/>
                </a:solidFill>
                <a:latin typeface="Myriad Pro" charset="0"/>
                <a:ea typeface="Myriad Pro" charset="0"/>
                <a:cs typeface="Myriad Pro" charset="0"/>
              </a:rPr>
              <a:t>4 </a:t>
            </a:r>
            <a:r>
              <a:rPr lang="en-US" sz="1800" dirty="0">
                <a:solidFill>
                  <a:srgbClr val="1F224E"/>
                </a:solidFill>
                <a:latin typeface="Myriad Pro" charset="0"/>
                <a:ea typeface="Myriad Pro" charset="0"/>
                <a:cs typeface="Myriad Pro" charset="0"/>
              </a:rPr>
              <a:t>influences flows of </a:t>
            </a:r>
            <a:r>
              <a:rPr lang="en-US" sz="1800" dirty="0" smtClean="0">
                <a:solidFill>
                  <a:srgbClr val="1F224E"/>
                </a:solidFill>
                <a:latin typeface="Myriad Pro" charset="0"/>
                <a:ea typeface="Myriad Pro" charset="0"/>
                <a:cs typeface="Myriad Pro" charset="0"/>
              </a:rPr>
              <a:t>money. However, the mark scheme does state that opposite points should not be credited (e.g. the same trend but for ACs and LIDCs).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number of immigrants living in the USA by country of birth, </a:t>
            </a:r>
            <a:r>
              <a:rPr lang="en-US" sz="2400" dirty="0">
                <a:solidFill>
                  <a:srgbClr val="00B0F0"/>
                </a:solidFill>
                <a:latin typeface="Myriad Pro" charset="0"/>
                <a:ea typeface="Myriad Pro" charset="0"/>
                <a:cs typeface="Myriad Pro" charset="0"/>
              </a:rPr>
              <a:t>shown in Fig. </a:t>
            </a:r>
            <a:r>
              <a:rPr lang="en-US" sz="2400" dirty="0" smtClean="0">
                <a:solidFill>
                  <a:srgbClr val="00B0F0"/>
                </a:solidFill>
                <a:latin typeface="Myriad Pro" charset="0"/>
                <a:ea typeface="Myriad Pro" charset="0"/>
                <a:cs typeface="Myriad Pro" charset="0"/>
              </a:rPr>
              <a:t>4</a:t>
            </a:r>
            <a:r>
              <a:rPr lang="en-US" sz="2400" dirty="0" smtClean="0">
                <a:solidFill>
                  <a:srgbClr val="1F224E"/>
                </a:solidFill>
                <a:latin typeface="Myriad Pro" charset="0"/>
                <a:ea typeface="Myriad Pro" charset="0"/>
                <a:cs typeface="Myriad Pro" charset="0"/>
              </a:rPr>
              <a:t>, </a:t>
            </a:r>
            <a:r>
              <a:rPr lang="en-US" sz="2400" dirty="0">
                <a:solidFill>
                  <a:srgbClr val="1F224E"/>
                </a:solidFill>
                <a:latin typeface="Myriad Pro" charset="0"/>
                <a:ea typeface="Myriad Pro" charset="0"/>
                <a:cs typeface="Myriad Pro" charset="0"/>
              </a:rPr>
              <a:t>can </a:t>
            </a:r>
            <a:r>
              <a:rPr lang="en-US" sz="2400" u="sng" dirty="0">
                <a:solidFill>
                  <a:srgbClr val="1F224E"/>
                </a:solidFill>
                <a:latin typeface="Myriad Pro" charset="0"/>
                <a:ea typeface="Myriad Pro" charset="0"/>
                <a:cs typeface="Myriad Pro" charset="0"/>
              </a:rPr>
              <a:t>influence flows of money</a:t>
            </a:r>
            <a:r>
              <a:rPr lang="en-US" sz="2400" dirty="0" smtClean="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508493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t>
            </a:r>
            <a:r>
              <a:rPr lang="en-GB" dirty="0" smtClean="0"/>
              <a:t>B </a:t>
            </a:r>
            <a:r>
              <a:rPr lang="en-GB" dirty="0"/>
              <a:t>– Question </a:t>
            </a:r>
            <a:r>
              <a:rPr lang="en-GB" dirty="0" smtClean="0"/>
              <a:t>3(a</a:t>
            </a:r>
            <a:r>
              <a:rPr lang="en-GB" dirty="0"/>
              <a:t>)(</a:t>
            </a:r>
            <a:r>
              <a:rPr lang="en-GB" dirty="0" err="1"/>
              <a:t>i</a:t>
            </a:r>
            <a:r>
              <a:rPr lang="en-GB" dirty="0"/>
              <a:t>) – 2 marks</a:t>
            </a:r>
          </a:p>
        </p:txBody>
      </p:sp>
      <p:sp>
        <p:nvSpPr>
          <p:cNvPr id="3" name="Content Placeholder 2"/>
          <p:cNvSpPr>
            <a:spLocks noGrp="1"/>
          </p:cNvSpPr>
          <p:nvPr>
            <p:ph idx="1"/>
          </p:nvPr>
        </p:nvSpPr>
        <p:spPr>
          <a:xfrm>
            <a:off x="323528" y="2636912"/>
            <a:ext cx="8136904" cy="3168352"/>
          </a:xfrm>
        </p:spPr>
        <p:txBody>
          <a:bodyPr>
            <a:normAutofit lnSpcReduction="10000"/>
          </a:bodyPr>
          <a:lstStyle/>
          <a:p>
            <a:pPr marL="0" indent="0">
              <a:buNone/>
            </a:pPr>
            <a:r>
              <a:rPr lang="en-US" sz="1800" dirty="0">
                <a:solidFill>
                  <a:srgbClr val="1F224E"/>
                </a:solidFill>
                <a:latin typeface="Myriad Pro" charset="0"/>
                <a:ea typeface="Myriad Pro" charset="0"/>
                <a:cs typeface="Myriad Pro" charset="0"/>
              </a:rPr>
              <a:t>The high numbers of immigrants living in the USA who were born in Asia, Central America and South America mean migrant remittances are potentially high as people send money back to families from the countries of birth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As better educated migrants move, the large numbers of immigrants from the BRICS and MINT countries could provide a brain drain on those countries whilst boosting the USA economy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Immigrants living in the USA have come from a diverse range of nations and as consumers could stimulate local economies, opening up new markets in demand for food and clothing </a:t>
            </a:r>
            <a:r>
              <a:rPr lang="en-US" sz="1800" dirty="0" smtClean="0">
                <a:solidFill>
                  <a:srgbClr val="1F224E"/>
                </a:solidFill>
                <a:latin typeface="Myriad Pro" charset="0"/>
                <a:ea typeface="Myriad Pro" charset="0"/>
                <a:cs typeface="Myriad Pro" charset="0"/>
              </a:rPr>
              <a:t>(</a:t>
            </a:r>
            <a:r>
              <a:rPr lang="en-GB" sz="1800" dirty="0" smtClean="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1200329"/>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Suggest </a:t>
            </a:r>
            <a:r>
              <a:rPr lang="en-US" sz="2400" u="sng" dirty="0">
                <a:solidFill>
                  <a:srgbClr val="00B0F0"/>
                </a:solidFill>
                <a:latin typeface="Myriad Pro" charset="0"/>
                <a:ea typeface="Myriad Pro" charset="0"/>
                <a:cs typeface="Myriad Pro" charset="0"/>
              </a:rPr>
              <a:t>two</a:t>
            </a:r>
            <a:r>
              <a:rPr lang="en-US" sz="2400" dirty="0">
                <a:solidFill>
                  <a:srgbClr val="00B0F0"/>
                </a:solidFill>
                <a:latin typeface="Myriad Pro" charset="0"/>
                <a:ea typeface="Myriad Pro" charset="0"/>
                <a:cs typeface="Myriad Pro" charset="0"/>
              </a:rPr>
              <a:t> ways </a:t>
            </a:r>
            <a:r>
              <a:rPr lang="en-US" sz="2400" dirty="0">
                <a:solidFill>
                  <a:srgbClr val="1F224E"/>
                </a:solidFill>
                <a:latin typeface="Myriad Pro" charset="0"/>
                <a:ea typeface="Myriad Pro" charset="0"/>
                <a:cs typeface="Myriad Pro" charset="0"/>
              </a:rPr>
              <a:t>the number of immigrants living in the USA by country of birth, </a:t>
            </a:r>
            <a:r>
              <a:rPr lang="en-US" sz="2400" dirty="0">
                <a:solidFill>
                  <a:srgbClr val="00B0F0"/>
                </a:solidFill>
                <a:latin typeface="Myriad Pro" charset="0"/>
                <a:ea typeface="Myriad Pro" charset="0"/>
                <a:cs typeface="Myriad Pro" charset="0"/>
              </a:rPr>
              <a:t>shown in Fig. 4</a:t>
            </a:r>
            <a:r>
              <a:rPr lang="en-US" sz="2400" dirty="0">
                <a:solidFill>
                  <a:srgbClr val="1F224E"/>
                </a:solidFill>
                <a:latin typeface="Myriad Pro" charset="0"/>
                <a:ea typeface="Myriad Pro" charset="0"/>
                <a:cs typeface="Myriad Pro" charset="0"/>
              </a:rPr>
              <a:t>, can </a:t>
            </a:r>
            <a:r>
              <a:rPr lang="en-US" sz="2400" u="sng" dirty="0">
                <a:solidFill>
                  <a:srgbClr val="1F224E"/>
                </a:solidFill>
                <a:latin typeface="Myriad Pro" charset="0"/>
                <a:ea typeface="Myriad Pro" charset="0"/>
                <a:cs typeface="Myriad Pro" charset="0"/>
              </a:rPr>
              <a:t>influence flows of money</a:t>
            </a:r>
            <a:r>
              <a:rPr lang="en-US" sz="2400" dirty="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314595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758"/>
            <a:ext cx="9144000" cy="1143000"/>
          </a:xfrm>
        </p:spPr>
        <p:txBody>
          <a:bodyPr>
            <a:normAutofit fontScale="90000"/>
          </a:bodyPr>
          <a:lstStyle/>
          <a:p>
            <a:r>
              <a:rPr lang="en-GB" dirty="0"/>
              <a:t>Option </a:t>
            </a:r>
            <a:r>
              <a:rPr lang="en-GB" dirty="0" smtClean="0"/>
              <a:t>B </a:t>
            </a:r>
            <a:r>
              <a:rPr lang="en-GB" dirty="0"/>
              <a:t>– Question </a:t>
            </a:r>
            <a:r>
              <a:rPr lang="en-GB" dirty="0" smtClean="0"/>
              <a:t>3(a)(ii) – 3 marks</a:t>
            </a:r>
            <a:endParaRPr lang="en-GB" dirty="0"/>
          </a:p>
        </p:txBody>
      </p:sp>
      <p:sp>
        <p:nvSpPr>
          <p:cNvPr id="3" name="Content Placeholder 2"/>
          <p:cNvSpPr>
            <a:spLocks noGrp="1"/>
          </p:cNvSpPr>
          <p:nvPr>
            <p:ph idx="1"/>
          </p:nvPr>
        </p:nvSpPr>
        <p:spPr>
          <a:xfrm>
            <a:off x="395536" y="2420888"/>
            <a:ext cx="8136904" cy="3168352"/>
          </a:xfrm>
        </p:spPr>
        <p:txBody>
          <a:bodyPr>
            <a:normAutofit lnSpcReduction="10000"/>
          </a:bodyPr>
          <a:lstStyle/>
          <a:p>
            <a:pPr marL="0" indent="0">
              <a:buNone/>
            </a:pPr>
            <a:r>
              <a:rPr lang="en-GB" sz="1800" dirty="0" smtClean="0">
                <a:solidFill>
                  <a:srgbClr val="1F224E"/>
                </a:solidFill>
                <a:latin typeface="Myriad Pro" charset="0"/>
                <a:ea typeface="Myriad Pro" charset="0"/>
                <a:cs typeface="Myriad Pro" charset="0"/>
              </a:rPr>
              <a:t>For </a:t>
            </a:r>
            <a:r>
              <a:rPr lang="en-GB" sz="1800" dirty="0">
                <a:solidFill>
                  <a:srgbClr val="1F224E"/>
                </a:solidFill>
                <a:latin typeface="Myriad Pro" charset="0"/>
                <a:ea typeface="Myriad Pro" charset="0"/>
                <a:cs typeface="Myriad Pro" charset="0"/>
              </a:rPr>
              <a:t>this question </a:t>
            </a:r>
            <a:r>
              <a:rPr lang="en-GB" sz="1800" dirty="0" smtClean="0">
                <a:solidFill>
                  <a:srgbClr val="1F224E"/>
                </a:solidFill>
                <a:latin typeface="Myriad Pro" charset="0"/>
                <a:ea typeface="Myriad Pro" charset="0"/>
                <a:cs typeface="Myriad Pro" charset="0"/>
              </a:rPr>
              <a:t>students must </a:t>
            </a:r>
            <a:r>
              <a:rPr lang="en-GB" sz="1800" dirty="0" smtClean="0">
                <a:solidFill>
                  <a:srgbClr val="00B0F0"/>
                </a:solidFill>
                <a:latin typeface="Myriad Pro" charset="0"/>
                <a:ea typeface="Myriad Pro" charset="0"/>
                <a:cs typeface="Myriad Pro" charset="0"/>
              </a:rPr>
              <a:t>apply their knowledge and understanding </a:t>
            </a:r>
            <a:r>
              <a:rPr lang="en-GB" sz="1800" dirty="0" smtClean="0">
                <a:solidFill>
                  <a:srgbClr val="1F224E"/>
                </a:solidFill>
                <a:latin typeface="Myriad Pro" charset="0"/>
                <a:ea typeface="Myriad Pro" charset="0"/>
                <a:cs typeface="Myriad Pro" charset="0"/>
              </a:rPr>
              <a:t>of changes in international migration patterns and reasons why this might take place (key idea 2.b of this topic in the specification).</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Students are </a:t>
            </a:r>
            <a:r>
              <a:rPr lang="en-GB" sz="1800" dirty="0" smtClean="0">
                <a:solidFill>
                  <a:srgbClr val="00B0F0"/>
                </a:solidFill>
                <a:latin typeface="Myriad Pro" charset="0"/>
                <a:ea typeface="Myriad Pro" charset="0"/>
                <a:cs typeface="Myriad Pro" charset="0"/>
              </a:rPr>
              <a:t>applying their knowledge and understanding </a:t>
            </a:r>
            <a:r>
              <a:rPr lang="en-GB" sz="1800" dirty="0" smtClean="0">
                <a:solidFill>
                  <a:srgbClr val="1F224E"/>
                </a:solidFill>
                <a:latin typeface="Myriad Pro" charset="0"/>
                <a:ea typeface="Myriad Pro" charset="0"/>
                <a:cs typeface="Myriad Pro" charset="0"/>
              </a:rPr>
              <a:t>to a </a:t>
            </a:r>
            <a:r>
              <a:rPr lang="en-GB" sz="1800" u="sng" dirty="0" smtClean="0">
                <a:solidFill>
                  <a:srgbClr val="00B0F0"/>
                </a:solidFill>
                <a:latin typeface="Myriad Pro" charset="0"/>
                <a:ea typeface="Myriad Pro" charset="0"/>
                <a:cs typeface="Myriad Pro" charset="0"/>
              </a:rPr>
              <a:t>novel situation</a:t>
            </a:r>
            <a:r>
              <a:rPr lang="en-GB" sz="1800" dirty="0" smtClean="0">
                <a:solidFill>
                  <a:srgbClr val="00B0F0"/>
                </a:solidFill>
                <a:latin typeface="Myriad Pro" charset="0"/>
                <a:ea typeface="Myriad Pro" charset="0"/>
                <a:cs typeface="Myriad Pro" charset="0"/>
              </a:rPr>
              <a:t> </a:t>
            </a:r>
            <a:r>
              <a:rPr lang="en-GB" sz="1800" dirty="0" smtClean="0">
                <a:solidFill>
                  <a:srgbClr val="1F224E"/>
                </a:solidFill>
                <a:latin typeface="Myriad Pro" charset="0"/>
                <a:ea typeface="Myriad Pro" charset="0"/>
                <a:cs typeface="Myriad Pro" charset="0"/>
              </a:rPr>
              <a:t>– one of the three ways we must assess the </a:t>
            </a:r>
            <a:r>
              <a:rPr lang="en-GB" sz="1800" dirty="0" smtClean="0">
                <a:solidFill>
                  <a:srgbClr val="00B0F0"/>
                </a:solidFill>
                <a:latin typeface="Myriad Pro" charset="0"/>
                <a:ea typeface="Myriad Pro" charset="0"/>
                <a:cs typeface="Myriad Pro" charset="0"/>
              </a:rPr>
              <a:t>application of knowledge and understanding</a:t>
            </a:r>
            <a:r>
              <a:rPr lang="en-GB" sz="1800" dirty="0" smtClean="0">
                <a:solidFill>
                  <a:srgbClr val="1F224E"/>
                </a:solidFill>
                <a:latin typeface="Myriad Pro" charset="0"/>
                <a:ea typeface="Myriad Pro" charset="0"/>
                <a:cs typeface="Myriad Pro" charset="0"/>
              </a:rPr>
              <a:t>.</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smtClean="0">
                <a:solidFill>
                  <a:srgbClr val="1F224E"/>
                </a:solidFill>
                <a:latin typeface="Myriad Pro" charset="0"/>
                <a:ea typeface="Myriad Pro" charset="0"/>
                <a:cs typeface="Myriad Pro" charset="0"/>
              </a:rPr>
              <a:t>There is one mark </a:t>
            </a:r>
            <a:r>
              <a:rPr lang="en-GB" sz="1800" dirty="0">
                <a:solidFill>
                  <a:srgbClr val="1F224E"/>
                </a:solidFill>
                <a:latin typeface="Myriad Pro" charset="0"/>
                <a:ea typeface="Myriad Pro" charset="0"/>
                <a:cs typeface="Myriad Pro" charset="0"/>
              </a:rPr>
              <a:t>(</a:t>
            </a:r>
            <a:r>
              <a:rPr lang="en-GB" sz="1800" dirty="0">
                <a:solidFill>
                  <a:srgbClr val="1F224E"/>
                </a:solidFill>
                <a:latin typeface="Myriad Pro" charset="0"/>
                <a:ea typeface="Myriad Pro" charset="0"/>
                <a:cs typeface="Myriad Pro" charset="0"/>
                <a:sym typeface="Wingdings"/>
              </a:rPr>
              <a:t></a:t>
            </a:r>
            <a:r>
              <a:rPr lang="en-GB" sz="1800" dirty="0" smtClean="0">
                <a:solidFill>
                  <a:srgbClr val="1F224E"/>
                </a:solidFill>
                <a:latin typeface="Myriad Pro" charset="0"/>
                <a:ea typeface="Myriad Pro" charset="0"/>
                <a:cs typeface="Myriad Pro" charset="0"/>
                <a:sym typeface="Wingdings"/>
              </a:rPr>
              <a:t>) </a:t>
            </a:r>
            <a:r>
              <a:rPr lang="en-GB" sz="1800" dirty="0" smtClean="0">
                <a:solidFill>
                  <a:srgbClr val="1F224E"/>
                </a:solidFill>
                <a:latin typeface="Myriad Pro" charset="0"/>
                <a:ea typeface="Myriad Pro" charset="0"/>
                <a:cs typeface="Myriad Pro" charset="0"/>
              </a:rPr>
              <a:t>available for </a:t>
            </a:r>
            <a:r>
              <a:rPr lang="en-US" sz="1800" dirty="0">
                <a:solidFill>
                  <a:srgbClr val="1F224E"/>
                </a:solidFill>
                <a:latin typeface="Myriad Pro" charset="0"/>
                <a:ea typeface="Myriad Pro" charset="0"/>
                <a:cs typeface="Myriad Pro" charset="0"/>
              </a:rPr>
              <a:t>stating </a:t>
            </a:r>
            <a:r>
              <a:rPr lang="en-US" sz="1800" dirty="0" smtClean="0">
                <a:solidFill>
                  <a:srgbClr val="1F224E"/>
                </a:solidFill>
                <a:latin typeface="Myriad Pro" charset="0"/>
                <a:ea typeface="Myriad Pro" charset="0"/>
                <a:cs typeface="Myriad Pro" charset="0"/>
              </a:rPr>
              <a:t>a factor </a:t>
            </a:r>
            <a:r>
              <a:rPr lang="en-US" sz="1800" dirty="0">
                <a:solidFill>
                  <a:srgbClr val="1F224E"/>
                </a:solidFill>
                <a:latin typeface="Myriad Pro" charset="0"/>
                <a:ea typeface="Myriad Pro" charset="0"/>
                <a:cs typeface="Myriad Pro" charset="0"/>
              </a:rPr>
              <a:t>that </a:t>
            </a:r>
            <a:r>
              <a:rPr lang="en-US" sz="1800" dirty="0" smtClean="0">
                <a:solidFill>
                  <a:srgbClr val="1F224E"/>
                </a:solidFill>
                <a:latin typeface="Myriad Pro" charset="0"/>
                <a:ea typeface="Myriad Pro" charset="0"/>
                <a:cs typeface="Myriad Pro" charset="0"/>
              </a:rPr>
              <a:t>might account </a:t>
            </a:r>
            <a:r>
              <a:rPr lang="en-US" sz="1800" dirty="0">
                <a:solidFill>
                  <a:srgbClr val="1F224E"/>
                </a:solidFill>
                <a:latin typeface="Myriad Pro" charset="0"/>
                <a:ea typeface="Myriad Pro" charset="0"/>
                <a:cs typeface="Myriad Pro" charset="0"/>
              </a:rPr>
              <a:t>for the spatial variations in number of immigrants living in the </a:t>
            </a:r>
            <a:r>
              <a:rPr lang="en-US" sz="1800" dirty="0" smtClean="0">
                <a:solidFill>
                  <a:srgbClr val="1F224E"/>
                </a:solidFill>
                <a:latin typeface="Myriad Pro" charset="0"/>
                <a:ea typeface="Myriad Pro" charset="0"/>
                <a:cs typeface="Myriad Pro" charset="0"/>
              </a:rPr>
              <a:t>USA, </a:t>
            </a:r>
            <a:r>
              <a:rPr lang="en-US" sz="1800" dirty="0">
                <a:solidFill>
                  <a:srgbClr val="1F224E"/>
                </a:solidFill>
                <a:latin typeface="Myriad Pro" charset="0"/>
                <a:ea typeface="Myriad Pro" charset="0"/>
                <a:cs typeface="Myriad Pro" charset="0"/>
              </a:rPr>
              <a:t>with two marks (DEV) for explaining the </a:t>
            </a:r>
            <a:r>
              <a:rPr lang="en-US" sz="1800" dirty="0" smtClean="0">
                <a:solidFill>
                  <a:srgbClr val="1F224E"/>
                </a:solidFill>
                <a:latin typeface="Myriad Pro" charset="0"/>
                <a:ea typeface="Myriad Pro" charset="0"/>
                <a:cs typeface="Myriad Pro" charset="0"/>
              </a:rPr>
              <a:t>factor which might </a:t>
            </a:r>
            <a:r>
              <a:rPr lang="en-US" sz="1800" dirty="0">
                <a:solidFill>
                  <a:srgbClr val="1F224E"/>
                </a:solidFill>
                <a:latin typeface="Myriad Pro" charset="0"/>
                <a:ea typeface="Myriad Pro" charset="0"/>
                <a:cs typeface="Myriad Pro" charset="0"/>
              </a:rPr>
              <a:t>account for the spatial </a:t>
            </a:r>
            <a:r>
              <a:rPr lang="en-US" sz="1800" dirty="0" smtClean="0">
                <a:solidFill>
                  <a:srgbClr val="1F224E"/>
                </a:solidFill>
                <a:latin typeface="Myriad Pro" charset="0"/>
                <a:ea typeface="Myriad Pro" charset="0"/>
                <a:cs typeface="Myriad Pro" charset="0"/>
              </a:rPr>
              <a:t>variations.</a:t>
            </a: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920880"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a:t>
            </a:r>
            <a:r>
              <a:rPr lang="en-US" sz="2400" u="sng" dirty="0" smtClean="0">
                <a:solidFill>
                  <a:srgbClr val="00B0F0"/>
                </a:solidFill>
                <a:latin typeface="Myriad Pro" charset="0"/>
                <a:ea typeface="Myriad Pro" charset="0"/>
                <a:cs typeface="Myriad Pro" charset="0"/>
              </a:rPr>
              <a:t>4</a:t>
            </a:r>
            <a:r>
              <a:rPr lang="en-US" sz="2400" dirty="0" smtClean="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425900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7" y="125760"/>
            <a:ext cx="9144000" cy="1143000"/>
          </a:xfrm>
        </p:spPr>
        <p:txBody>
          <a:bodyPr>
            <a:normAutofit fontScale="90000"/>
          </a:bodyPr>
          <a:lstStyle/>
          <a:p>
            <a:r>
              <a:rPr lang="en-GB" dirty="0"/>
              <a:t>Option </a:t>
            </a:r>
            <a:r>
              <a:rPr lang="en-GB" dirty="0" smtClean="0"/>
              <a:t>B </a:t>
            </a:r>
            <a:r>
              <a:rPr lang="en-GB" dirty="0"/>
              <a:t>– Question </a:t>
            </a:r>
            <a:r>
              <a:rPr lang="en-GB" dirty="0" smtClean="0"/>
              <a:t>3(a</a:t>
            </a:r>
            <a:r>
              <a:rPr lang="en-GB" dirty="0"/>
              <a:t>)(ii) – 3 marks</a:t>
            </a:r>
          </a:p>
        </p:txBody>
      </p:sp>
      <p:sp>
        <p:nvSpPr>
          <p:cNvPr id="3" name="Content Placeholder 2"/>
          <p:cNvSpPr>
            <a:spLocks noGrp="1"/>
          </p:cNvSpPr>
          <p:nvPr>
            <p:ph idx="1"/>
          </p:nvPr>
        </p:nvSpPr>
        <p:spPr>
          <a:xfrm>
            <a:off x="323528" y="2420888"/>
            <a:ext cx="8136904" cy="3599194"/>
          </a:xfrm>
        </p:spPr>
        <p:txBody>
          <a:bodyPr>
            <a:normAutofit fontScale="70000" lnSpcReduction="20000"/>
          </a:bodyPr>
          <a:lstStyle/>
          <a:p>
            <a:pPr marL="0" indent="0">
              <a:buNone/>
            </a:pPr>
            <a:r>
              <a:rPr lang="en-US" sz="1800" dirty="0" smtClean="0">
                <a:solidFill>
                  <a:srgbClr val="1F224E"/>
                </a:solidFill>
                <a:latin typeface="Myriad Pro" charset="0"/>
                <a:ea typeface="Myriad Pro" charset="0"/>
                <a:cs typeface="Myriad Pro" charset="0"/>
              </a:rPr>
              <a:t>Accessibility</a:t>
            </a:r>
            <a:r>
              <a:rPr lang="en-US" sz="1800" dirty="0">
                <a:solidFill>
                  <a:srgbClr val="1F224E"/>
                </a:solidFill>
                <a:latin typeface="Myriad Pro" charset="0"/>
                <a:ea typeface="Myriad Pro" charset="0"/>
                <a:cs typeface="Myriad Pro" charset="0"/>
              </a:rPr>
              <a:t>, distance and transport </a:t>
            </a:r>
            <a:r>
              <a:rPr lang="en-US" sz="1800" dirty="0" smtClean="0">
                <a:solidFill>
                  <a:srgbClr val="1F224E"/>
                </a:solidFill>
                <a:latin typeface="Myriad Pro" charset="0"/>
                <a:ea typeface="Myriad Pro" charset="0"/>
                <a:cs typeface="Myriad Pro" charset="0"/>
              </a:rPr>
              <a:t>(</a:t>
            </a:r>
            <a:r>
              <a:rPr lang="en-US"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for example the USA borders Mexico and so can be accessed without the need for travel via air or sea (DEV). Migrants from bordering countries such as Canada and Mexico have strong economic ties to the USA and their migration could vary in timescales as they may not become permanent citizens, as it is closer for them to travel to their country of origin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Poverty / wealth of potential migrant </a:t>
            </a:r>
            <a:r>
              <a:rPr lang="en-US" sz="1800" dirty="0" smtClean="0">
                <a:solidFill>
                  <a:srgbClr val="1F224E"/>
                </a:solidFill>
                <a:latin typeface="Myriad Pro" charset="0"/>
                <a:ea typeface="Myriad Pro" charset="0"/>
                <a:cs typeface="Myriad Pro" charset="0"/>
              </a:rPr>
              <a:t>(</a:t>
            </a:r>
            <a:r>
              <a:rPr lang="en-US"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migrants from ACs and EDCs with greater wealth have more freedom to migrate and choose their destination because they can afford to travel (DEV). Migrants from those countries could potentially be more educated to they are attracted to the USA due to the economic and employment opportunities e.g. Silicon Valley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Established </a:t>
            </a:r>
            <a:r>
              <a:rPr lang="en-US" sz="1800" dirty="0" err="1">
                <a:solidFill>
                  <a:srgbClr val="1F224E"/>
                </a:solidFill>
                <a:latin typeface="Myriad Pro" charset="0"/>
                <a:ea typeface="Myriad Pro" charset="0"/>
                <a:cs typeface="Myriad Pro" charset="0"/>
              </a:rPr>
              <a:t>diasporic</a:t>
            </a:r>
            <a:r>
              <a:rPr lang="en-US" sz="1800" dirty="0">
                <a:solidFill>
                  <a:srgbClr val="1F224E"/>
                </a:solidFill>
                <a:latin typeface="Myriad Pro" charset="0"/>
                <a:ea typeface="Myriad Pro" charset="0"/>
                <a:cs typeface="Myriad Pro" charset="0"/>
              </a:rPr>
              <a:t> communities / family reunification </a:t>
            </a:r>
            <a:r>
              <a:rPr lang="en-US" sz="1800" dirty="0" smtClean="0">
                <a:solidFill>
                  <a:srgbClr val="1F224E"/>
                </a:solidFill>
                <a:latin typeface="Myriad Pro" charset="0"/>
                <a:ea typeface="Myriad Pro" charset="0"/>
                <a:cs typeface="Myriad Pro" charset="0"/>
              </a:rPr>
              <a:t>(</a:t>
            </a:r>
            <a:r>
              <a:rPr lang="en-US"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for example from Mexico or Iran where there are already large populations of these nationalities settled (DEV). These communities are established with economic and social networks, this encourages further migrants to establish a life in the USA and join the community groups (DEV).</a:t>
            </a: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Percentage of skilled / qualified population in work force may influence ability to migrate </a:t>
            </a:r>
            <a:r>
              <a:rPr lang="en-US" sz="1800" dirty="0" smtClean="0">
                <a:solidFill>
                  <a:srgbClr val="1F224E"/>
                </a:solidFill>
                <a:latin typeface="Myriad Pro" charset="0"/>
                <a:ea typeface="Myriad Pro" charset="0"/>
                <a:cs typeface="Myriad Pro" charset="0"/>
              </a:rPr>
              <a:t>(</a:t>
            </a:r>
            <a:r>
              <a:rPr lang="en-US" sz="1800" dirty="0">
                <a:sym typeface="Wingdings"/>
              </a:rPr>
              <a:t></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for example the UK has a high number of immigrants living in the USA and the UK has a highly skilled workforce. The movement of skilled workers could be related to MNC or large companies employing international staff e.g. </a:t>
            </a:r>
            <a:r>
              <a:rPr lang="en-US" sz="1800" dirty="0" err="1">
                <a:solidFill>
                  <a:srgbClr val="1F224E"/>
                </a:solidFill>
                <a:latin typeface="Myriad Pro" charset="0"/>
                <a:ea typeface="Myriad Pro" charset="0"/>
                <a:cs typeface="Myriad Pro" charset="0"/>
              </a:rPr>
              <a:t>Glaxo</a:t>
            </a:r>
            <a:r>
              <a:rPr lang="en-US" sz="1800" dirty="0">
                <a:solidFill>
                  <a:srgbClr val="1F224E"/>
                </a:solidFill>
                <a:latin typeface="Myriad Pro" charset="0"/>
                <a:ea typeface="Myriad Pro" charset="0"/>
                <a:cs typeface="Myriad Pro" charset="0"/>
              </a:rPr>
              <a:t> Smith Klein (DEV). Political alliances between countries such as the UK and USA could make it less challenging for people to overcome entry requirements and migrate to the USA (DEV). </a:t>
            </a:r>
          </a:p>
          <a:p>
            <a:pPr marL="0" indent="0">
              <a:buNone/>
            </a:pPr>
            <a:endParaRPr lang="en-GB" sz="1800" dirty="0">
              <a:solidFill>
                <a:srgbClr val="1F224E"/>
              </a:solidFill>
              <a:latin typeface="Myriad Pro" charset="0"/>
              <a:ea typeface="Myriad Pro" charset="0"/>
              <a:cs typeface="Myriad Pro" charset="0"/>
            </a:endParaRPr>
          </a:p>
        </p:txBody>
      </p:sp>
      <p:sp>
        <p:nvSpPr>
          <p:cNvPr id="4" name="Rectangle 3"/>
          <p:cNvSpPr/>
          <p:nvPr/>
        </p:nvSpPr>
        <p:spPr>
          <a:xfrm>
            <a:off x="395536" y="1268760"/>
            <a:ext cx="7776864" cy="830997"/>
          </a:xfrm>
          <a:prstGeom prst="rect">
            <a:avLst/>
          </a:prstGeom>
        </p:spPr>
        <p:txBody>
          <a:bodyPr wrap="square">
            <a:spAutoFit/>
          </a:bodyPr>
          <a:lstStyle/>
          <a:p>
            <a:r>
              <a:rPr lang="en-US" sz="2400" dirty="0">
                <a:solidFill>
                  <a:srgbClr val="00B0F0"/>
                </a:solidFill>
                <a:latin typeface="Myriad Pro" charset="0"/>
                <a:ea typeface="Myriad Pro" charset="0"/>
                <a:cs typeface="Myriad Pro" charset="0"/>
              </a:rPr>
              <a:t>Explain </a:t>
            </a:r>
            <a:r>
              <a:rPr lang="en-US" sz="2400" u="sng" dirty="0">
                <a:solidFill>
                  <a:srgbClr val="00B0F0"/>
                </a:solidFill>
                <a:latin typeface="Myriad Pro" charset="0"/>
                <a:ea typeface="Myriad Pro" charset="0"/>
                <a:cs typeface="Myriad Pro" charset="0"/>
              </a:rPr>
              <a:t>one</a:t>
            </a:r>
            <a:r>
              <a:rPr lang="en-US" sz="2400" dirty="0">
                <a:solidFill>
                  <a:srgbClr val="00B0F0"/>
                </a:solidFill>
                <a:latin typeface="Myriad Pro" charset="0"/>
                <a:ea typeface="Myriad Pro" charset="0"/>
                <a:cs typeface="Myriad Pro" charset="0"/>
              </a:rPr>
              <a:t> factor </a:t>
            </a:r>
            <a:r>
              <a:rPr lang="en-US" sz="2400" dirty="0">
                <a:solidFill>
                  <a:srgbClr val="1F224E"/>
                </a:solidFill>
                <a:latin typeface="Myriad Pro" charset="0"/>
                <a:ea typeface="Myriad Pro" charset="0"/>
                <a:cs typeface="Myriad Pro" charset="0"/>
              </a:rPr>
              <a:t>that might account for the </a:t>
            </a:r>
            <a:r>
              <a:rPr lang="en-US" sz="2400" u="sng" dirty="0">
                <a:solidFill>
                  <a:srgbClr val="1F224E"/>
                </a:solidFill>
                <a:latin typeface="Myriad Pro" charset="0"/>
                <a:ea typeface="Myriad Pro" charset="0"/>
                <a:cs typeface="Myriad Pro" charset="0"/>
              </a:rPr>
              <a:t>spatial variations </a:t>
            </a:r>
            <a:r>
              <a:rPr lang="en-US" sz="2400" u="sng" dirty="0">
                <a:solidFill>
                  <a:srgbClr val="00B0F0"/>
                </a:solidFill>
                <a:latin typeface="Myriad Pro" charset="0"/>
                <a:ea typeface="Myriad Pro" charset="0"/>
                <a:cs typeface="Myriad Pro" charset="0"/>
              </a:rPr>
              <a:t>in Fig. </a:t>
            </a:r>
            <a:r>
              <a:rPr lang="en-US" sz="2400" u="sng" dirty="0" smtClean="0">
                <a:solidFill>
                  <a:srgbClr val="00B0F0"/>
                </a:solidFill>
                <a:latin typeface="Myriad Pro" charset="0"/>
                <a:ea typeface="Myriad Pro" charset="0"/>
                <a:cs typeface="Myriad Pro" charset="0"/>
              </a:rPr>
              <a:t>4</a:t>
            </a:r>
            <a:r>
              <a:rPr lang="en-US" sz="2400" dirty="0" smtClean="0">
                <a:solidFill>
                  <a:srgbClr val="1F224E"/>
                </a:solidFill>
                <a:latin typeface="Myriad Pro" charset="0"/>
                <a:ea typeface="Myriad Pro" charset="0"/>
                <a:cs typeface="Myriad Pro" charset="0"/>
              </a:rPr>
              <a:t>.</a:t>
            </a:r>
            <a:endParaRPr lang="en-GB" sz="2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2970852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98"/>
            <a:ext cx="9144000" cy="1143000"/>
          </a:xfrm>
        </p:spPr>
        <p:txBody>
          <a:bodyPr>
            <a:normAutofit fontScale="90000"/>
          </a:bodyPr>
          <a:lstStyle/>
          <a:p>
            <a:r>
              <a:rPr lang="en-GB" dirty="0"/>
              <a:t>Option </a:t>
            </a:r>
            <a:r>
              <a:rPr lang="en-GB" dirty="0" smtClean="0"/>
              <a:t>B </a:t>
            </a:r>
            <a:r>
              <a:rPr lang="en-GB" dirty="0"/>
              <a:t>– Question </a:t>
            </a:r>
            <a:r>
              <a:rPr lang="en-GB" dirty="0" smtClean="0"/>
              <a:t>3(a</a:t>
            </a:r>
            <a:r>
              <a:rPr lang="en-GB" dirty="0"/>
              <a:t>)(</a:t>
            </a:r>
            <a:r>
              <a:rPr lang="en-GB" dirty="0" smtClean="0"/>
              <a:t>iii) </a:t>
            </a:r>
            <a:r>
              <a:rPr lang="en-GB" dirty="0"/>
              <a:t>– </a:t>
            </a:r>
            <a:r>
              <a:rPr lang="en-GB" dirty="0" smtClean="0"/>
              <a:t>4 </a:t>
            </a:r>
            <a:r>
              <a:rPr lang="en-GB" dirty="0"/>
              <a:t>marks</a:t>
            </a:r>
          </a:p>
        </p:txBody>
      </p:sp>
      <p:sp>
        <p:nvSpPr>
          <p:cNvPr id="3" name="Content Placeholder 2"/>
          <p:cNvSpPr>
            <a:spLocks noGrp="1"/>
          </p:cNvSpPr>
          <p:nvPr>
            <p:ph idx="1"/>
          </p:nvPr>
        </p:nvSpPr>
        <p:spPr>
          <a:xfrm>
            <a:off x="343744" y="2492896"/>
            <a:ext cx="8136904" cy="3168352"/>
          </a:xfrm>
        </p:spPr>
        <p:txBody>
          <a:bodyPr>
            <a:noAutofit/>
          </a:bodyPr>
          <a:lstStyle/>
          <a:p>
            <a:pPr marL="0" indent="0">
              <a:buNone/>
            </a:pPr>
            <a:r>
              <a:rPr lang="en-GB" sz="1400" dirty="0">
                <a:solidFill>
                  <a:srgbClr val="1F224E"/>
                </a:solidFill>
                <a:latin typeface="Myriad Pro" charset="0"/>
                <a:ea typeface="Myriad Pro" charset="0"/>
                <a:cs typeface="Myriad Pro" charset="0"/>
              </a:rPr>
              <a:t>This is </a:t>
            </a:r>
            <a:r>
              <a:rPr lang="en-GB" sz="1400" dirty="0" smtClean="0">
                <a:solidFill>
                  <a:srgbClr val="1F224E"/>
                </a:solidFill>
                <a:latin typeface="Myriad Pro" charset="0"/>
                <a:ea typeface="Myriad Pro" charset="0"/>
                <a:cs typeface="Myriad Pro" charset="0"/>
              </a:rPr>
              <a:t>a four </a:t>
            </a:r>
            <a:r>
              <a:rPr lang="en-GB" sz="1400" dirty="0">
                <a:solidFill>
                  <a:srgbClr val="1F224E"/>
                </a:solidFill>
                <a:latin typeface="Myriad Pro" charset="0"/>
                <a:ea typeface="Myriad Pro" charset="0"/>
                <a:cs typeface="Myriad Pro" charset="0"/>
              </a:rPr>
              <a:t>mark question where all marks are allocated to </a:t>
            </a:r>
            <a:r>
              <a:rPr lang="en-GB" sz="1400" dirty="0" smtClean="0">
                <a:solidFill>
                  <a:srgbClr val="00B050"/>
                </a:solidFill>
                <a:latin typeface="Myriad Pro" charset="0"/>
                <a:ea typeface="Myriad Pro" charset="0"/>
                <a:cs typeface="Myriad Pro" charset="0"/>
              </a:rPr>
              <a:t>AO3 (skills)</a:t>
            </a:r>
            <a:r>
              <a:rPr lang="en-GB"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00B050"/>
                </a:solidFill>
                <a:latin typeface="Myriad Pro" charset="0"/>
                <a:ea typeface="Myriad Pro" charset="0"/>
                <a:cs typeface="Myriad Pro" charset="0"/>
              </a:rPr>
              <a:t>‘</a:t>
            </a:r>
            <a:r>
              <a:rPr lang="en-US" sz="1400" dirty="0">
                <a:solidFill>
                  <a:srgbClr val="00B050"/>
                </a:solidFill>
                <a:latin typeface="Myriad Pro" charset="0"/>
                <a:ea typeface="Myriad Pro" charset="0"/>
                <a:cs typeface="Myriad Pro" charset="0"/>
              </a:rPr>
              <a:t>U</a:t>
            </a:r>
            <a:r>
              <a:rPr lang="en-US" sz="1400" dirty="0" smtClean="0">
                <a:solidFill>
                  <a:srgbClr val="00B050"/>
                </a:solidFill>
                <a:latin typeface="Myriad Pro" charset="0"/>
                <a:ea typeface="Myriad Pro" charset="0"/>
                <a:cs typeface="Myriad Pro" charset="0"/>
              </a:rPr>
              <a:t>ndertake </a:t>
            </a:r>
            <a:r>
              <a:rPr lang="en-US" sz="1400" dirty="0">
                <a:solidFill>
                  <a:srgbClr val="00B050"/>
                </a:solidFill>
                <a:latin typeface="Myriad Pro" charset="0"/>
                <a:ea typeface="Myriad Pro" charset="0"/>
                <a:cs typeface="Myriad Pro" charset="0"/>
              </a:rPr>
              <a:t>informed and critical questioning of data sources, analytical methodologies, data reporting</a:t>
            </a:r>
          </a:p>
          <a:p>
            <a:pPr marL="0" indent="0">
              <a:buNone/>
            </a:pPr>
            <a:r>
              <a:rPr lang="en-US" sz="1400" dirty="0">
                <a:solidFill>
                  <a:srgbClr val="00B050"/>
                </a:solidFill>
                <a:latin typeface="Myriad Pro" charset="0"/>
                <a:ea typeface="Myriad Pro" charset="0"/>
                <a:cs typeface="Myriad Pro" charset="0"/>
              </a:rPr>
              <a:t>and presentation</a:t>
            </a:r>
            <a:r>
              <a:rPr lang="en-GB" sz="1400" dirty="0" smtClean="0">
                <a:solidFill>
                  <a:srgbClr val="00B050"/>
                </a:solidFill>
                <a:latin typeface="Myriad Pro" charset="0"/>
                <a:ea typeface="Myriad Pro" charset="0"/>
                <a:cs typeface="Myriad Pro" charset="0"/>
              </a:rPr>
              <a:t>’ </a:t>
            </a:r>
            <a:r>
              <a:rPr lang="en-GB" sz="1400" dirty="0">
                <a:solidFill>
                  <a:srgbClr val="1F224E"/>
                </a:solidFill>
                <a:latin typeface="Myriad Pro" charset="0"/>
                <a:ea typeface="Myriad Pro" charset="0"/>
                <a:cs typeface="Myriad Pro" charset="0"/>
              </a:rPr>
              <a:t>is stated in the specification </a:t>
            </a:r>
            <a:r>
              <a:rPr lang="en-GB" sz="1400" dirty="0" smtClean="0">
                <a:solidFill>
                  <a:srgbClr val="1F224E"/>
                </a:solidFill>
                <a:latin typeface="Myriad Pro" charset="0"/>
                <a:ea typeface="Myriad Pro" charset="0"/>
                <a:cs typeface="Myriad Pro" charset="0"/>
              </a:rPr>
              <a:t>(section 4.1 </a:t>
            </a:r>
            <a:r>
              <a:rPr lang="en-GB" sz="1400" dirty="0">
                <a:solidFill>
                  <a:srgbClr val="1F224E"/>
                </a:solidFill>
                <a:latin typeface="Myriad Pro" charset="0"/>
                <a:ea typeface="Myriad Pro" charset="0"/>
                <a:cs typeface="Myriad Pro" charset="0"/>
              </a:rPr>
              <a:t>of </a:t>
            </a:r>
            <a:r>
              <a:rPr lang="en-GB" sz="1400" dirty="0" smtClean="0">
                <a:solidFill>
                  <a:srgbClr val="1F224E"/>
                </a:solidFill>
                <a:latin typeface="Myriad Pro" charset="0"/>
                <a:ea typeface="Myriad Pro" charset="0"/>
                <a:cs typeface="Myriad Pro" charset="0"/>
              </a:rPr>
              <a:t>the geographical skills list </a:t>
            </a:r>
            <a:r>
              <a:rPr lang="en-GB" sz="1400" dirty="0">
                <a:solidFill>
                  <a:srgbClr val="1F224E"/>
                </a:solidFill>
                <a:latin typeface="Myriad Pro" charset="0"/>
                <a:ea typeface="Myriad Pro" charset="0"/>
                <a:cs typeface="Myriad Pro" charset="0"/>
              </a:rPr>
              <a:t>in the specification</a:t>
            </a:r>
            <a:r>
              <a:rPr lang="en-GB" sz="1400" dirty="0" smtClean="0">
                <a:solidFill>
                  <a:srgbClr val="1F224E"/>
                </a:solidFill>
                <a:latin typeface="Myriad Pro" charset="0"/>
                <a:ea typeface="Myriad Pro" charset="0"/>
                <a:cs typeface="Myriad Pro" charset="0"/>
              </a:rPr>
              <a:t>) and this question is directly targeting this skill. </a:t>
            </a:r>
            <a:endParaRPr lang="en-GB" sz="1400" dirty="0">
              <a:solidFill>
                <a:srgbClr val="1F224E"/>
              </a:solidFill>
              <a:latin typeface="Myriad Pro" charset="0"/>
              <a:ea typeface="Myriad Pro" charset="0"/>
              <a:cs typeface="Myriad Pro" charset="0"/>
            </a:endParaRPr>
          </a:p>
          <a:p>
            <a:pPr marL="0" indent="0">
              <a:buNone/>
            </a:pPr>
            <a:endParaRPr lang="en-GB" sz="1400" dirty="0" smtClean="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For </a:t>
            </a:r>
            <a:r>
              <a:rPr lang="en-GB" sz="1400" dirty="0">
                <a:solidFill>
                  <a:srgbClr val="1F224E"/>
                </a:solidFill>
                <a:latin typeface="Myriad Pro" charset="0"/>
                <a:ea typeface="Myriad Pro" charset="0"/>
                <a:cs typeface="Myriad Pro" charset="0"/>
              </a:rPr>
              <a:t>this question students must make points </a:t>
            </a:r>
            <a:r>
              <a:rPr lang="en-GB" sz="1400" dirty="0" smtClean="0">
                <a:solidFill>
                  <a:srgbClr val="1F224E"/>
                </a:solidFill>
                <a:latin typeface="Myriad Pro" charset="0"/>
                <a:ea typeface="Myriad Pro" charset="0"/>
                <a:cs typeface="Myriad Pro" charset="0"/>
              </a:rPr>
              <a:t>suggesting how effective the data presentation technique shown in Fig. 4 is for showing </a:t>
            </a:r>
            <a:r>
              <a:rPr lang="en-US" sz="1400" dirty="0">
                <a:solidFill>
                  <a:srgbClr val="1F224E"/>
                </a:solidFill>
                <a:latin typeface="Myriad Pro" charset="0"/>
                <a:ea typeface="Myriad Pro" charset="0"/>
                <a:cs typeface="Myriad Pro" charset="0"/>
              </a:rPr>
              <a:t>the number of immigrants living in the USA by country of birth</a:t>
            </a:r>
            <a:r>
              <a:rPr lang="en-GB" sz="1400" dirty="0" smtClean="0">
                <a:solidFill>
                  <a:srgbClr val="1F224E"/>
                </a:solidFill>
                <a:latin typeface="Myriad Pro" charset="0"/>
                <a:ea typeface="Myriad Pro" charset="0"/>
                <a:cs typeface="Myriad Pro" charset="0"/>
              </a:rPr>
              <a:t>.</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smtClean="0">
                <a:solidFill>
                  <a:srgbClr val="1F224E"/>
                </a:solidFill>
                <a:latin typeface="Myriad Pro" charset="0"/>
                <a:ea typeface="Myriad Pro" charset="0"/>
                <a:cs typeface="Myriad Pro" charset="0"/>
              </a:rPr>
              <a:t>There are four marks available for this short answer question. As this is a low tariff question it is point marked, therefore there are marks for each </a:t>
            </a:r>
            <a:r>
              <a:rPr lang="en-US" sz="1400" dirty="0">
                <a:solidFill>
                  <a:srgbClr val="1F224E"/>
                </a:solidFill>
                <a:latin typeface="Myriad Pro" charset="0"/>
                <a:ea typeface="Myriad Pro" charset="0"/>
                <a:cs typeface="Myriad Pro" charset="0"/>
              </a:rPr>
              <a:t>suggestion of how effective the choropleth mapping technique is for showing the number of immigrants living in the USA by country of </a:t>
            </a:r>
            <a:r>
              <a:rPr lang="en-US" sz="1400" dirty="0" smtClean="0">
                <a:solidFill>
                  <a:srgbClr val="1F224E"/>
                </a:solidFill>
                <a:latin typeface="Myriad Pro" charset="0"/>
                <a:ea typeface="Myriad Pro" charset="0"/>
                <a:cs typeface="Myriad Pro" charset="0"/>
              </a:rPr>
              <a:t>birth in Fig. 4 </a:t>
            </a:r>
            <a:r>
              <a:rPr lang="en-GB" sz="1400" dirty="0"/>
              <a:t>(</a:t>
            </a:r>
            <a:r>
              <a:rPr lang="en-GB" sz="1400" dirty="0">
                <a:sym typeface="Wingdings"/>
              </a:rPr>
              <a:t></a:t>
            </a:r>
            <a:r>
              <a:rPr lang="en-GB" sz="1400" dirty="0"/>
              <a:t>) </a:t>
            </a:r>
            <a:r>
              <a:rPr lang="en-US" sz="1400" dirty="0" smtClean="0">
                <a:solidFill>
                  <a:srgbClr val="1F224E"/>
                </a:solidFill>
                <a:latin typeface="Myriad Pro" charset="0"/>
                <a:ea typeface="Myriad Pro" charset="0"/>
                <a:cs typeface="Myriad Pro" charset="0"/>
              </a:rPr>
              <a:t>. </a:t>
            </a:r>
            <a:endParaRPr lang="en-GB" sz="1400" dirty="0">
              <a:solidFill>
                <a:srgbClr val="1F224E"/>
              </a:solidFill>
              <a:latin typeface="Myriad Pro" charset="0"/>
              <a:ea typeface="Myriad Pro" charset="0"/>
              <a:cs typeface="Myriad Pro" charset="0"/>
            </a:endParaRPr>
          </a:p>
          <a:p>
            <a:pPr marL="0" indent="0">
              <a:buNone/>
            </a:pPr>
            <a:endParaRPr lang="en-GB" sz="1400" dirty="0">
              <a:solidFill>
                <a:srgbClr val="1F224E"/>
              </a:solidFill>
              <a:latin typeface="Myriad Pro" charset="0"/>
              <a:ea typeface="Myriad Pro" charset="0"/>
              <a:cs typeface="Myriad Pro" charset="0"/>
            </a:endParaRPr>
          </a:p>
        </p:txBody>
      </p:sp>
      <p:sp>
        <p:nvSpPr>
          <p:cNvPr id="4" name="Rectangle 3"/>
          <p:cNvSpPr/>
          <p:nvPr/>
        </p:nvSpPr>
        <p:spPr>
          <a:xfrm>
            <a:off x="343744" y="1124744"/>
            <a:ext cx="8260704"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a:t>
            </a:r>
            <a:r>
              <a:rPr lang="en-US" sz="2400" u="sng" dirty="0" smtClean="0">
                <a:solidFill>
                  <a:srgbClr val="00B050"/>
                </a:solidFill>
                <a:latin typeface="Myriad Pro" charset="0"/>
                <a:ea typeface="Myriad Pro" charset="0"/>
                <a:cs typeface="Myriad Pro" charset="0"/>
              </a:rPr>
              <a:t>4</a:t>
            </a:r>
            <a:r>
              <a:rPr lang="en-US" sz="2400" dirty="0" smtClean="0">
                <a:solidFill>
                  <a:srgbClr val="00B050"/>
                </a:solidFill>
                <a:latin typeface="Myriad Pro" charset="0"/>
                <a:ea typeface="Myriad Pro" charset="0"/>
                <a:cs typeface="Myriad Pro" charset="0"/>
              </a:rPr>
              <a:t>, </a:t>
            </a:r>
            <a:r>
              <a:rPr lang="en-US" sz="2400" dirty="0">
                <a:solidFill>
                  <a:srgbClr val="00B050"/>
                </a:solidFill>
                <a:latin typeface="Myriad Pro" charset="0"/>
                <a:ea typeface="Myriad Pro" charset="0"/>
                <a:cs typeface="Myriad Pro" charset="0"/>
              </a:rPr>
              <a:t>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number of immigrants living in the USA by country of birth.</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2261763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3"/>
            <a:ext cx="9144000" cy="1143000"/>
          </a:xfrm>
        </p:spPr>
        <p:txBody>
          <a:bodyPr>
            <a:normAutofit fontScale="90000"/>
          </a:bodyPr>
          <a:lstStyle/>
          <a:p>
            <a:r>
              <a:rPr lang="en-GB" dirty="0"/>
              <a:t>Option </a:t>
            </a:r>
            <a:r>
              <a:rPr lang="en-GB" dirty="0" smtClean="0"/>
              <a:t>B </a:t>
            </a:r>
            <a:r>
              <a:rPr lang="en-GB" dirty="0"/>
              <a:t>– Question </a:t>
            </a:r>
            <a:r>
              <a:rPr lang="en-GB" dirty="0" smtClean="0"/>
              <a:t>3(a</a:t>
            </a:r>
            <a:r>
              <a:rPr lang="en-GB" dirty="0"/>
              <a:t>)(iii) – 4 marks</a:t>
            </a:r>
          </a:p>
        </p:txBody>
      </p:sp>
      <p:sp>
        <p:nvSpPr>
          <p:cNvPr id="3" name="Content Placeholder 2"/>
          <p:cNvSpPr>
            <a:spLocks noGrp="1"/>
          </p:cNvSpPr>
          <p:nvPr>
            <p:ph idx="1"/>
          </p:nvPr>
        </p:nvSpPr>
        <p:spPr>
          <a:xfrm>
            <a:off x="251520" y="2348880"/>
            <a:ext cx="8517160" cy="3408182"/>
          </a:xfrm>
          <a:solidFill>
            <a:schemeClr val="bg1"/>
          </a:solidFill>
        </p:spPr>
        <p:txBody>
          <a:bodyPr>
            <a:normAutofit fontScale="62500" lnSpcReduction="20000"/>
          </a:bodyPr>
          <a:lstStyle/>
          <a:p>
            <a:pPr marL="0" indent="0">
              <a:buNone/>
            </a:pPr>
            <a:r>
              <a:rPr lang="en-US" sz="1800" dirty="0" err="1" smtClean="0">
                <a:solidFill>
                  <a:srgbClr val="1F224E"/>
                </a:solidFill>
                <a:latin typeface="Myriad Pro" charset="0"/>
                <a:ea typeface="Myriad Pro" charset="0"/>
                <a:cs typeface="Myriad Pro" charset="0"/>
              </a:rPr>
              <a:t>Colour</a:t>
            </a:r>
            <a:r>
              <a:rPr lang="en-US" sz="1800" dirty="0" smtClean="0">
                <a:solidFill>
                  <a:srgbClr val="1F224E"/>
                </a:solidFill>
                <a:latin typeface="Myriad Pro" charset="0"/>
                <a:ea typeface="Myriad Pro" charset="0"/>
                <a:cs typeface="Myriad Pro" charset="0"/>
              </a:rPr>
              <a:t> </a:t>
            </a:r>
            <a:r>
              <a:rPr lang="en-US" sz="1800" dirty="0">
                <a:solidFill>
                  <a:srgbClr val="1F224E"/>
                </a:solidFill>
                <a:latin typeface="Myriad Pro" charset="0"/>
                <a:ea typeface="Myriad Pro" charset="0"/>
                <a:cs typeface="Myriad Pro" charset="0"/>
              </a:rPr>
              <a:t>is used effectively with graduated shades of one </a:t>
            </a:r>
            <a:r>
              <a:rPr lang="en-US" sz="1800" dirty="0" err="1">
                <a:solidFill>
                  <a:srgbClr val="1F224E"/>
                </a:solidFill>
                <a:latin typeface="Myriad Pro" charset="0"/>
                <a:ea typeface="Myriad Pro" charset="0"/>
                <a:cs typeface="Myriad Pro" charset="0"/>
              </a:rPr>
              <a:t>colour</a:t>
            </a:r>
            <a:r>
              <a:rPr lang="en-US" sz="1800" dirty="0">
                <a:solidFill>
                  <a:srgbClr val="1F224E"/>
                </a:solidFill>
                <a:latin typeface="Myriad Pro" charset="0"/>
                <a:ea typeface="Myriad Pro" charset="0"/>
                <a:cs typeface="Myriad Pro" charset="0"/>
              </a:rPr>
              <a:t> to show differences in country of birth, for example Mexico (dark shade &gt;500,000) and Mali (light shade &lt; 1,000)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shading also allows easy recognition of spatial variations at global and intra-regional scales, for example the contrasts between Sub-Saharan Africa and Europe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are large, therefore the map does not provide precise numbers of immigrants from each country e.g. 250-500 thousand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Class intervals appear to be arbitrary, which affects the visual image of the map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Block shading of a whole country gives the false impression that the origin of migrants is evenly distributed within that country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Since countries vary greatly in size, the block shading of large units has a dominating effect on the appearance of the map, for example over 1m immigrants living in the USA were born in both China and Vietnam but China is more noticeable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 </a:t>
            </a:r>
          </a:p>
          <a:p>
            <a:pPr marL="0" indent="0">
              <a:buNone/>
            </a:pPr>
            <a:r>
              <a:rPr lang="en-US" sz="1800" dirty="0">
                <a:solidFill>
                  <a:srgbClr val="1F224E"/>
                </a:solidFill>
                <a:latin typeface="Myriad Pro" charset="0"/>
                <a:ea typeface="Myriad Pro" charset="0"/>
                <a:cs typeface="Myriad Pro" charset="0"/>
              </a:rPr>
              <a:t>The data for each country is in absolute numbers and not </a:t>
            </a:r>
            <a:r>
              <a:rPr lang="en-US" sz="1800" dirty="0" err="1">
                <a:solidFill>
                  <a:srgbClr val="1F224E"/>
                </a:solidFill>
                <a:latin typeface="Myriad Pro" charset="0"/>
                <a:ea typeface="Myriad Pro" charset="0"/>
                <a:cs typeface="Myriad Pro" charset="0"/>
              </a:rPr>
              <a:t>standardised</a:t>
            </a:r>
            <a:r>
              <a:rPr lang="en-US" sz="1800" dirty="0">
                <a:solidFill>
                  <a:srgbClr val="1F224E"/>
                </a:solidFill>
                <a:latin typeface="Myriad Pro" charset="0"/>
                <a:ea typeface="Myriad Pro" charset="0"/>
                <a:cs typeface="Myriad Pro" charset="0"/>
              </a:rPr>
              <a:t> such as by percentage of the population, which makes the figures by country of birth less comparable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a:p>
            <a:pPr marL="0" indent="0">
              <a:buNone/>
            </a:pPr>
            <a:endParaRPr lang="en-US" sz="1800" dirty="0">
              <a:solidFill>
                <a:srgbClr val="1F224E"/>
              </a:solidFill>
              <a:latin typeface="Myriad Pro" charset="0"/>
              <a:ea typeface="Myriad Pro" charset="0"/>
              <a:cs typeface="Myriad Pro" charset="0"/>
            </a:endParaRPr>
          </a:p>
          <a:p>
            <a:pPr marL="0" indent="0">
              <a:buNone/>
            </a:pPr>
            <a:r>
              <a:rPr lang="en-US" sz="1800" dirty="0">
                <a:solidFill>
                  <a:srgbClr val="1F224E"/>
                </a:solidFill>
                <a:latin typeface="Myriad Pro" charset="0"/>
                <a:ea typeface="Myriad Pro" charset="0"/>
                <a:cs typeface="Myriad Pro" charset="0"/>
              </a:rPr>
              <a:t>The map projection (Mercator) exaggerates scale away from the equator; this produces a disproportionate visual effect of countries of birth of immigrants living in the USA; countries towards the poles appear larger and more dominant than those nearer the equator </a:t>
            </a:r>
            <a:r>
              <a:rPr lang="en-US" sz="1800" dirty="0" smtClean="0">
                <a:solidFill>
                  <a:srgbClr val="1F224E"/>
                </a:solidFill>
                <a:latin typeface="Myriad Pro" charset="0"/>
                <a:ea typeface="Myriad Pro" charset="0"/>
                <a:cs typeface="Myriad Pro" charset="0"/>
              </a:rPr>
              <a:t>(</a:t>
            </a:r>
            <a:r>
              <a:rPr lang="en-GB" sz="1800" dirty="0">
                <a:sym typeface="Wingdings"/>
              </a:rPr>
              <a:t></a:t>
            </a:r>
            <a:r>
              <a:rPr lang="en-US" sz="1800" dirty="0" smtClean="0">
                <a:solidFill>
                  <a:srgbClr val="1F224E"/>
                </a:solidFill>
                <a:latin typeface="Myriad Pro" charset="0"/>
                <a:ea typeface="Myriad Pro" charset="0"/>
                <a:cs typeface="Myriad Pro" charset="0"/>
              </a:rPr>
              <a:t>).</a:t>
            </a:r>
            <a:endParaRPr lang="en-US" sz="1800" dirty="0">
              <a:solidFill>
                <a:srgbClr val="1F224E"/>
              </a:solidFill>
              <a:latin typeface="Myriad Pro" charset="0"/>
              <a:ea typeface="Myriad Pro" charset="0"/>
              <a:cs typeface="Myriad Pro" charset="0"/>
            </a:endParaRPr>
          </a:p>
        </p:txBody>
      </p:sp>
      <p:sp>
        <p:nvSpPr>
          <p:cNvPr id="4" name="Rectangle 3"/>
          <p:cNvSpPr/>
          <p:nvPr/>
        </p:nvSpPr>
        <p:spPr>
          <a:xfrm>
            <a:off x="251520" y="1014060"/>
            <a:ext cx="8640960" cy="1200329"/>
          </a:xfrm>
          <a:prstGeom prst="rect">
            <a:avLst/>
          </a:prstGeom>
        </p:spPr>
        <p:txBody>
          <a:bodyPr wrap="square">
            <a:spAutoFit/>
          </a:bodyPr>
          <a:lstStyle/>
          <a:p>
            <a:r>
              <a:rPr lang="en-US" sz="2400" dirty="0">
                <a:solidFill>
                  <a:srgbClr val="00B050"/>
                </a:solidFill>
                <a:latin typeface="Myriad Pro" charset="0"/>
                <a:ea typeface="Myriad Pro" charset="0"/>
                <a:cs typeface="Myriad Pro" charset="0"/>
              </a:rPr>
              <a:t>For the </a:t>
            </a:r>
            <a:r>
              <a:rPr lang="en-US" sz="2400" u="sng" dirty="0">
                <a:solidFill>
                  <a:srgbClr val="00B050"/>
                </a:solidFill>
                <a:latin typeface="Myriad Pro" charset="0"/>
                <a:ea typeface="Myriad Pro" charset="0"/>
                <a:cs typeface="Myriad Pro" charset="0"/>
              </a:rPr>
              <a:t>data presentation technique shown in Fig. 4</a:t>
            </a:r>
            <a:r>
              <a:rPr lang="en-US" sz="2400" dirty="0">
                <a:solidFill>
                  <a:srgbClr val="00B050"/>
                </a:solidFill>
                <a:latin typeface="Myriad Pro" charset="0"/>
                <a:ea typeface="Myriad Pro" charset="0"/>
                <a:cs typeface="Myriad Pro" charset="0"/>
              </a:rPr>
              <a:t>, suggest how </a:t>
            </a:r>
            <a:r>
              <a:rPr lang="en-US" sz="2400" u="sng" dirty="0">
                <a:solidFill>
                  <a:srgbClr val="00B050"/>
                </a:solidFill>
                <a:latin typeface="Myriad Pro" charset="0"/>
                <a:ea typeface="Myriad Pro" charset="0"/>
                <a:cs typeface="Myriad Pro" charset="0"/>
              </a:rPr>
              <a:t>effective</a:t>
            </a:r>
            <a:r>
              <a:rPr lang="en-US" sz="2400" dirty="0">
                <a:solidFill>
                  <a:srgbClr val="00B050"/>
                </a:solidFill>
                <a:latin typeface="Myriad Pro" charset="0"/>
                <a:ea typeface="Myriad Pro" charset="0"/>
                <a:cs typeface="Myriad Pro" charset="0"/>
              </a:rPr>
              <a:t> the technique is for showing the number of immigrants living in the USA by country of birth.</a:t>
            </a:r>
            <a:endParaRPr lang="en-GB" sz="2400" dirty="0">
              <a:solidFill>
                <a:srgbClr val="00B050"/>
              </a:solidFill>
              <a:latin typeface="Myriad Pro" charset="0"/>
              <a:ea typeface="Myriad Pro" charset="0"/>
              <a:cs typeface="Myriad Pro" charset="0"/>
            </a:endParaRPr>
          </a:p>
        </p:txBody>
      </p:sp>
    </p:spTree>
    <p:extLst>
      <p:ext uri="{BB962C8B-B14F-4D97-AF65-F5344CB8AC3E}">
        <p14:creationId xmlns:p14="http://schemas.microsoft.com/office/powerpoint/2010/main" val="301740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196" y="0"/>
            <a:ext cx="8229600" cy="1143000"/>
          </a:xfrm>
        </p:spPr>
        <p:txBody>
          <a:bodyPr>
            <a:normAutofit fontScale="90000"/>
          </a:bodyPr>
          <a:lstStyle/>
          <a:p>
            <a:r>
              <a:rPr lang="en-GB" dirty="0"/>
              <a:t>Option </a:t>
            </a:r>
            <a:r>
              <a:rPr lang="en-GB" dirty="0" smtClean="0"/>
              <a:t>B </a:t>
            </a:r>
            <a:r>
              <a:rPr lang="en-GB" dirty="0"/>
              <a:t>– Question </a:t>
            </a:r>
            <a:r>
              <a:rPr lang="en-GB" dirty="0" smtClean="0"/>
              <a:t>3(b) </a:t>
            </a:r>
            <a:r>
              <a:rPr lang="en-GB" dirty="0"/>
              <a:t>– </a:t>
            </a:r>
            <a:r>
              <a:rPr lang="en-GB" dirty="0" smtClean="0"/>
              <a:t>8 </a:t>
            </a:r>
            <a:r>
              <a:rPr lang="en-GB" dirty="0"/>
              <a:t>marks</a:t>
            </a:r>
          </a:p>
        </p:txBody>
      </p:sp>
      <p:sp>
        <p:nvSpPr>
          <p:cNvPr id="7" name="TextBox 6"/>
          <p:cNvSpPr txBox="1"/>
          <p:nvPr/>
        </p:nvSpPr>
        <p:spPr>
          <a:xfrm>
            <a:off x="251520" y="908720"/>
            <a:ext cx="8568953"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emigration from an LIDC can provide opportunities for that LIDC.</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395536" y="1700808"/>
            <a:ext cx="8555260"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This is an eight mark question where all marks are allocated to </a:t>
            </a:r>
            <a:r>
              <a:rPr lang="en-GB" sz="1200" dirty="0" smtClean="0">
                <a:solidFill>
                  <a:srgbClr val="FF0000"/>
                </a:solidFill>
                <a:latin typeface="Myriad Pro" charset="0"/>
                <a:ea typeface="Myriad Pro" charset="0"/>
                <a:cs typeface="Myriad Pro" charset="0"/>
              </a:rPr>
              <a:t>AO1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smtClean="0">
              <a:solidFill>
                <a:srgbClr val="1F224E"/>
              </a:solidFill>
              <a:latin typeface="Myriad Pro" charset="0"/>
              <a:ea typeface="Myriad Pro" charset="0"/>
              <a:cs typeface="Myriad Pro" charset="0"/>
            </a:endParaRPr>
          </a:p>
          <a:p>
            <a:pPr marL="0" indent="0">
              <a:buNone/>
            </a:pPr>
            <a:r>
              <a:rPr lang="en-GB" sz="1200" dirty="0" smtClean="0">
                <a:solidFill>
                  <a:srgbClr val="FF0000"/>
                </a:solidFill>
                <a:latin typeface="Myriad Pro" charset="0"/>
                <a:ea typeface="Myriad Pro" charset="0"/>
                <a:cs typeface="Myriad Pro" charset="0"/>
              </a:rPr>
              <a:t>‘</a:t>
            </a:r>
            <a:r>
              <a:rPr lang="en-US" sz="1200" dirty="0">
                <a:solidFill>
                  <a:srgbClr val="FF0000"/>
                </a:solidFill>
                <a:latin typeface="Myriad Pro" charset="0"/>
                <a:ea typeface="Myriad Pro" charset="0"/>
                <a:cs typeface="Myriad Pro" charset="0"/>
              </a:rPr>
              <a:t>Case study of one LIDC to show how it has limited influence over </a:t>
            </a:r>
            <a:r>
              <a:rPr lang="en-US" sz="1200" dirty="0" smtClean="0">
                <a:solidFill>
                  <a:srgbClr val="FF0000"/>
                </a:solidFill>
                <a:latin typeface="Myriad Pro" charset="0"/>
                <a:ea typeface="Myriad Pro" charset="0"/>
                <a:cs typeface="Myriad Pro" charset="0"/>
              </a:rPr>
              <a:t>and restricted </a:t>
            </a:r>
            <a:r>
              <a:rPr lang="en-US" sz="1200" dirty="0">
                <a:solidFill>
                  <a:srgbClr val="FF0000"/>
                </a:solidFill>
                <a:latin typeface="Myriad Pro" charset="0"/>
                <a:ea typeface="Myriad Pro" charset="0"/>
                <a:cs typeface="Myriad Pro" charset="0"/>
              </a:rPr>
              <a:t>response to the global migration system. Illustrate </a:t>
            </a:r>
            <a:r>
              <a:rPr lang="en-US" sz="1200" dirty="0" smtClean="0">
                <a:solidFill>
                  <a:srgbClr val="FF0000"/>
                </a:solidFill>
                <a:latin typeface="Myriad Pro" charset="0"/>
                <a:ea typeface="Myriad Pro" charset="0"/>
                <a:cs typeface="Myriad Pro" charset="0"/>
              </a:rPr>
              <a:t>economic, political </a:t>
            </a:r>
            <a:r>
              <a:rPr lang="en-US" sz="1200" dirty="0">
                <a:solidFill>
                  <a:srgbClr val="FF0000"/>
                </a:solidFill>
                <a:latin typeface="Myriad Pro" charset="0"/>
                <a:ea typeface="Myriad Pro" charset="0"/>
                <a:cs typeface="Myriad Pro" charset="0"/>
              </a:rPr>
              <a:t>and social factors which explain’</a:t>
            </a:r>
            <a:r>
              <a:rPr lang="en-GB" sz="1200" dirty="0" smtClean="0">
                <a:solidFill>
                  <a:srgbClr val="1F224E"/>
                </a:solidFill>
                <a:latin typeface="Myriad Pro" charset="0"/>
                <a:ea typeface="Myriad Pro" charset="0"/>
                <a:cs typeface="Myriad Pro" charset="0"/>
              </a:rPr>
              <a:t> is stated in the specification (key idea 3.a of this topic) including ‘</a:t>
            </a:r>
            <a:r>
              <a:rPr lang="en-GB" sz="1200" dirty="0">
                <a:solidFill>
                  <a:srgbClr val="FF0000"/>
                </a:solidFill>
                <a:latin typeface="Myriad Pro" charset="0"/>
                <a:ea typeface="Myriad Pro" charset="0"/>
                <a:cs typeface="Myriad Pro" charset="0"/>
              </a:rPr>
              <a:t>opportunities, such as migrant remittances</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As this is a level marked question, the answer is not point marked. Therefore the mark a student achieves depends on where they sit in the level mark scheme. Remember there is </a:t>
            </a:r>
            <a:r>
              <a:rPr lang="en-US" sz="1200" dirty="0" smtClean="0">
                <a:solidFill>
                  <a:srgbClr val="1F224E"/>
                </a:solidFill>
                <a:latin typeface="Myriad Pro" charset="0"/>
                <a:ea typeface="Myriad Pro" charset="0"/>
                <a:cs typeface="Myriad Pro" charset="0"/>
              </a:rPr>
              <a:t>level </a:t>
            </a:r>
            <a:r>
              <a:rPr lang="en-US" sz="1200" dirty="0">
                <a:solidFill>
                  <a:srgbClr val="1F224E"/>
                </a:solidFill>
                <a:latin typeface="Myriad Pro" charset="0"/>
                <a:ea typeface="Myriad Pro" charset="0"/>
                <a:cs typeface="Myriad Pro" charset="0"/>
              </a:rPr>
              <a:t>of </a:t>
            </a:r>
            <a:r>
              <a:rPr lang="en-US" sz="1200" dirty="0" smtClean="0">
                <a:solidFill>
                  <a:srgbClr val="1F224E"/>
                </a:solidFill>
                <a:latin typeface="Myriad Pro" charset="0"/>
                <a:ea typeface="Myriad Pro" charset="0"/>
                <a:cs typeface="Myriad Pro" charset="0"/>
              </a:rPr>
              <a:t>response questions marking guidance</a:t>
            </a:r>
            <a:r>
              <a:rPr lang="en-GB" sz="1200" dirty="0" smtClean="0">
                <a:solidFill>
                  <a:srgbClr val="1F224E"/>
                </a:solidFill>
                <a:latin typeface="Myriad Pro" charset="0"/>
                <a:ea typeface="Myriad Pro" charset="0"/>
                <a:cs typeface="Myriad Pro" charset="0"/>
              </a:rPr>
              <a:t> to indicate what ‘</a:t>
            </a:r>
            <a:r>
              <a:rPr lang="en-GB" sz="1200" b="1" dirty="0" smtClean="0">
                <a:solidFill>
                  <a:srgbClr val="1F224E"/>
                </a:solidFill>
                <a:latin typeface="Myriad Pro" charset="0"/>
                <a:ea typeface="Myriad Pro" charset="0"/>
                <a:cs typeface="Myriad Pro" charset="0"/>
              </a:rPr>
              <a:t>thorough</a:t>
            </a:r>
            <a:r>
              <a:rPr lang="en-GB" sz="1200" dirty="0" smtClean="0">
                <a:solidFill>
                  <a:srgbClr val="1F224E"/>
                </a:solidFill>
                <a:latin typeface="Myriad Pro" charset="0"/>
                <a:ea typeface="Myriad Pro" charset="0"/>
                <a:cs typeface="Myriad Pro" charset="0"/>
              </a:rPr>
              <a:t>’, ‘</a:t>
            </a:r>
            <a:r>
              <a:rPr lang="en-GB" sz="1200" b="1" dirty="0" smtClean="0">
                <a:solidFill>
                  <a:srgbClr val="1F224E"/>
                </a:solidFill>
                <a:latin typeface="Myriad Pro" charset="0"/>
                <a:ea typeface="Myriad Pro" charset="0"/>
                <a:cs typeface="Myriad Pro" charset="0"/>
              </a:rPr>
              <a:t>reasonable</a:t>
            </a:r>
            <a:r>
              <a:rPr lang="en-GB" sz="1200" dirty="0" smtClean="0">
                <a:solidFill>
                  <a:srgbClr val="1F224E"/>
                </a:solidFill>
                <a:latin typeface="Myriad Pro" charset="0"/>
                <a:ea typeface="Myriad Pro" charset="0"/>
                <a:cs typeface="Myriad Pro" charset="0"/>
              </a:rPr>
              <a:t>’ and ‘</a:t>
            </a:r>
            <a:r>
              <a:rPr lang="en-GB" sz="1200" b="1" dirty="0" smtClean="0">
                <a:solidFill>
                  <a:srgbClr val="1F224E"/>
                </a:solidFill>
                <a:latin typeface="Myriad Pro" charset="0"/>
                <a:ea typeface="Myriad Pro" charset="0"/>
                <a:cs typeface="Myriad Pro" charset="0"/>
              </a:rPr>
              <a:t>basic</a:t>
            </a:r>
            <a:r>
              <a:rPr lang="en-GB" sz="1200" dirty="0" smtClean="0">
                <a:solidFill>
                  <a:srgbClr val="1F224E"/>
                </a:solidFill>
                <a:latin typeface="Myriad Pro" charset="0"/>
                <a:ea typeface="Myriad Pro" charset="0"/>
                <a:cs typeface="Myriad Pro" charset="0"/>
              </a:rPr>
              <a:t>’ mean at the start of the mark schemes (and slide 8 of this presentation).</a:t>
            </a:r>
          </a:p>
          <a:p>
            <a:pPr marL="0" indent="0">
              <a:buNone/>
            </a:pPr>
            <a:endParaRPr lang="en-GB" sz="1200" dirty="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smtClean="0">
              <a:solidFill>
                <a:srgbClr val="1F224E"/>
              </a:solidFill>
              <a:latin typeface="Myriad Pro" charset="0"/>
              <a:ea typeface="Myriad Pro" charset="0"/>
              <a:cs typeface="Myriad Pro" charset="0"/>
            </a:endParaRPr>
          </a:p>
          <a:p>
            <a:pPr marL="0" indent="0">
              <a:buNone/>
            </a:pPr>
            <a:endParaRPr lang="en-GB" sz="1200" dirty="0">
              <a:solidFill>
                <a:srgbClr val="1F224E"/>
              </a:solidFill>
              <a:latin typeface="Myriad Pro" charset="0"/>
              <a:ea typeface="Myriad Pro" charset="0"/>
              <a:cs typeface="Myriad Pro" charset="0"/>
            </a:endParaRPr>
          </a:p>
        </p:txBody>
      </p:sp>
      <p:sp>
        <p:nvSpPr>
          <p:cNvPr id="5" name="TextBox 4"/>
          <p:cNvSpPr txBox="1"/>
          <p:nvPr/>
        </p:nvSpPr>
        <p:spPr>
          <a:xfrm>
            <a:off x="189831" y="3654600"/>
            <a:ext cx="2758752"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3 (6–8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thorough</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emigration from an LIDC can provide opportunities for that country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well-developed</a:t>
            </a:r>
            <a:r>
              <a:rPr lang="en-US" sz="1100" dirty="0">
                <a:solidFill>
                  <a:srgbClr val="1F224E"/>
                </a:solidFill>
                <a:latin typeface="Myriad Pro" charset="0"/>
                <a:ea typeface="Myriad Pro" charset="0"/>
                <a:cs typeface="Myriad Pro" charset="0"/>
              </a:rPr>
              <a:t> explanations of how emigration from an LIDC can provide opportunities for that country.</a:t>
            </a:r>
            <a:endParaRPr lang="en-US" sz="1100" dirty="0" smtClean="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a:t>
            </a:r>
            <a:r>
              <a:rPr lang="en-US" sz="1100" b="1" dirty="0">
                <a:solidFill>
                  <a:srgbClr val="1F224E"/>
                </a:solidFill>
                <a:latin typeface="Myriad Pro" charset="0"/>
                <a:ea typeface="Myriad Pro" charset="0"/>
                <a:cs typeface="Myriad Pro" charset="0"/>
              </a:rPr>
              <a:t>accurate place-specific</a:t>
            </a:r>
            <a:r>
              <a:rPr lang="en-US" sz="1100" dirty="0">
                <a:solidFill>
                  <a:srgbClr val="1F224E"/>
                </a:solidFill>
                <a:latin typeface="Myriad Pro" charset="0"/>
                <a:ea typeface="Myriad Pro" charset="0"/>
                <a:cs typeface="Myriad Pro" charset="0"/>
              </a:rPr>
              <a:t> detail.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6" name="TextBox 5"/>
          <p:cNvSpPr txBox="1"/>
          <p:nvPr/>
        </p:nvSpPr>
        <p:spPr>
          <a:xfrm>
            <a:off x="6372200" y="3664589"/>
            <a:ext cx="257891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1 (1–2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basic</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a:t>
            </a:r>
            <a:r>
              <a:rPr lang="en-US" sz="1100" dirty="0">
                <a:solidFill>
                  <a:srgbClr val="1F224E"/>
                </a:solidFill>
                <a:latin typeface="Myriad Pro" charset="0"/>
                <a:ea typeface="Myriad Pro" charset="0"/>
                <a:cs typeface="Myriad Pro" charset="0"/>
              </a:rPr>
              <a:t> of how emigration from an LIDC can provide opportunities for that country </a:t>
            </a:r>
            <a:r>
              <a:rPr lang="en-US" sz="1100" dirty="0" smtClean="0">
                <a:solidFill>
                  <a:srgbClr val="FF0000"/>
                </a:solidFill>
                <a:latin typeface="Myriad Pro" charset="0"/>
                <a:ea typeface="Myriad Pro" charset="0"/>
                <a:cs typeface="Myriad Pro" charset="0"/>
              </a:rPr>
              <a:t>(</a:t>
            </a:r>
            <a:r>
              <a:rPr lang="en-US" sz="1100" dirty="0">
                <a:solidFill>
                  <a:srgbClr val="FF0000"/>
                </a:solidFill>
                <a:latin typeface="Myriad Pro" charset="0"/>
                <a:ea typeface="Myriad Pro" charset="0"/>
                <a:cs typeface="Myriad Pro" charset="0"/>
              </a:rPr>
              <a:t>AO1)</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simple</a:t>
            </a:r>
            <a:r>
              <a:rPr lang="en-US" sz="1100" dirty="0">
                <a:solidFill>
                  <a:srgbClr val="1F224E"/>
                </a:solidFill>
                <a:latin typeface="Myriad Pro" charset="0"/>
                <a:ea typeface="Myriad Pro" charset="0"/>
                <a:cs typeface="Myriad Pro" charset="0"/>
              </a:rPr>
              <a:t> explanations of how emigration from an LIDC can provide opportunities for that country.</a:t>
            </a:r>
            <a:endParaRPr lang="en-US" sz="1100" dirty="0" smtClean="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There is an attempt to include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but it is </a:t>
            </a:r>
            <a:r>
              <a:rPr lang="en-US" sz="1100" b="1" dirty="0">
                <a:solidFill>
                  <a:srgbClr val="1F224E"/>
                </a:solidFill>
                <a:latin typeface="Myriad Pro" charset="0"/>
                <a:ea typeface="Myriad Pro" charset="0"/>
                <a:cs typeface="Myriad Pro" charset="0"/>
              </a:rPr>
              <a:t>inaccurate</a:t>
            </a:r>
            <a:r>
              <a:rPr lang="en-US" sz="1100" dirty="0" smtClean="0">
                <a:solidFill>
                  <a:srgbClr val="1F224E"/>
                </a:solidFill>
                <a:latin typeface="Myriad Pro" charset="0"/>
                <a:ea typeface="Myriad Pro" charset="0"/>
                <a:cs typeface="Myriad Pro" charset="0"/>
              </a:rPr>
              <a:t>.</a:t>
            </a:r>
          </a:p>
          <a:p>
            <a:endParaRPr lang="en-GB" sz="1100" dirty="0" smtClean="0">
              <a:solidFill>
                <a:srgbClr val="1F224E"/>
              </a:solidFill>
              <a:latin typeface="Myriad Pro" charset="0"/>
              <a:ea typeface="Myriad Pro" charset="0"/>
              <a:cs typeface="Myriad Pro" charset="0"/>
            </a:endParaRPr>
          </a:p>
          <a:p>
            <a:endParaRPr lang="en-GB" sz="1100" dirty="0">
              <a:solidFill>
                <a:srgbClr val="1F224E"/>
              </a:solidFill>
              <a:latin typeface="Myriad Pro" charset="0"/>
              <a:ea typeface="Myriad Pro" charset="0"/>
              <a:cs typeface="Myriad Pro" charset="0"/>
            </a:endParaRPr>
          </a:p>
        </p:txBody>
      </p:sp>
      <p:sp>
        <p:nvSpPr>
          <p:cNvPr id="8" name="TextBox 7"/>
          <p:cNvSpPr txBox="1"/>
          <p:nvPr/>
        </p:nvSpPr>
        <p:spPr>
          <a:xfrm>
            <a:off x="3187849" y="3670294"/>
            <a:ext cx="2953469" cy="2631490"/>
          </a:xfrm>
          <a:prstGeom prst="rect">
            <a:avLst/>
          </a:prstGeom>
          <a:solidFill>
            <a:srgbClr val="ECECEC"/>
          </a:solidFill>
          <a:ln>
            <a:solidFill>
              <a:schemeClr val="tx1"/>
            </a:solidFill>
          </a:ln>
        </p:spPr>
        <p:txBody>
          <a:bodyPr wrap="square" rtlCol="0">
            <a:spAutoFit/>
          </a:bodyPr>
          <a:lstStyle/>
          <a:p>
            <a:r>
              <a:rPr lang="en-US" sz="1100" b="1" dirty="0">
                <a:solidFill>
                  <a:srgbClr val="1F224E"/>
                </a:solidFill>
                <a:latin typeface="Myriad Pro" charset="0"/>
                <a:ea typeface="Myriad Pro" charset="0"/>
                <a:cs typeface="Myriad Pro" charset="0"/>
              </a:rPr>
              <a:t>Level 2 (3–5 marks)</a:t>
            </a:r>
            <a:endParaRPr lang="en-GB" sz="1100" b="1"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Demonstrates </a:t>
            </a:r>
            <a:r>
              <a:rPr lang="en-US" sz="1100" b="1" dirty="0">
                <a:solidFill>
                  <a:srgbClr val="1F224E"/>
                </a:solidFill>
                <a:latin typeface="Myriad Pro" charset="0"/>
                <a:ea typeface="Myriad Pro" charset="0"/>
                <a:cs typeface="Myriad Pro" charset="0"/>
              </a:rPr>
              <a:t>reasonable</a:t>
            </a:r>
            <a:r>
              <a:rPr lang="en-US" sz="1100" dirty="0">
                <a:solidFill>
                  <a:srgbClr val="1F224E"/>
                </a:solidFill>
                <a:latin typeface="Myriad Pro" charset="0"/>
                <a:ea typeface="Myriad Pro" charset="0"/>
                <a:cs typeface="Myriad Pro" charset="0"/>
              </a:rPr>
              <a:t> </a:t>
            </a: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emigration from an LIDC can provide opportunities for that country </a:t>
            </a:r>
            <a:r>
              <a:rPr lang="en-US" sz="1100" dirty="0" smtClean="0">
                <a:solidFill>
                  <a:srgbClr val="FF0000"/>
                </a:solidFill>
                <a:latin typeface="Myriad Pro" charset="0"/>
                <a:ea typeface="Myriad Pro" charset="0"/>
                <a:cs typeface="Myriad Pro" charset="0"/>
              </a:rPr>
              <a:t>(AO1</a:t>
            </a:r>
            <a:r>
              <a:rPr lang="en-US" sz="1100" dirty="0">
                <a:solidFill>
                  <a:srgbClr val="FF0000"/>
                </a:solidFill>
                <a:latin typeface="Myriad Pro" charset="0"/>
                <a:ea typeface="Myriad Pro" charset="0"/>
                <a:cs typeface="Myriad Pro" charset="0"/>
              </a:rPr>
              <a:t>)</a:t>
            </a:r>
            <a:r>
              <a:rPr lang="en-US" sz="1100" dirty="0">
                <a:solidFill>
                  <a:srgbClr val="1F224E"/>
                </a:solidFill>
                <a:latin typeface="Myriad Pro" charset="0"/>
                <a:ea typeface="Myriad Pro" charset="0"/>
                <a:cs typeface="Myriad Pro" charset="0"/>
              </a:rPr>
              <a:t>.</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 </a:t>
            </a:r>
            <a:endParaRPr lang="en-GB"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This will be shown by including </a:t>
            </a:r>
            <a:r>
              <a:rPr lang="en-US" sz="1100" b="1" dirty="0">
                <a:solidFill>
                  <a:srgbClr val="1F224E"/>
                </a:solidFill>
                <a:latin typeface="Myriad Pro" charset="0"/>
                <a:ea typeface="Myriad Pro" charset="0"/>
                <a:cs typeface="Myriad Pro" charset="0"/>
              </a:rPr>
              <a:t>developed</a:t>
            </a:r>
            <a:r>
              <a:rPr lang="en-US" sz="1100" dirty="0">
                <a:solidFill>
                  <a:srgbClr val="1F224E"/>
                </a:solidFill>
                <a:latin typeface="Myriad Pro" charset="0"/>
                <a:ea typeface="Myriad Pro" charset="0"/>
                <a:cs typeface="Myriad Pro" charset="0"/>
              </a:rPr>
              <a:t> explanations of how emigration from an LIDC can provide opportunities for that country.</a:t>
            </a:r>
            <a:endParaRPr lang="en-US" sz="1100" dirty="0" smtClean="0">
              <a:solidFill>
                <a:srgbClr val="1F224E"/>
              </a:solidFill>
              <a:latin typeface="Myriad Pro" charset="0"/>
              <a:ea typeface="Myriad Pro" charset="0"/>
              <a:cs typeface="Myriad Pro" charset="0"/>
            </a:endParaRPr>
          </a:p>
          <a:p>
            <a:endParaRPr lang="en-US" sz="1100" dirty="0">
              <a:solidFill>
                <a:srgbClr val="1F224E"/>
              </a:solidFill>
              <a:latin typeface="Myriad Pro" charset="0"/>
              <a:ea typeface="Myriad Pro" charset="0"/>
              <a:cs typeface="Myriad Pro" charset="0"/>
            </a:endParaRPr>
          </a:p>
          <a:p>
            <a:r>
              <a:rPr lang="en-US" sz="1100" dirty="0">
                <a:solidFill>
                  <a:srgbClr val="1F224E"/>
                </a:solidFill>
                <a:latin typeface="Myriad Pro" charset="0"/>
                <a:ea typeface="Myriad Pro" charset="0"/>
                <a:cs typeface="Myriad Pro" charset="0"/>
              </a:rPr>
              <a:t>The answer should include some </a:t>
            </a:r>
            <a:r>
              <a:rPr lang="en-US" sz="1100" b="1" dirty="0">
                <a:solidFill>
                  <a:srgbClr val="1F224E"/>
                </a:solidFill>
                <a:latin typeface="Myriad Pro" charset="0"/>
                <a:ea typeface="Myriad Pro" charset="0"/>
                <a:cs typeface="Myriad Pro" charset="0"/>
              </a:rPr>
              <a:t>place-specific</a:t>
            </a:r>
            <a:r>
              <a:rPr lang="en-US" sz="1100" dirty="0">
                <a:solidFill>
                  <a:srgbClr val="1F224E"/>
                </a:solidFill>
                <a:latin typeface="Myriad Pro" charset="0"/>
                <a:ea typeface="Myriad Pro" charset="0"/>
                <a:cs typeface="Myriad Pro" charset="0"/>
              </a:rPr>
              <a:t> detail which is </a:t>
            </a:r>
            <a:r>
              <a:rPr lang="en-US" sz="1100" b="1" dirty="0">
                <a:solidFill>
                  <a:srgbClr val="1F224E"/>
                </a:solidFill>
                <a:latin typeface="Myriad Pro" charset="0"/>
                <a:ea typeface="Myriad Pro" charset="0"/>
                <a:cs typeface="Myriad Pro" charset="0"/>
              </a:rPr>
              <a:t>partially accurate</a:t>
            </a:r>
            <a:r>
              <a:rPr lang="en-US" sz="1100" dirty="0">
                <a:solidFill>
                  <a:srgbClr val="1F224E"/>
                </a:solidFill>
                <a:latin typeface="Myriad Pro" charset="0"/>
                <a:ea typeface="Myriad Pro" charset="0"/>
                <a:cs typeface="Myriad Pro" charset="0"/>
              </a:rPr>
              <a:t>. Amount of place-specific detail determines credit within the level.</a:t>
            </a:r>
            <a:endParaRPr lang="en-GB" sz="1100" dirty="0">
              <a:solidFill>
                <a:srgbClr val="1F224E"/>
              </a:solidFill>
              <a:latin typeface="Myriad Pro" charset="0"/>
              <a:ea typeface="Myriad Pro" charset="0"/>
              <a:cs typeface="Myriad Pro" charset="0"/>
            </a:endParaRPr>
          </a:p>
        </p:txBody>
      </p:sp>
      <p:sp>
        <p:nvSpPr>
          <p:cNvPr id="2" name="Rectangle 1"/>
          <p:cNvSpPr/>
          <p:nvPr/>
        </p:nvSpPr>
        <p:spPr>
          <a:xfrm>
            <a:off x="1547664" y="6446787"/>
            <a:ext cx="5976664" cy="276999"/>
          </a:xfrm>
          <a:prstGeom prst="rect">
            <a:avLst/>
          </a:prstGeom>
          <a:solidFill>
            <a:schemeClr val="bg1"/>
          </a:solidFill>
        </p:spPr>
        <p:txBody>
          <a:bodyPr wrap="square">
            <a:spAutoFit/>
          </a:bodyPr>
          <a:lstStyle/>
          <a:p>
            <a:r>
              <a:rPr lang="en-US" sz="1200" dirty="0" smtClean="0">
                <a:solidFill>
                  <a:srgbClr val="1F224E"/>
                </a:solidFill>
                <a:latin typeface="Myriad Pro" charset="0"/>
                <a:ea typeface="Myriad Pro" charset="0"/>
                <a:cs typeface="Myriad Pro" charset="0"/>
              </a:rPr>
              <a:t>No </a:t>
            </a:r>
            <a:r>
              <a:rPr lang="en-US" sz="1200" dirty="0">
                <a:solidFill>
                  <a:srgbClr val="1F224E"/>
                </a:solidFill>
                <a:latin typeface="Myriad Pro" charset="0"/>
                <a:ea typeface="Myriad Pro" charset="0"/>
                <a:cs typeface="Myriad Pro" charset="0"/>
              </a:rPr>
              <a:t>response or no response worthy of </a:t>
            </a:r>
            <a:r>
              <a:rPr lang="en-US" sz="1200" dirty="0" smtClean="0">
                <a:solidFill>
                  <a:srgbClr val="1F224E"/>
                </a:solidFill>
                <a:latin typeface="Myriad Pro" charset="0"/>
                <a:ea typeface="Myriad Pro" charset="0"/>
                <a:cs typeface="Myriad Pro" charset="0"/>
              </a:rPr>
              <a:t>credit would achieve </a:t>
            </a:r>
            <a:r>
              <a:rPr lang="en-US" sz="1200" b="1" dirty="0" smtClean="0">
                <a:solidFill>
                  <a:srgbClr val="1F224E"/>
                </a:solidFill>
                <a:latin typeface="Myriad Pro" charset="0"/>
                <a:ea typeface="Myriad Pro" charset="0"/>
                <a:cs typeface="Myriad Pro" charset="0"/>
              </a:rPr>
              <a:t>0 marks </a:t>
            </a:r>
            <a:r>
              <a:rPr lang="en-US" sz="1200" dirty="0" smtClean="0">
                <a:solidFill>
                  <a:srgbClr val="1F224E"/>
                </a:solidFill>
                <a:latin typeface="Myriad Pro" charset="0"/>
                <a:ea typeface="Myriad Pro" charset="0"/>
                <a:cs typeface="Myriad Pro" charset="0"/>
              </a:rPr>
              <a:t>for this question.</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886472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38"/>
            <a:ext cx="8229600" cy="1143000"/>
          </a:xfrm>
        </p:spPr>
        <p:txBody>
          <a:bodyPr>
            <a:normAutofit fontScale="90000"/>
          </a:bodyPr>
          <a:lstStyle/>
          <a:p>
            <a:r>
              <a:rPr lang="en-GB" dirty="0"/>
              <a:t>Option </a:t>
            </a:r>
            <a:r>
              <a:rPr lang="en-GB" dirty="0" smtClean="0"/>
              <a:t>B </a:t>
            </a:r>
            <a:r>
              <a:rPr lang="en-GB" dirty="0"/>
              <a:t>– Question </a:t>
            </a:r>
            <a:r>
              <a:rPr lang="en-GB" dirty="0" smtClean="0"/>
              <a:t>3(b</a:t>
            </a:r>
            <a:r>
              <a:rPr lang="en-GB" dirty="0"/>
              <a:t>) – 8 marks</a:t>
            </a:r>
          </a:p>
        </p:txBody>
      </p:sp>
      <p:sp>
        <p:nvSpPr>
          <p:cNvPr id="7" name="TextBox 6"/>
          <p:cNvSpPr txBox="1"/>
          <p:nvPr/>
        </p:nvSpPr>
        <p:spPr>
          <a:xfrm>
            <a:off x="424694" y="903387"/>
            <a:ext cx="8179754" cy="707886"/>
          </a:xfrm>
          <a:prstGeom prst="rect">
            <a:avLst/>
          </a:prstGeom>
          <a:noFill/>
          <a:ln>
            <a:solidFill>
              <a:schemeClr val="tx1"/>
            </a:solidFill>
          </a:ln>
        </p:spPr>
        <p:txBody>
          <a:bodyPr wrap="square" rtlCol="0">
            <a:spAutoFit/>
          </a:bodyPr>
          <a:lstStyle/>
          <a:p>
            <a:pPr lvl="0"/>
            <a:r>
              <a:rPr lang="en-US" sz="2000" dirty="0">
                <a:solidFill>
                  <a:srgbClr val="FF0000"/>
                </a:solidFill>
                <a:latin typeface="Myriad Pro" charset="0"/>
                <a:ea typeface="Myriad Pro" charset="0"/>
                <a:cs typeface="Myriad Pro" charset="0"/>
              </a:rPr>
              <a:t>With reference to a case study, explain how emigration from an LIDC can provide opportunities for that LIDC.</a:t>
            </a:r>
            <a:endParaRPr lang="en-US" sz="1400" dirty="0">
              <a:solidFill>
                <a:srgbClr val="FF0000"/>
              </a:solidFill>
              <a:latin typeface="Myriad Pro" charset="0"/>
              <a:ea typeface="Myriad Pro" charset="0"/>
              <a:cs typeface="Myriad Pro" charset="0"/>
            </a:endParaRPr>
          </a:p>
        </p:txBody>
      </p:sp>
      <p:sp>
        <p:nvSpPr>
          <p:cNvPr id="10" name="Content Placeholder 2"/>
          <p:cNvSpPr txBox="1">
            <a:spLocks/>
          </p:cNvSpPr>
          <p:nvPr/>
        </p:nvSpPr>
        <p:spPr>
          <a:xfrm>
            <a:off x="424694" y="1670730"/>
            <a:ext cx="8179754" cy="406252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100" dirty="0" smtClean="0">
                <a:solidFill>
                  <a:srgbClr val="1F224E"/>
                </a:solidFill>
                <a:latin typeface="Myriad Pro" charset="0"/>
                <a:ea typeface="Myriad Pro" charset="0"/>
                <a:cs typeface="Myriad Pro" charset="0"/>
              </a:rPr>
              <a:t>The ‘Indicative content’ column of the mark scheme gives a number of suggestions of </a:t>
            </a:r>
            <a:r>
              <a:rPr lang="en-GB" sz="1100" dirty="0" smtClean="0">
                <a:solidFill>
                  <a:srgbClr val="FF0000"/>
                </a:solidFill>
                <a:latin typeface="Myriad Pro" charset="0"/>
                <a:ea typeface="Myriad Pro" charset="0"/>
                <a:cs typeface="Myriad Pro" charset="0"/>
              </a:rPr>
              <a:t>knowledge and understanding</a:t>
            </a:r>
            <a:r>
              <a:rPr lang="en-GB" sz="1100" dirty="0" smtClean="0">
                <a:solidFill>
                  <a:srgbClr val="1F224E"/>
                </a:solidFill>
                <a:latin typeface="Myriad Pro" charset="0"/>
                <a:ea typeface="Myriad Pro" charset="0"/>
                <a:cs typeface="Myriad Pro" charset="0"/>
              </a:rPr>
              <a:t> which could be incorporated into answers for this question. The list is not exhaustive and students should be rewarded for any appropriate </a:t>
            </a:r>
            <a:r>
              <a:rPr lang="en-GB" sz="1100" dirty="0">
                <a:solidFill>
                  <a:srgbClr val="FF0000"/>
                </a:solidFill>
                <a:latin typeface="Myriad Pro" charset="0"/>
                <a:ea typeface="Myriad Pro" charset="0"/>
                <a:cs typeface="Myriad Pro" charset="0"/>
              </a:rPr>
              <a:t>knowledge and understanding </a:t>
            </a:r>
            <a:r>
              <a:rPr lang="en-GB" sz="1100" dirty="0" smtClean="0">
                <a:solidFill>
                  <a:srgbClr val="1F224E"/>
                </a:solidFill>
                <a:latin typeface="Myriad Pro" charset="0"/>
                <a:ea typeface="Myriad Pro" charset="0"/>
                <a:cs typeface="Myriad Pro" charset="0"/>
              </a:rPr>
              <a:t>shown. </a:t>
            </a: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1F224E"/>
                </a:solidFill>
                <a:latin typeface="Myriad Pro" charset="0"/>
                <a:ea typeface="Myriad Pro" charset="0"/>
                <a:cs typeface="Myriad Pro" charset="0"/>
              </a:rPr>
              <a:t>Reference to a case study must be included; there is no requirement for candidates to make reference to more than one case study. </a:t>
            </a:r>
            <a:endParaRPr lang="en-GB" sz="1100" dirty="0" smtClean="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a:p>
            <a:pPr marL="0" indent="0">
              <a:buNone/>
            </a:pPr>
            <a:r>
              <a:rPr lang="en-US" sz="1100" dirty="0">
                <a:solidFill>
                  <a:srgbClr val="FF0000"/>
                </a:solidFill>
                <a:latin typeface="Myriad Pro" charset="0"/>
                <a:ea typeface="Myriad Pro" charset="0"/>
                <a:cs typeface="Myriad Pro" charset="0"/>
              </a:rPr>
              <a:t>Knowledge and understanding </a:t>
            </a:r>
            <a:r>
              <a:rPr lang="en-US" sz="1100" dirty="0">
                <a:solidFill>
                  <a:srgbClr val="1F224E"/>
                </a:solidFill>
                <a:latin typeface="Myriad Pro" charset="0"/>
                <a:ea typeface="Myriad Pro" charset="0"/>
                <a:cs typeface="Myriad Pro" charset="0"/>
              </a:rPr>
              <a:t>of how emigration from an LIDC can provide opportunities for that LIDC could potentially include: </a:t>
            </a:r>
            <a:endParaRPr lang="en-GB" sz="1100" dirty="0">
              <a:solidFill>
                <a:srgbClr val="1F224E"/>
              </a:solidFill>
              <a:latin typeface="Myriad Pro" charset="0"/>
              <a:ea typeface="Myriad Pro" charset="0"/>
              <a:cs typeface="Myriad Pro" charset="0"/>
            </a:endParaRPr>
          </a:p>
          <a:p>
            <a:r>
              <a:rPr lang="en-US" sz="1100" dirty="0" smtClean="0">
                <a:solidFill>
                  <a:srgbClr val="1F224E"/>
                </a:solidFill>
                <a:latin typeface="Myriad Pro" charset="0"/>
                <a:ea typeface="Myriad Pro" charset="0"/>
                <a:cs typeface="Myriad Pro" charset="0"/>
              </a:rPr>
              <a:t>migrant </a:t>
            </a:r>
            <a:r>
              <a:rPr lang="en-US" sz="1100" dirty="0">
                <a:solidFill>
                  <a:srgbClr val="1F224E"/>
                </a:solidFill>
                <a:latin typeface="Myriad Pro" charset="0"/>
                <a:ea typeface="Myriad Pro" charset="0"/>
                <a:cs typeface="Myriad Pro" charset="0"/>
              </a:rPr>
              <a:t>remittances are important in terms of family benefits. Even small amounts of money sent home can be significant in improving quality of life for example, many migrants from Laos to Thailand are from subsistence farming families. 22% of families in Laos live below the poverty line and migrant remittances are their main source of income</a:t>
            </a:r>
          </a:p>
          <a:p>
            <a:r>
              <a:rPr lang="en-US" sz="1100" dirty="0" smtClean="0">
                <a:solidFill>
                  <a:srgbClr val="1F224E"/>
                </a:solidFill>
                <a:latin typeface="Myriad Pro" charset="0"/>
                <a:ea typeface="Myriad Pro" charset="0"/>
                <a:cs typeface="Myriad Pro" charset="0"/>
              </a:rPr>
              <a:t>migrant </a:t>
            </a:r>
            <a:r>
              <a:rPr lang="en-US" sz="1100" dirty="0">
                <a:solidFill>
                  <a:srgbClr val="1F224E"/>
                </a:solidFill>
                <a:latin typeface="Myriad Pro" charset="0"/>
                <a:ea typeface="Myriad Pro" charset="0"/>
                <a:cs typeface="Myriad Pro" charset="0"/>
              </a:rPr>
              <a:t>remittances are important in terms of the multiplier effect on development, often initiated by consumer spending and / or small scale business investment at the local scale. Families in Laos use remittances for the purchase of domestic appliances and hire or purchase of agricultural machinery such as small ‘hand tractors’ and </a:t>
            </a:r>
            <a:r>
              <a:rPr lang="en-US" sz="1100" dirty="0" err="1">
                <a:solidFill>
                  <a:srgbClr val="1F224E"/>
                </a:solidFill>
                <a:latin typeface="Myriad Pro" charset="0"/>
                <a:ea typeface="Myriad Pro" charset="0"/>
                <a:cs typeface="Myriad Pro" charset="0"/>
              </a:rPr>
              <a:t>fertiliser</a:t>
            </a:r>
            <a:r>
              <a:rPr lang="en-US" sz="1100" dirty="0">
                <a:solidFill>
                  <a:srgbClr val="1F224E"/>
                </a:solidFill>
                <a:latin typeface="Myriad Pro" charset="0"/>
                <a:ea typeface="Myriad Pro" charset="0"/>
                <a:cs typeface="Myriad Pro" charset="0"/>
              </a:rPr>
              <a:t>. This not only benefits family prosperity but also stimulates small-scale economic development and employment in the supply areas / settlements</a:t>
            </a:r>
          </a:p>
          <a:p>
            <a:r>
              <a:rPr lang="en-US" sz="1100" dirty="0" smtClean="0">
                <a:solidFill>
                  <a:srgbClr val="1F224E"/>
                </a:solidFill>
                <a:latin typeface="Myriad Pro" charset="0"/>
                <a:ea typeface="Myriad Pro" charset="0"/>
                <a:cs typeface="Myriad Pro" charset="0"/>
              </a:rPr>
              <a:t>decline </a:t>
            </a:r>
            <a:r>
              <a:rPr lang="en-US" sz="1100" dirty="0">
                <a:solidFill>
                  <a:srgbClr val="1F224E"/>
                </a:solidFill>
                <a:latin typeface="Myriad Pro" charset="0"/>
                <a:ea typeface="Myriad Pro" charset="0"/>
                <a:cs typeface="Myriad Pro" charset="0"/>
              </a:rPr>
              <a:t>in population relieves pressure on resources, including supply of water, food and fuel. For example, in the fragile semi-arid environment of the middle </a:t>
            </a:r>
            <a:r>
              <a:rPr lang="en-US" sz="1100" dirty="0" err="1">
                <a:solidFill>
                  <a:srgbClr val="1F224E"/>
                </a:solidFill>
                <a:latin typeface="Myriad Pro" charset="0"/>
                <a:ea typeface="Myriad Pro" charset="0"/>
                <a:cs typeface="Myriad Pro" charset="0"/>
              </a:rPr>
              <a:t>Draa</a:t>
            </a:r>
            <a:r>
              <a:rPr lang="en-US" sz="1100" dirty="0">
                <a:solidFill>
                  <a:srgbClr val="1F224E"/>
                </a:solidFill>
                <a:latin typeface="Myriad Pro" charset="0"/>
                <a:ea typeface="Myriad Pro" charset="0"/>
                <a:cs typeface="Myriad Pro" charset="0"/>
              </a:rPr>
              <a:t> Valley, Morocco, oasis agro-systems are under increasing threat from drought. Increase in emigration has lowered demand for commonly shared resources such as water, and remittances have helped to sustain the communities left behind</a:t>
            </a:r>
          </a:p>
          <a:p>
            <a:r>
              <a:rPr lang="en-US" sz="1100" dirty="0" smtClean="0">
                <a:solidFill>
                  <a:srgbClr val="1F224E"/>
                </a:solidFill>
                <a:latin typeface="Myriad Pro" charset="0"/>
                <a:ea typeface="Myriad Pro" charset="0"/>
                <a:cs typeface="Myriad Pro" charset="0"/>
              </a:rPr>
              <a:t>returning </a:t>
            </a:r>
            <a:r>
              <a:rPr lang="en-US" sz="1100" dirty="0">
                <a:solidFill>
                  <a:srgbClr val="1F224E"/>
                </a:solidFill>
                <a:latin typeface="Myriad Pro" charset="0"/>
                <a:ea typeface="Myriad Pro" charset="0"/>
                <a:cs typeface="Myriad Pro" charset="0"/>
              </a:rPr>
              <a:t>migrants may bring influence e.g. new ideals, values (smaller family size, gender equality, pro-democracy) and business contacts (potential for investment). For example in transforming the socio-economic life of village communities in rural development throughout India</a:t>
            </a:r>
            <a:r>
              <a:rPr lang="en-US" sz="1100" dirty="0" smtClean="0">
                <a:solidFill>
                  <a:srgbClr val="1F224E"/>
                </a:solidFill>
                <a:latin typeface="Myriad Pro" charset="0"/>
                <a:ea typeface="Myriad Pro" charset="0"/>
                <a:cs typeface="Myriad Pro" charset="0"/>
              </a:rPr>
              <a:t>.</a:t>
            </a:r>
            <a:endParaRPr lang="en-US" sz="1100" dirty="0">
              <a:solidFill>
                <a:srgbClr val="1F224E"/>
              </a:solidFill>
              <a:latin typeface="Myriad Pro" charset="0"/>
              <a:ea typeface="Myriad Pro" charset="0"/>
              <a:cs typeface="Myriad Pro" charset="0"/>
            </a:endParaRP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smtClean="0">
              <a:solidFill>
                <a:srgbClr val="1F224E"/>
              </a:solidFill>
              <a:latin typeface="Myriad Pro" charset="0"/>
              <a:ea typeface="Myriad Pro" charset="0"/>
              <a:cs typeface="Myriad Pro" charset="0"/>
            </a:endParaRPr>
          </a:p>
          <a:p>
            <a:pPr marL="0" indent="0">
              <a:buNone/>
            </a:pPr>
            <a:endParaRPr lang="en-GB" sz="11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1311812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smtClean="0"/>
              <a:t>Option C – Question 4*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Social factors are the </a:t>
            </a:r>
            <a:r>
              <a:rPr lang="en-US" sz="1600" u="sng" dirty="0">
                <a:solidFill>
                  <a:srgbClr val="00B0F0"/>
                </a:solidFill>
                <a:latin typeface="Myriad Pro" charset="0"/>
                <a:ea typeface="Myriad Pro" charset="0"/>
                <a:cs typeface="Myriad Pro" charset="0"/>
              </a:rPr>
              <a:t>most important</a:t>
            </a:r>
            <a:r>
              <a:rPr lang="en-US" sz="1600" dirty="0">
                <a:solidFill>
                  <a:srgbClr val="00B0F0"/>
                </a:solidFill>
                <a:latin typeface="Myriad Pro" charset="0"/>
                <a:ea typeface="Myriad Pro" charset="0"/>
                <a:cs typeface="Myriad Pro" charset="0"/>
              </a:rPr>
              <a:t> </a:t>
            </a:r>
            <a:r>
              <a:rPr lang="en-US" sz="1600" dirty="0">
                <a:solidFill>
                  <a:srgbClr val="FF0000"/>
                </a:solidFill>
                <a:latin typeface="Myriad Pro" charset="0"/>
                <a:ea typeface="Myriad Pro" charset="0"/>
                <a:cs typeface="Myriad Pro" charset="0"/>
              </a:rPr>
              <a:t>influences responsible for gender inequalities</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In Section B of the Human interactions (02) question paper one pair of options (either options A and B or options C and D) will contain </a:t>
            </a:r>
            <a:r>
              <a:rPr lang="en-GB" sz="1200" u="sng" dirty="0" smtClean="0">
                <a:solidFill>
                  <a:srgbClr val="1F224E"/>
                </a:solidFill>
                <a:latin typeface="Myriad Pro" charset="0"/>
                <a:ea typeface="Myriad Pro" charset="0"/>
                <a:cs typeface="Myriad Pro" charset="0"/>
              </a:rPr>
              <a:t>16 mark questions</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the influence of different factors responsible for gender inequalities, including social </a:t>
            </a:r>
            <a:r>
              <a:rPr lang="en-US" sz="1200" dirty="0" smtClean="0">
                <a:solidFill>
                  <a:srgbClr val="FF0000"/>
                </a:solidFill>
                <a:latin typeface="Myriad Pro" charset="0"/>
                <a:ea typeface="Myriad Pro" charset="0"/>
                <a:cs typeface="Myriad Pro" charset="0"/>
              </a:rPr>
              <a:t>factors,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 2.a of this </a:t>
            </a:r>
            <a:r>
              <a:rPr lang="en-GB" sz="1200" dirty="0">
                <a:solidFill>
                  <a:srgbClr val="1F224E"/>
                </a:solidFill>
                <a:latin typeface="Myriad Pro" charset="0"/>
                <a:ea typeface="Myriad Pro" charset="0"/>
                <a:cs typeface="Myriad Pro" charset="0"/>
              </a:rPr>
              <a:t>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a:t>
            </a:r>
            <a:r>
              <a:rPr lang="en-GB" sz="1200" u="sng" dirty="0">
                <a:solidFill>
                  <a:srgbClr val="1F224E"/>
                </a:solidFill>
                <a:latin typeface="Myriad Pro" charset="0"/>
                <a:ea typeface="Myriad Pro" charset="0"/>
                <a:cs typeface="Myriad Pro" charset="0"/>
              </a:rPr>
              <a:t>(16 marks and over) </a:t>
            </a:r>
            <a:r>
              <a:rPr lang="en-GB" sz="1200" u="sng" dirty="0" smtClean="0">
                <a:solidFill>
                  <a:srgbClr val="1F224E"/>
                </a:solidFill>
                <a:latin typeface="Myriad Pro" charset="0"/>
                <a:ea typeface="Myriad Pro" charset="0"/>
                <a:cs typeface="Myriad Pro" charset="0"/>
              </a:rPr>
              <a:t>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 key idea 2.a is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to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and the key words ‘</a:t>
            </a:r>
            <a:r>
              <a:rPr lang="en-GB" sz="1200" dirty="0" smtClean="0">
                <a:solidFill>
                  <a:srgbClr val="00B0F0"/>
                </a:solidFill>
                <a:latin typeface="Myriad Pro" charset="0"/>
                <a:ea typeface="Myriad Pro" charset="0"/>
                <a:cs typeface="Myriad Pro" charset="0"/>
              </a:rPr>
              <a:t>most important</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whether </a:t>
            </a:r>
            <a:r>
              <a:rPr lang="en-US" sz="1200" dirty="0" smtClean="0">
                <a:solidFill>
                  <a:srgbClr val="1F224E"/>
                </a:solidFill>
                <a:latin typeface="Myriad Pro" charset="0"/>
                <a:ea typeface="Myriad Pro" charset="0"/>
                <a:cs typeface="Myriad Pro" charset="0"/>
              </a:rPr>
              <a:t>social </a:t>
            </a:r>
            <a:r>
              <a:rPr lang="en-US" sz="1200" dirty="0">
                <a:solidFill>
                  <a:srgbClr val="1F224E"/>
                </a:solidFill>
                <a:latin typeface="Myriad Pro" charset="0"/>
                <a:ea typeface="Myriad Pro" charset="0"/>
                <a:cs typeface="Myriad Pro" charset="0"/>
              </a:rPr>
              <a:t>factors are the most important influences responsible for gender inequalities</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study</a:t>
            </a:r>
            <a:r>
              <a:rPr lang="en-GB" sz="1200" dirty="0" smtClean="0">
                <a:solidFill>
                  <a:srgbClr val="1F224E"/>
                </a:solidFill>
                <a:latin typeface="Myriad Pro" charset="0"/>
                <a:ea typeface="Myriad Pro" charset="0"/>
                <a:cs typeface="Myriad Pro" charset="0"/>
              </a:rPr>
              <a:t> covered.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92254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latin typeface="Myriad Pro"/>
              </a:rPr>
              <a:t>How will </a:t>
            </a:r>
            <a:r>
              <a:rPr lang="en-GB" sz="3200" dirty="0" smtClean="0">
                <a:latin typeface="Myriad Pro"/>
              </a:rPr>
              <a:t>Human interactions be </a:t>
            </a:r>
            <a:r>
              <a:rPr lang="en-GB" sz="3200" dirty="0">
                <a:latin typeface="Myriad Pro"/>
              </a:rPr>
              <a:t>assessed?</a:t>
            </a:r>
          </a:p>
        </p:txBody>
      </p:sp>
      <p:sp>
        <p:nvSpPr>
          <p:cNvPr id="4" name="TextBox 3"/>
          <p:cNvSpPr txBox="1"/>
          <p:nvPr/>
        </p:nvSpPr>
        <p:spPr>
          <a:xfrm>
            <a:off x="611560" y="1508474"/>
            <a:ext cx="7704856" cy="4142673"/>
          </a:xfrm>
          <a:prstGeom prst="rect">
            <a:avLst/>
          </a:prstGeom>
          <a:noFill/>
        </p:spPr>
        <p:txBody>
          <a:bodyPr wrap="square" rtlCol="0">
            <a:spAutoFit/>
          </a:bodyPr>
          <a:lstStyle/>
          <a:p>
            <a:pPr>
              <a:spcBef>
                <a:spcPct val="20000"/>
              </a:spcBef>
            </a:pPr>
            <a:r>
              <a:rPr lang="en-GB" sz="1400" dirty="0">
                <a:solidFill>
                  <a:srgbClr val="1F224E"/>
                </a:solidFill>
                <a:latin typeface="Myriad Pro" charset="0"/>
                <a:ea typeface="Myriad Pro" charset="0"/>
                <a:cs typeface="Myriad Pro" charset="0"/>
              </a:rPr>
              <a:t>The overall exam will be </a:t>
            </a:r>
            <a:r>
              <a:rPr lang="en-GB" sz="1400" dirty="0" smtClean="0">
                <a:solidFill>
                  <a:srgbClr val="1F224E"/>
                </a:solidFill>
                <a:latin typeface="Myriad Pro" charset="0"/>
                <a:ea typeface="Myriad Pro" charset="0"/>
                <a:cs typeface="Myriad Pro" charset="0"/>
              </a:rPr>
              <a:t>66 </a:t>
            </a:r>
            <a:r>
              <a:rPr lang="en-GB" sz="1400" dirty="0">
                <a:solidFill>
                  <a:srgbClr val="1F224E"/>
                </a:solidFill>
                <a:latin typeface="Myriad Pro" charset="0"/>
                <a:ea typeface="Myriad Pro" charset="0"/>
                <a:cs typeface="Myriad Pro" charset="0"/>
              </a:rPr>
              <a:t>marks </a:t>
            </a:r>
            <a:r>
              <a:rPr lang="en-GB" sz="1400" dirty="0" smtClean="0">
                <a:solidFill>
                  <a:srgbClr val="1F224E"/>
                </a:solidFill>
                <a:latin typeface="Myriad Pro" charset="0"/>
                <a:ea typeface="Myriad Pro" charset="0"/>
                <a:cs typeface="Myriad Pro" charset="0"/>
              </a:rPr>
              <a:t>and </a:t>
            </a:r>
            <a:r>
              <a:rPr lang="en-GB" sz="1400" dirty="0">
                <a:solidFill>
                  <a:srgbClr val="1F224E"/>
                </a:solidFill>
                <a:latin typeface="Myriad Pro" charset="0"/>
                <a:ea typeface="Myriad Pro" charset="0"/>
                <a:cs typeface="Myriad Pro" charset="0"/>
              </a:rPr>
              <a:t>there is 1 hour </a:t>
            </a:r>
            <a:r>
              <a:rPr lang="en-GB" sz="1400" dirty="0" smtClean="0">
                <a:solidFill>
                  <a:srgbClr val="1F224E"/>
                </a:solidFill>
                <a:latin typeface="Myriad Pro" charset="0"/>
                <a:ea typeface="Myriad Pro" charset="0"/>
                <a:cs typeface="Myriad Pro" charset="0"/>
              </a:rPr>
              <a:t>30 </a:t>
            </a:r>
            <a:r>
              <a:rPr lang="en-GB" sz="1400" dirty="0">
                <a:solidFill>
                  <a:srgbClr val="1F224E"/>
                </a:solidFill>
                <a:latin typeface="Myriad Pro" charset="0"/>
                <a:ea typeface="Myriad Pro" charset="0"/>
                <a:cs typeface="Myriad Pro" charset="0"/>
              </a:rPr>
              <a:t>minutes to complete the exam </a:t>
            </a:r>
            <a:r>
              <a:rPr lang="en-GB" sz="1400" dirty="0" smtClean="0">
                <a:solidFill>
                  <a:srgbClr val="1F224E"/>
                </a:solidFill>
                <a:latin typeface="Myriad Pro" charset="0"/>
                <a:ea typeface="Myriad Pro" charset="0"/>
                <a:cs typeface="Myriad Pro" charset="0"/>
              </a:rPr>
              <a:t>(over </a:t>
            </a:r>
            <a:r>
              <a:rPr lang="en-GB" sz="1400" dirty="0">
                <a:solidFill>
                  <a:srgbClr val="1F224E"/>
                </a:solidFill>
                <a:latin typeface="Myriad Pro" charset="0"/>
                <a:ea typeface="Myriad Pro" charset="0"/>
                <a:cs typeface="Myriad Pro" charset="0"/>
              </a:rPr>
              <a:t>a minute per mark).</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 Assessment Objective breakdown for the overall paper is: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smtClean="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There are </a:t>
            </a:r>
            <a:r>
              <a:rPr lang="en-GB" sz="1400" dirty="0" smtClean="0">
                <a:solidFill>
                  <a:srgbClr val="1F224E"/>
                </a:solidFill>
                <a:latin typeface="Myriad Pro" charset="0"/>
                <a:ea typeface="Myriad Pro" charset="0"/>
                <a:cs typeface="Myriad Pro" charset="0"/>
              </a:rPr>
              <a:t>two sections </a:t>
            </a:r>
            <a:r>
              <a:rPr lang="en-GB" sz="1400" dirty="0">
                <a:solidFill>
                  <a:srgbClr val="1F224E"/>
                </a:solidFill>
                <a:latin typeface="Myriad Pro" charset="0"/>
                <a:ea typeface="Myriad Pro" charset="0"/>
                <a:cs typeface="Myriad Pro" charset="0"/>
              </a:rPr>
              <a:t>to </a:t>
            </a:r>
            <a:r>
              <a:rPr lang="en-GB" sz="1400" dirty="0" smtClean="0">
                <a:solidFill>
                  <a:srgbClr val="1F224E"/>
                </a:solidFill>
                <a:latin typeface="Myriad Pro" charset="0"/>
                <a:ea typeface="Myriad Pro" charset="0"/>
                <a:cs typeface="Myriad Pro" charset="0"/>
              </a:rPr>
              <a:t>Human interactions:</a:t>
            </a:r>
            <a:endParaRPr lang="en-GB" sz="1400" dirty="0">
              <a:solidFill>
                <a:srgbClr val="1F224E"/>
              </a:solidFill>
              <a:latin typeface="Myriad Pro" charset="0"/>
              <a:ea typeface="Myriad Pro" charset="0"/>
              <a:cs typeface="Myriad Pro" charset="0"/>
            </a:endParaRPr>
          </a:p>
          <a:p>
            <a:pPr indent="-285750">
              <a:spcBef>
                <a:spcPct val="20000"/>
              </a:spcBef>
              <a:buFont typeface="Arial" panose="020B0604020202020204" pitchFamily="34" charset="0"/>
              <a:buChar char="•"/>
            </a:pPr>
            <a:r>
              <a:rPr lang="en-GB" sz="1400" dirty="0">
                <a:solidFill>
                  <a:srgbClr val="1F224E"/>
                </a:solidFill>
                <a:latin typeface="Myriad Pro" charset="0"/>
                <a:ea typeface="Myriad Pro" charset="0"/>
                <a:cs typeface="Myriad Pro" charset="0"/>
              </a:rPr>
              <a:t>Section A which includes questions on the </a:t>
            </a:r>
            <a:r>
              <a:rPr lang="en-GB" sz="1400" dirty="0" smtClean="0">
                <a:solidFill>
                  <a:srgbClr val="1F224E"/>
                </a:solidFill>
                <a:latin typeface="Myriad Pro" charset="0"/>
                <a:ea typeface="Myriad Pro" charset="0"/>
                <a:cs typeface="Myriad Pro" charset="0"/>
              </a:rPr>
              <a:t>topic of Changing Spaces; Making Places.</a:t>
            </a:r>
          </a:p>
          <a:p>
            <a:pPr indent="-285750">
              <a:spcBef>
                <a:spcPct val="20000"/>
              </a:spcBef>
              <a:buFont typeface="Arial" panose="020B0604020202020204" pitchFamily="34" charset="0"/>
              <a:buChar char="•"/>
            </a:pPr>
            <a:r>
              <a:rPr lang="en-GB" sz="1400" dirty="0" smtClean="0">
                <a:solidFill>
                  <a:srgbClr val="1F224E"/>
                </a:solidFill>
                <a:latin typeface="Myriad Pro" charset="0"/>
                <a:ea typeface="Myriad Pro" charset="0"/>
                <a:cs typeface="Myriad Pro" charset="0"/>
              </a:rPr>
              <a:t>Section </a:t>
            </a:r>
            <a:r>
              <a:rPr lang="en-GB" sz="1400" dirty="0">
                <a:solidFill>
                  <a:srgbClr val="1F224E"/>
                </a:solidFill>
                <a:latin typeface="Myriad Pro" charset="0"/>
                <a:ea typeface="Myriad Pro" charset="0"/>
                <a:cs typeface="Myriad Pro" charset="0"/>
              </a:rPr>
              <a:t>B which includes questions on </a:t>
            </a:r>
            <a:r>
              <a:rPr lang="en-GB" sz="1400" dirty="0" smtClean="0">
                <a:solidFill>
                  <a:srgbClr val="1F224E"/>
                </a:solidFill>
                <a:latin typeface="Myriad Pro" charset="0"/>
                <a:ea typeface="Myriad Pro" charset="0"/>
                <a:cs typeface="Myriad Pro" charset="0"/>
              </a:rPr>
              <a:t>the topic of Global Connections (optionality where       </a:t>
            </a:r>
          </a:p>
          <a:p>
            <a:pPr>
              <a:spcBef>
                <a:spcPct val="20000"/>
              </a:spcBef>
            </a:pPr>
            <a:r>
              <a:rPr lang="en-GB" sz="1400" dirty="0" smtClean="0">
                <a:solidFill>
                  <a:srgbClr val="1F224E"/>
                </a:solidFill>
                <a:latin typeface="Myriad Pro" charset="0"/>
                <a:ea typeface="Myriad Pro" charset="0"/>
                <a:cs typeface="Myriad Pro" charset="0"/>
              </a:rPr>
              <a:t>      students must answer either Option A (</a:t>
            </a:r>
            <a:r>
              <a:rPr lang="en-US" sz="1400" dirty="0">
                <a:solidFill>
                  <a:srgbClr val="1F224E"/>
                </a:solidFill>
                <a:latin typeface="Myriad Pro" charset="0"/>
                <a:ea typeface="Myriad Pro" charset="0"/>
                <a:cs typeface="Myriad Pro" charset="0"/>
              </a:rPr>
              <a:t>Trade in the Contemporary World</a:t>
            </a:r>
            <a:r>
              <a:rPr lang="en-GB" sz="1400" dirty="0" smtClean="0">
                <a:solidFill>
                  <a:srgbClr val="1F224E"/>
                </a:solidFill>
                <a:latin typeface="Myriad Pro" charset="0"/>
                <a:ea typeface="Myriad Pro" charset="0"/>
                <a:cs typeface="Myriad Pro" charset="0"/>
              </a:rPr>
              <a:t>) or Option B </a:t>
            </a:r>
          </a:p>
          <a:p>
            <a:pPr>
              <a:spcBef>
                <a:spcPct val="20000"/>
              </a:spcBef>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(Global Migration) and either Option C (Human Rights) or Option D (Power and Borders).</a:t>
            </a:r>
          </a:p>
          <a:p>
            <a:pPr>
              <a:spcBef>
                <a:spcPct val="20000"/>
              </a:spcBef>
            </a:pPr>
            <a:endParaRPr lang="en-GB" sz="1400" dirty="0">
              <a:solidFill>
                <a:srgbClr val="1F224E"/>
              </a:solidFill>
              <a:latin typeface="Myriad Pro" charset="0"/>
              <a:ea typeface="Myriad Pro" charset="0"/>
              <a:cs typeface="Myriad Pro" charset="0"/>
            </a:endParaRPr>
          </a:p>
          <a:p>
            <a:pPr>
              <a:spcBef>
                <a:spcPct val="20000"/>
              </a:spcBef>
            </a:pPr>
            <a:r>
              <a:rPr lang="en-GB" sz="1400" dirty="0">
                <a:solidFill>
                  <a:srgbClr val="1F224E"/>
                </a:solidFill>
                <a:latin typeface="Myriad Pro" charset="0"/>
                <a:ea typeface="Myriad Pro" charset="0"/>
                <a:cs typeface="Myriad Pro" charset="0"/>
              </a:rPr>
              <a:t>But let’s have a look at the </a:t>
            </a:r>
            <a:r>
              <a:rPr lang="en-GB" sz="1400" dirty="0" smtClean="0">
                <a:solidFill>
                  <a:srgbClr val="1F224E"/>
                </a:solidFill>
                <a:latin typeface="Myriad Pro" charset="0"/>
                <a:ea typeface="Myriad Pro" charset="0"/>
                <a:cs typeface="Myriad Pro" charset="0"/>
              </a:rPr>
              <a:t>two sections </a:t>
            </a:r>
            <a:r>
              <a:rPr lang="en-GB" sz="1400" dirty="0">
                <a:solidFill>
                  <a:srgbClr val="1F224E"/>
                </a:solidFill>
                <a:latin typeface="Myriad Pro" charset="0"/>
                <a:ea typeface="Myriad Pro" charset="0"/>
                <a:cs typeface="Myriad Pro" charset="0"/>
              </a:rPr>
              <a:t>in more detail on the following slides.</a:t>
            </a:r>
          </a:p>
        </p:txBody>
      </p:sp>
      <p:graphicFrame>
        <p:nvGraphicFramePr>
          <p:cNvPr id="5" name="Table 4"/>
          <p:cNvGraphicFramePr>
            <a:graphicFrameLocks noGrp="1"/>
          </p:cNvGraphicFramePr>
          <p:nvPr>
            <p:extLst>
              <p:ext uri="{D42A27DB-BD31-4B8C-83A1-F6EECF244321}">
                <p14:modId xmlns:p14="http://schemas.microsoft.com/office/powerpoint/2010/main" val="2686826628"/>
              </p:ext>
            </p:extLst>
          </p:nvPr>
        </p:nvGraphicFramePr>
        <p:xfrm>
          <a:off x="1115616" y="2710902"/>
          <a:ext cx="6552729" cy="873869"/>
        </p:xfrm>
        <a:graphic>
          <a:graphicData uri="http://schemas.openxmlformats.org/drawingml/2006/table">
            <a:tbl>
              <a:tblPr firstRow="1" bandRow="1">
                <a:tableStyleId>{5C22544A-7EE6-4342-B048-85BDC9FD1C3A}</a:tableStyleId>
              </a:tblPr>
              <a:tblGrid>
                <a:gridCol w="641029"/>
                <a:gridCol w="1807243"/>
                <a:gridCol w="1440160"/>
                <a:gridCol w="1440160"/>
                <a:gridCol w="1224137"/>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30</a:t>
                      </a:r>
                      <a:endParaRPr lang="en-GB" sz="1400" dirty="0"/>
                    </a:p>
                  </a:txBody>
                  <a:tcPr>
                    <a:solidFill>
                      <a:schemeClr val="bg1">
                        <a:lumMod val="85000"/>
                      </a:schemeClr>
                    </a:solidFill>
                  </a:tcPr>
                </a:tc>
                <a:tc>
                  <a:txBody>
                    <a:bodyPr/>
                    <a:lstStyle/>
                    <a:p>
                      <a:pPr algn="ctr"/>
                      <a:r>
                        <a:rPr lang="en-GB" sz="1400" dirty="0" smtClean="0"/>
                        <a:t>27</a:t>
                      </a:r>
                      <a:endParaRPr lang="en-GB" sz="1400" dirty="0"/>
                    </a:p>
                  </a:txBody>
                  <a:tcPr>
                    <a:solidFill>
                      <a:schemeClr val="bg1">
                        <a:lumMod val="85000"/>
                      </a:schemeClr>
                    </a:solidFill>
                  </a:tcPr>
                </a:tc>
                <a:tc>
                  <a:txBody>
                    <a:bodyPr/>
                    <a:lstStyle/>
                    <a:p>
                      <a:pPr algn="ctr"/>
                      <a:r>
                        <a:rPr lang="en-GB" sz="1400" dirty="0" smtClean="0"/>
                        <a:t>9</a:t>
                      </a:r>
                      <a:endParaRPr lang="en-GB" sz="1400" dirty="0"/>
                    </a:p>
                  </a:txBody>
                  <a:tcPr>
                    <a:solidFill>
                      <a:schemeClr val="bg1">
                        <a:lumMod val="85000"/>
                      </a:schemeClr>
                    </a:solidFill>
                  </a:tcPr>
                </a:tc>
                <a:tc>
                  <a:txBody>
                    <a:bodyPr/>
                    <a:lstStyle/>
                    <a:p>
                      <a:pPr algn="ctr"/>
                      <a:r>
                        <a:rPr lang="en-GB" sz="1400" dirty="0" smtClean="0"/>
                        <a:t>66</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42398586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C – Question 4* – 16 </a:t>
            </a:r>
            <a:r>
              <a:rPr lang="en-GB" sz="2800" dirty="0" smtClean="0"/>
              <a:t>marks – The mark scheme</a:t>
            </a:r>
            <a:endParaRPr lang="en-GB" sz="2800" dirty="0"/>
          </a:p>
        </p:txBody>
      </p:sp>
      <p:sp>
        <p:nvSpPr>
          <p:cNvPr id="3" name="Content Placeholder 2"/>
          <p:cNvSpPr txBox="1">
            <a:spLocks/>
          </p:cNvSpPr>
          <p:nvPr/>
        </p:nvSpPr>
        <p:spPr>
          <a:xfrm>
            <a:off x="87288" y="836712"/>
            <a:ext cx="4392488"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factors responsible for gender inequalities, including social factors.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leading to rational conclusions that are evidence based, 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with some link between rational conclusions and </a:t>
            </a:r>
            <a:r>
              <a:rPr lang="en-US" sz="1050" dirty="0" smtClean="0">
                <a:solidFill>
                  <a:srgbClr val="1F224E"/>
                </a:solidFill>
                <a:latin typeface="Myriad Pro" charset="0"/>
                <a:ea typeface="Myriad Pro" charset="0"/>
                <a:cs typeface="Myriad Pro" charset="0"/>
              </a:rPr>
              <a:t>evidence, </a:t>
            </a:r>
            <a:r>
              <a:rPr lang="en-US" sz="1050" dirty="0">
                <a:solidFill>
                  <a:srgbClr val="1F224E"/>
                </a:solidFill>
                <a:latin typeface="Myriad Pro" charset="0"/>
                <a:ea typeface="Myriad Pro" charset="0"/>
                <a:cs typeface="Myriad Pro" charset="0"/>
              </a:rPr>
              <a:t>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a:t>
            </a:r>
            <a:r>
              <a:rPr lang="en-US" sz="1050" dirty="0" smtClean="0">
                <a:solidFill>
                  <a:srgbClr val="1F224E"/>
                </a:solidFill>
                <a:latin typeface="Myriad Pro" charset="0"/>
                <a:ea typeface="Myriad Pro" charset="0"/>
                <a:cs typeface="Myriad Pro" charset="0"/>
              </a:rPr>
              <a:t> </a:t>
            </a:r>
            <a:r>
              <a:rPr lang="en-US" sz="1050" dirty="0">
                <a:solidFill>
                  <a:srgbClr val="1F224E"/>
                </a:solidFill>
                <a:latin typeface="Myriad Pro" charset="0"/>
                <a:ea typeface="Myriad Pro" charset="0"/>
                <a:cs typeface="Myriad Pro" charset="0"/>
              </a:rPr>
              <a:t>relating to the influence of factors responsible for gender inequalities.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2211" y="5805264"/>
            <a:ext cx="5242495" cy="553998"/>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1207134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73"/>
            <a:ext cx="9144000" cy="936104"/>
          </a:xfrm>
        </p:spPr>
        <p:txBody>
          <a:bodyPr>
            <a:noAutofit/>
          </a:bodyPr>
          <a:lstStyle/>
          <a:p>
            <a:r>
              <a:rPr lang="en-GB" sz="2800" dirty="0"/>
              <a:t>Option C – Question 4* – 16 </a:t>
            </a:r>
            <a:r>
              <a:rPr lang="en-GB" sz="2800" dirty="0" smtClean="0"/>
              <a:t>marks – Indicative content</a:t>
            </a:r>
            <a:endParaRPr lang="en-GB" sz="2800" dirty="0"/>
          </a:p>
        </p:txBody>
      </p:sp>
      <p:sp>
        <p:nvSpPr>
          <p:cNvPr id="7" name="Content Placeholder 2"/>
          <p:cNvSpPr txBox="1">
            <a:spLocks/>
          </p:cNvSpPr>
          <p:nvPr/>
        </p:nvSpPr>
        <p:spPr>
          <a:xfrm>
            <a:off x="107503" y="2078846"/>
            <a:ext cx="4320481" cy="2664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0000"/>
                </a:solidFill>
                <a:latin typeface="Myriad Pro" charset="0"/>
                <a:ea typeface="Myriad Pro" charset="0"/>
                <a:cs typeface="Myriad Pro" charset="0"/>
              </a:rPr>
              <a:t>AO1 </a:t>
            </a:r>
            <a:r>
              <a:rPr lang="en-US" sz="1200" b="1" dirty="0">
                <a:solidFill>
                  <a:srgbClr val="FF0000"/>
                </a:solidFill>
                <a:latin typeface="Myriad Pro" charset="0"/>
                <a:ea typeface="Myriad Pro" charset="0"/>
                <a:cs typeface="Myriad Pro" charset="0"/>
              </a:rPr>
              <a:t>– 8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the influence of different factors responsible for gender inequalities, including social factors,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social </a:t>
            </a:r>
            <a:r>
              <a:rPr lang="en-US" sz="1200" dirty="0">
                <a:solidFill>
                  <a:srgbClr val="1F224E"/>
                </a:solidFill>
                <a:latin typeface="Myriad Pro" charset="0"/>
                <a:ea typeface="Myriad Pro" charset="0"/>
                <a:cs typeface="Myriad Pro" charset="0"/>
              </a:rPr>
              <a:t>factors, such as lack of access to education, literacy rates, discrimination in access to health care, rates of maternal mortality, sex-selective abortion, forced marriage, female genital mutilation, violence, patriarchy</a:t>
            </a:r>
          </a:p>
          <a:p>
            <a:r>
              <a:rPr lang="en-US" sz="1200" dirty="0" smtClean="0">
                <a:solidFill>
                  <a:srgbClr val="1F224E"/>
                </a:solidFill>
                <a:latin typeface="Myriad Pro" charset="0"/>
                <a:ea typeface="Myriad Pro" charset="0"/>
                <a:cs typeface="Myriad Pro" charset="0"/>
              </a:rPr>
              <a:t>economic </a:t>
            </a:r>
            <a:r>
              <a:rPr lang="en-US" sz="1200" dirty="0">
                <a:solidFill>
                  <a:srgbClr val="1F224E"/>
                </a:solidFill>
                <a:latin typeface="Myriad Pro" charset="0"/>
                <a:ea typeface="Myriad Pro" charset="0"/>
                <a:cs typeface="Myriad Pro" charset="0"/>
              </a:rPr>
              <a:t>factors, such as discrimination in </a:t>
            </a:r>
            <a:r>
              <a:rPr lang="en-US" sz="1200" dirty="0" err="1">
                <a:solidFill>
                  <a:srgbClr val="1F224E"/>
                </a:solidFill>
                <a:latin typeface="Myriad Pro" charset="0"/>
                <a:ea typeface="Myriad Pro" charset="0"/>
                <a:cs typeface="Myriad Pro" charset="0"/>
              </a:rPr>
              <a:t>labour</a:t>
            </a:r>
            <a:r>
              <a:rPr lang="en-US" sz="1200" dirty="0">
                <a:solidFill>
                  <a:srgbClr val="1F224E"/>
                </a:solidFill>
                <a:latin typeface="Myriad Pro" charset="0"/>
                <a:ea typeface="Myriad Pro" charset="0"/>
                <a:cs typeface="Myriad Pro" charset="0"/>
              </a:rPr>
              <a:t> participation, the wages gap, property rights, inheritance, dowry</a:t>
            </a:r>
          </a:p>
          <a:p>
            <a:r>
              <a:rPr lang="en-US" sz="1200" dirty="0" smtClean="0">
                <a:solidFill>
                  <a:srgbClr val="1F224E"/>
                </a:solidFill>
                <a:latin typeface="Myriad Pro" charset="0"/>
                <a:ea typeface="Myriad Pro" charset="0"/>
                <a:cs typeface="Myriad Pro" charset="0"/>
              </a:rPr>
              <a:t>political </a:t>
            </a:r>
            <a:r>
              <a:rPr lang="en-US" sz="1200" dirty="0">
                <a:solidFill>
                  <a:srgbClr val="1F224E"/>
                </a:solidFill>
                <a:latin typeface="Myriad Pro" charset="0"/>
                <a:ea typeface="Myriad Pro" charset="0"/>
                <a:cs typeface="Myriad Pro" charset="0"/>
              </a:rPr>
              <a:t>factors, such as limited political empowerment through lack of participation in councils and government institutions</a:t>
            </a:r>
          </a:p>
          <a:p>
            <a:r>
              <a:rPr lang="en-US" sz="1200" dirty="0" smtClean="0">
                <a:solidFill>
                  <a:srgbClr val="1F224E"/>
                </a:solidFill>
                <a:latin typeface="Myriad Pro" charset="0"/>
                <a:ea typeface="Myriad Pro" charset="0"/>
                <a:cs typeface="Myriad Pro" charset="0"/>
              </a:rPr>
              <a:t>environmental </a:t>
            </a:r>
            <a:r>
              <a:rPr lang="en-US" sz="1200" dirty="0">
                <a:solidFill>
                  <a:srgbClr val="1F224E"/>
                </a:solidFill>
                <a:latin typeface="Myriad Pro" charset="0"/>
                <a:ea typeface="Myriad Pro" charset="0"/>
                <a:cs typeface="Myriad Pro" charset="0"/>
              </a:rPr>
              <a:t>factors, such as air and water pollutants which place women and their unborn children at </a:t>
            </a:r>
            <a:r>
              <a:rPr lang="en-US" sz="1200" dirty="0" smtClean="0">
                <a:solidFill>
                  <a:srgbClr val="1F224E"/>
                </a:solidFill>
                <a:latin typeface="Myriad Pro" charset="0"/>
                <a:ea typeface="Myriad Pro" charset="0"/>
                <a:cs typeface="Myriad Pro" charset="0"/>
              </a:rPr>
              <a:t>risk.</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4513895" y="2078846"/>
            <a:ext cx="4428491" cy="2862322"/>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a:t>
            </a:r>
            <a:r>
              <a:rPr lang="en-US" sz="1200" b="1" dirty="0" smtClean="0">
                <a:solidFill>
                  <a:srgbClr val="00B0F0"/>
                </a:solidFill>
                <a:latin typeface="Myriad Pro" charset="0"/>
                <a:ea typeface="Myriad Pro" charset="0"/>
                <a:cs typeface="Myriad Pro" charset="0"/>
              </a:rPr>
              <a:t>8 </a:t>
            </a:r>
            <a:r>
              <a:rPr lang="en-US" sz="1200" b="1" dirty="0">
                <a:solidFill>
                  <a:srgbClr val="00B0F0"/>
                </a:solidFill>
                <a:latin typeface="Myriad Pro" charset="0"/>
                <a:ea typeface="Myriad Pro" charset="0"/>
                <a:cs typeface="Myriad Pro" charset="0"/>
              </a:rPr>
              <a:t>marks</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Apply knowledge and understanding to </a:t>
            </a:r>
            <a:r>
              <a:rPr lang="en-US" sz="1200" dirty="0" err="1">
                <a:solidFill>
                  <a:srgbClr val="00B0F0"/>
                </a:solidFill>
                <a:latin typeface="Myriad Pro" charset="0"/>
                <a:ea typeface="Myriad Pro" charset="0"/>
                <a:cs typeface="Myriad Pro" charset="0"/>
              </a:rPr>
              <a:t>analyse</a:t>
            </a:r>
            <a:r>
              <a:rPr lang="en-US" sz="1200" dirty="0">
                <a:solidFill>
                  <a:srgbClr val="00B0F0"/>
                </a:solidFill>
                <a:latin typeface="Myriad Pro" charset="0"/>
                <a:ea typeface="Myriad Pro" charset="0"/>
                <a:cs typeface="Myriad Pro" charset="0"/>
              </a:rPr>
              <a:t> and evaluate </a:t>
            </a:r>
            <a:r>
              <a:rPr lang="en-US" sz="1200" dirty="0">
                <a:solidFill>
                  <a:srgbClr val="1F224E"/>
                </a:solidFill>
                <a:latin typeface="Myriad Pro" charset="0"/>
                <a:ea typeface="Myriad Pro" charset="0"/>
                <a:cs typeface="Myriad Pro" charset="0"/>
              </a:rPr>
              <a:t>factors responsible for gender inequalities, could potentially include:</a:t>
            </a:r>
            <a:endParaRPr lang="en-GB" sz="120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influence and relative importance of the differing social factors relative to other factors in causing / exacerbating gender inequalities</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significance of social norms, entrenched in differing cultures, which influence gender inequalities</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importance of variations in enforcement of laws regarding, for example, age of marriage, property rights, equal inheritance, abortion</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cause </a:t>
            </a:r>
            <a:r>
              <a:rPr lang="en-US" sz="1200" dirty="0">
                <a:solidFill>
                  <a:srgbClr val="1F224E"/>
                </a:solidFill>
                <a:latin typeface="Myriad Pro" charset="0"/>
                <a:ea typeface="Myriad Pro" charset="0"/>
                <a:cs typeface="Myriad Pro" charset="0"/>
              </a:rPr>
              <a:t>and effect links between the factors and gender inequalities</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spatial </a:t>
            </a:r>
            <a:r>
              <a:rPr lang="en-US" sz="1200" dirty="0">
                <a:solidFill>
                  <a:srgbClr val="1F224E"/>
                </a:solidFill>
                <a:latin typeface="Myriad Pro" charset="0"/>
                <a:ea typeface="Myriad Pro" charset="0"/>
                <a:cs typeface="Myriad Pro" charset="0"/>
              </a:rPr>
              <a:t>variation of factors within and between countries.</a:t>
            </a:r>
          </a:p>
        </p:txBody>
      </p:sp>
      <p:sp>
        <p:nvSpPr>
          <p:cNvPr id="8" name="Rectangle 7"/>
          <p:cNvSpPr/>
          <p:nvPr/>
        </p:nvSpPr>
        <p:spPr>
          <a:xfrm>
            <a:off x="107504" y="1181117"/>
            <a:ext cx="8856984"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1F224E"/>
                </a:solidFill>
                <a:latin typeface="Myriad Pro" charset="0"/>
                <a:ea typeface="Myriad Pro" charset="0"/>
                <a:cs typeface="Myriad Pro" charset="0"/>
              </a:rPr>
              <a:t>‘</a:t>
            </a:r>
            <a:r>
              <a:rPr lang="en-GB" sz="1200" dirty="0" smtClean="0">
                <a:solidFill>
                  <a:srgbClr val="FF0000"/>
                </a:solidFill>
                <a:latin typeface="Myriad Pro" charset="0"/>
                <a:ea typeface="Myriad Pro" charset="0"/>
                <a:cs typeface="Myriad Pro" charset="0"/>
              </a:rPr>
              <a:t>knowledge </a:t>
            </a:r>
            <a:r>
              <a:rPr lang="en-GB" sz="1200" dirty="0">
                <a:solidFill>
                  <a:srgbClr val="FF0000"/>
                </a:solidFill>
                <a:latin typeface="Myriad Pro" charset="0"/>
                <a:ea typeface="Myriad Pro" charset="0"/>
                <a:cs typeface="Myriad Pro" charset="0"/>
              </a:rPr>
              <a:t>and </a:t>
            </a:r>
            <a:r>
              <a:rPr lang="en-GB" sz="1200" dirty="0" smtClean="0">
                <a:solidFill>
                  <a:srgbClr val="FF0000"/>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which </a:t>
            </a:r>
            <a:r>
              <a:rPr lang="en-GB" sz="120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200" dirty="0" smtClean="0">
                <a:solidFill>
                  <a:srgbClr val="1F224E"/>
                </a:solidFill>
                <a:latin typeface="Myriad Pro" charset="0"/>
                <a:ea typeface="Myriad Pro" charset="0"/>
                <a:cs typeface="Myriad Pro" charset="0"/>
              </a:rPr>
              <a:t>‘</a:t>
            </a:r>
            <a:r>
              <a:rPr lang="en-GB" sz="1200" dirty="0" smtClean="0">
                <a:solidFill>
                  <a:srgbClr val="FF0000"/>
                </a:solidFill>
                <a:latin typeface="Myriad Pro" charset="0"/>
                <a:ea typeface="Myriad Pro" charset="0"/>
                <a:cs typeface="Myriad Pro" charset="0"/>
              </a:rPr>
              <a:t>knowledge </a:t>
            </a:r>
            <a:r>
              <a:rPr lang="en-GB" sz="1200" dirty="0">
                <a:solidFill>
                  <a:srgbClr val="FF0000"/>
                </a:solidFill>
                <a:latin typeface="Myriad Pro" charset="0"/>
                <a:ea typeface="Myriad Pro" charset="0"/>
                <a:cs typeface="Myriad Pro" charset="0"/>
              </a:rPr>
              <a:t>and </a:t>
            </a:r>
            <a:r>
              <a:rPr lang="en-GB" sz="1200" dirty="0" smtClean="0">
                <a:solidFill>
                  <a:srgbClr val="FF0000"/>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or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shown</a:t>
            </a:r>
            <a:r>
              <a:rPr lang="en-GB" sz="12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3263328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981"/>
            <a:ext cx="9144000" cy="1143000"/>
          </a:xfrm>
        </p:spPr>
        <p:txBody>
          <a:bodyPr>
            <a:normAutofit/>
          </a:bodyPr>
          <a:lstStyle/>
          <a:p>
            <a:r>
              <a:rPr lang="en-GB" dirty="0" smtClean="0"/>
              <a:t>Option D – Question 5* </a:t>
            </a:r>
            <a:r>
              <a:rPr lang="en-GB" dirty="0"/>
              <a:t>– </a:t>
            </a:r>
            <a:r>
              <a:rPr lang="en-GB" dirty="0" smtClean="0"/>
              <a:t>16 </a:t>
            </a:r>
            <a:r>
              <a:rPr lang="en-GB" dirty="0"/>
              <a:t>marks</a:t>
            </a:r>
          </a:p>
        </p:txBody>
      </p:sp>
      <p:sp>
        <p:nvSpPr>
          <p:cNvPr id="7" name="TextBox 6"/>
          <p:cNvSpPr txBox="1"/>
          <p:nvPr/>
        </p:nvSpPr>
        <p:spPr>
          <a:xfrm>
            <a:off x="424694" y="1318416"/>
            <a:ext cx="8496944" cy="584775"/>
          </a:xfrm>
          <a:prstGeom prst="rect">
            <a:avLst/>
          </a:prstGeom>
          <a:noFill/>
          <a:ln>
            <a:solidFill>
              <a:schemeClr val="tx1"/>
            </a:solidFill>
          </a:ln>
        </p:spPr>
        <p:txBody>
          <a:bodyPr wrap="square" rtlCol="0">
            <a:spAutoFit/>
          </a:bodyPr>
          <a:lstStyle/>
          <a:p>
            <a:r>
              <a:rPr lang="en-US" sz="1600" dirty="0" smtClean="0">
                <a:solidFill>
                  <a:srgbClr val="00B0F0"/>
                </a:solidFill>
                <a:latin typeface="Myriad Pro" charset="0"/>
                <a:ea typeface="Myriad Pro" charset="0"/>
                <a:cs typeface="Myriad Pro" charset="0"/>
              </a:rPr>
              <a:t>“</a:t>
            </a:r>
            <a:r>
              <a:rPr lang="en-US" sz="1600" dirty="0">
                <a:solidFill>
                  <a:srgbClr val="FF0000"/>
                </a:solidFill>
                <a:latin typeface="Myriad Pro" charset="0"/>
                <a:ea typeface="Myriad Pro" charset="0"/>
                <a:cs typeface="Myriad Pro" charset="0"/>
              </a:rPr>
              <a:t>For local communities in areas of conflict, intervention can </a:t>
            </a:r>
            <a:r>
              <a:rPr lang="en-US" sz="1600" dirty="0">
                <a:solidFill>
                  <a:srgbClr val="00B0F0"/>
                </a:solidFill>
                <a:latin typeface="Myriad Pro" charset="0"/>
                <a:ea typeface="Myriad Pro" charset="0"/>
                <a:cs typeface="Myriad Pro" charset="0"/>
              </a:rPr>
              <a:t>create </a:t>
            </a:r>
            <a:r>
              <a:rPr lang="en-US" sz="1600" u="sng" dirty="0">
                <a:solidFill>
                  <a:srgbClr val="00B0F0"/>
                </a:solidFill>
                <a:latin typeface="Myriad Pro" charset="0"/>
                <a:ea typeface="Myriad Pro" charset="0"/>
                <a:cs typeface="Myriad Pro" charset="0"/>
              </a:rPr>
              <a:t>more problems than it solves</a:t>
            </a:r>
            <a:r>
              <a:rPr lang="en-US" sz="1600" dirty="0" smtClean="0">
                <a:solidFill>
                  <a:srgbClr val="00B0F0"/>
                </a:solidFill>
                <a:latin typeface="Myriad Pro" charset="0"/>
                <a:ea typeface="Myriad Pro" charset="0"/>
                <a:cs typeface="Myriad Pro" charset="0"/>
              </a:rPr>
              <a:t>”. </a:t>
            </a:r>
            <a:r>
              <a:rPr lang="en-US" sz="1600" dirty="0">
                <a:solidFill>
                  <a:srgbClr val="00B0F0"/>
                </a:solidFill>
                <a:latin typeface="Myriad Pro" charset="0"/>
                <a:ea typeface="Myriad Pro" charset="0"/>
                <a:cs typeface="Myriad Pro" charset="0"/>
              </a:rPr>
              <a:t>Discuss.</a:t>
            </a:r>
            <a:endParaRPr lang="en-US" sz="1600" dirty="0">
              <a:solidFill>
                <a:srgbClr val="1F224E"/>
              </a:solidFill>
              <a:latin typeface="Myriad Pro" charset="0"/>
              <a:ea typeface="Myriad Pro" charset="0"/>
              <a:cs typeface="Myriad Pro" charset="0"/>
            </a:endParaRPr>
          </a:p>
        </p:txBody>
      </p:sp>
      <p:sp>
        <p:nvSpPr>
          <p:cNvPr id="10" name="Content Placeholder 2"/>
          <p:cNvSpPr txBox="1">
            <a:spLocks/>
          </p:cNvSpPr>
          <p:nvPr/>
        </p:nvSpPr>
        <p:spPr>
          <a:xfrm>
            <a:off x="366378" y="2060848"/>
            <a:ext cx="8555260"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dirty="0" smtClean="0">
                <a:solidFill>
                  <a:srgbClr val="1F224E"/>
                </a:solidFill>
                <a:latin typeface="Myriad Pro" charset="0"/>
                <a:ea typeface="Myriad Pro" charset="0"/>
                <a:cs typeface="Myriad Pro" charset="0"/>
              </a:rPr>
              <a:t>In Section B of the Human interactions (02) question paper one pair of options (either options A and B or options C and D) will contain </a:t>
            </a:r>
            <a:r>
              <a:rPr lang="en-GB" sz="1200" u="sng" dirty="0" smtClean="0">
                <a:solidFill>
                  <a:srgbClr val="1F224E"/>
                </a:solidFill>
                <a:latin typeface="Myriad Pro" charset="0"/>
                <a:ea typeface="Myriad Pro" charset="0"/>
                <a:cs typeface="Myriad Pro" charset="0"/>
              </a:rPr>
              <a:t>16 mark questions</a:t>
            </a:r>
            <a:r>
              <a:rPr lang="en-GB" sz="1200" dirty="0" smtClean="0">
                <a:solidFill>
                  <a:srgbClr val="1F224E"/>
                </a:solidFill>
                <a:latin typeface="Myriad Pro" charset="0"/>
                <a:ea typeface="Myriad Pro" charset="0"/>
                <a:cs typeface="Myriad Pro" charset="0"/>
              </a:rPr>
              <a:t> </a:t>
            </a:r>
            <a:r>
              <a:rPr lang="en-GB" sz="1200" dirty="0">
                <a:solidFill>
                  <a:srgbClr val="1F224E"/>
                </a:solidFill>
                <a:latin typeface="Myriad Pro" charset="0"/>
                <a:ea typeface="Myriad Pro" charset="0"/>
                <a:cs typeface="Myriad Pro" charset="0"/>
              </a:rPr>
              <a:t>which will have </a:t>
            </a:r>
            <a:r>
              <a:rPr lang="en-GB" sz="1200" u="sng" dirty="0" smtClean="0">
                <a:solidFill>
                  <a:srgbClr val="FF0000"/>
                </a:solidFill>
                <a:latin typeface="Myriad Pro" charset="0"/>
                <a:ea typeface="Myriad Pro" charset="0"/>
                <a:cs typeface="Myriad Pro" charset="0"/>
              </a:rPr>
              <a:t>8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FF0000"/>
                </a:solidFill>
                <a:latin typeface="Myriad Pro" charset="0"/>
                <a:ea typeface="Myriad Pro" charset="0"/>
                <a:cs typeface="Myriad Pro" charset="0"/>
              </a:rPr>
              <a:t>AO1 (knowledge and understanding) </a:t>
            </a:r>
            <a:r>
              <a:rPr lang="en-GB" sz="1200" dirty="0" smtClean="0">
                <a:solidFill>
                  <a:srgbClr val="1F224E"/>
                </a:solidFill>
                <a:latin typeface="Myriad Pro" charset="0"/>
                <a:ea typeface="Myriad Pro" charset="0"/>
                <a:cs typeface="Myriad Pro" charset="0"/>
              </a:rPr>
              <a:t>and </a:t>
            </a:r>
            <a:r>
              <a:rPr lang="en-GB" sz="1200" u="sng" dirty="0">
                <a:solidFill>
                  <a:srgbClr val="00B0F0"/>
                </a:solidFill>
                <a:latin typeface="Myriad Pro" charset="0"/>
                <a:ea typeface="Myriad Pro" charset="0"/>
                <a:cs typeface="Myriad Pro" charset="0"/>
              </a:rPr>
              <a:t>8</a:t>
            </a:r>
            <a:r>
              <a:rPr lang="en-GB" sz="1200" u="sng" dirty="0" smtClean="0">
                <a:solidFill>
                  <a:srgbClr val="00B0F0"/>
                </a:solidFill>
                <a:latin typeface="Myriad Pro" charset="0"/>
                <a:ea typeface="Myriad Pro" charset="0"/>
                <a:cs typeface="Myriad Pro" charset="0"/>
              </a:rPr>
              <a:t> marks</a:t>
            </a:r>
            <a:r>
              <a:rPr lang="en-GB" sz="1200" dirty="0" smtClean="0">
                <a:solidFill>
                  <a:srgbClr val="1F224E"/>
                </a:solidFill>
                <a:latin typeface="Myriad Pro" charset="0"/>
                <a:ea typeface="Myriad Pro" charset="0"/>
                <a:cs typeface="Myriad Pro" charset="0"/>
              </a:rPr>
              <a:t> allocated to </a:t>
            </a:r>
            <a:r>
              <a:rPr lang="en-GB" sz="1200" dirty="0" smtClean="0">
                <a:solidFill>
                  <a:srgbClr val="00B0F0"/>
                </a:solidFill>
                <a:latin typeface="Myriad Pro" charset="0"/>
                <a:ea typeface="Myriad Pro" charset="0"/>
                <a:cs typeface="Myriad Pro" charset="0"/>
              </a:rPr>
              <a:t>AO2 (application of knowledge and understanding)</a:t>
            </a:r>
            <a:r>
              <a:rPr lang="en-GB" sz="1200" dirty="0" smtClean="0">
                <a:solidFill>
                  <a:srgbClr val="1F224E"/>
                </a:solidFill>
                <a:latin typeface="Myriad Pro" charset="0"/>
                <a:ea typeface="Myriad Pro" charset="0"/>
                <a:cs typeface="Myriad Pro" charset="0"/>
              </a:rPr>
              <a:t>.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requires </a:t>
            </a:r>
            <a:r>
              <a:rPr lang="en-GB" sz="1200" dirty="0" smtClean="0">
                <a:solidFill>
                  <a:srgbClr val="FF0000"/>
                </a:solidFill>
                <a:latin typeface="Myriad Pro" charset="0"/>
                <a:ea typeface="Myriad Pro" charset="0"/>
                <a:cs typeface="Myriad Pro" charset="0"/>
              </a:rPr>
              <a:t>knowledge and understanding (AO1 = 8 marks)</a:t>
            </a:r>
            <a:r>
              <a:rPr lang="en-GB" sz="1200" dirty="0" smtClean="0">
                <a:solidFill>
                  <a:srgbClr val="1F224E"/>
                </a:solidFill>
                <a:latin typeface="Myriad Pro" charset="0"/>
                <a:ea typeface="Myriad Pro" charset="0"/>
                <a:cs typeface="Myriad Pro" charset="0"/>
              </a:rPr>
              <a:t> of </a:t>
            </a:r>
            <a:r>
              <a:rPr lang="en-US" sz="1200" dirty="0">
                <a:solidFill>
                  <a:srgbClr val="FF0000"/>
                </a:solidFill>
                <a:latin typeface="Myriad Pro" charset="0"/>
                <a:ea typeface="Myriad Pro" charset="0"/>
                <a:cs typeface="Myriad Pro" charset="0"/>
              </a:rPr>
              <a:t>intervention in areas of conflict and its effects on local </a:t>
            </a:r>
            <a:r>
              <a:rPr lang="en-US" sz="1200" dirty="0" smtClean="0">
                <a:solidFill>
                  <a:srgbClr val="FF0000"/>
                </a:solidFill>
                <a:latin typeface="Myriad Pro" charset="0"/>
                <a:ea typeface="Myriad Pro" charset="0"/>
                <a:cs typeface="Myriad Pro" charset="0"/>
              </a:rPr>
              <a:t>communities </a:t>
            </a:r>
            <a:r>
              <a:rPr lang="en-GB" sz="1200" dirty="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key </a:t>
            </a:r>
            <a:r>
              <a:rPr lang="en-GB" sz="1200" dirty="0" smtClean="0">
                <a:solidFill>
                  <a:srgbClr val="1F224E"/>
                </a:solidFill>
                <a:latin typeface="Myriad Pro" charset="0"/>
                <a:ea typeface="Myriad Pro" charset="0"/>
                <a:cs typeface="Myriad Pro" charset="0"/>
              </a:rPr>
              <a:t>ideas 3.a and 3.b of this </a:t>
            </a:r>
            <a:r>
              <a:rPr lang="en-GB" sz="1200" dirty="0">
                <a:solidFill>
                  <a:srgbClr val="1F224E"/>
                </a:solidFill>
                <a:latin typeface="Myriad Pro" charset="0"/>
                <a:ea typeface="Myriad Pro" charset="0"/>
                <a:cs typeface="Myriad Pro" charset="0"/>
              </a:rPr>
              <a:t>topic in the </a:t>
            </a:r>
            <a:r>
              <a:rPr lang="en-GB" sz="1200" dirty="0" smtClean="0">
                <a:solidFill>
                  <a:srgbClr val="1F224E"/>
                </a:solidFill>
                <a:latin typeface="Myriad Pro" charset="0"/>
                <a:ea typeface="Myriad Pro" charset="0"/>
                <a:cs typeface="Myriad Pro" charset="0"/>
              </a:rPr>
              <a:t>specification). </a:t>
            </a:r>
            <a:r>
              <a:rPr lang="en-GB" sz="1200" u="sng" dirty="0" smtClean="0">
                <a:solidFill>
                  <a:srgbClr val="1F224E"/>
                </a:solidFill>
                <a:latin typeface="Myriad Pro" charset="0"/>
                <a:ea typeface="Myriad Pro" charset="0"/>
                <a:cs typeface="Myriad Pro" charset="0"/>
              </a:rPr>
              <a:t>For higher tariff extended response questions (16 marks and over) students are expected to incorporate </a:t>
            </a:r>
            <a:r>
              <a:rPr lang="en-GB" sz="1200" u="sng" dirty="0" smtClean="0">
                <a:solidFill>
                  <a:srgbClr val="FF0000"/>
                </a:solidFill>
                <a:latin typeface="Myriad Pro" charset="0"/>
                <a:ea typeface="Myriad Pro" charset="0"/>
                <a:cs typeface="Myriad Pro" charset="0"/>
              </a:rPr>
              <a:t>case study knowledge </a:t>
            </a:r>
            <a:r>
              <a:rPr lang="en-GB" sz="1200" u="sng" dirty="0" smtClean="0">
                <a:solidFill>
                  <a:srgbClr val="1F224E"/>
                </a:solidFill>
                <a:latin typeface="Myriad Pro" charset="0"/>
                <a:ea typeface="Myriad Pro" charset="0"/>
                <a:cs typeface="Myriad Pro" charset="0"/>
              </a:rPr>
              <a:t>as appropriate</a:t>
            </a:r>
            <a:r>
              <a:rPr lang="en-GB" sz="1200" dirty="0" smtClean="0">
                <a:solidFill>
                  <a:srgbClr val="1F224E"/>
                </a:solidFill>
                <a:latin typeface="Myriad Pro" charset="0"/>
                <a:ea typeface="Myriad Pro" charset="0"/>
                <a:cs typeface="Myriad Pro" charset="0"/>
              </a:rPr>
              <a:t> and for this question the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 key idea 3.b is the most obvious to include. However students could include other </a:t>
            </a:r>
            <a:r>
              <a:rPr lang="en-GB" sz="1200" dirty="0" smtClean="0">
                <a:solidFill>
                  <a:srgbClr val="FF0000"/>
                </a:solidFill>
                <a:latin typeface="Myriad Pro" charset="0"/>
                <a:ea typeface="Myriad Pro" charset="0"/>
                <a:cs typeface="Myriad Pro" charset="0"/>
              </a:rPr>
              <a:t>case study </a:t>
            </a:r>
            <a:r>
              <a:rPr lang="en-GB" sz="1200" dirty="0" smtClean="0">
                <a:solidFill>
                  <a:srgbClr val="1F224E"/>
                </a:solidFill>
                <a:latin typeface="Myriad Pro" charset="0"/>
                <a:ea typeface="Myriad Pro" charset="0"/>
                <a:cs typeface="Myriad Pro" charset="0"/>
              </a:rPr>
              <a:t>information if appropriate. </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This question also requires the </a:t>
            </a:r>
            <a:r>
              <a:rPr lang="en-GB" sz="1200" dirty="0" smtClean="0">
                <a:solidFill>
                  <a:srgbClr val="00B0F0"/>
                </a:solidFill>
                <a:latin typeface="Myriad Pro" charset="0"/>
                <a:ea typeface="Myriad Pro" charset="0"/>
                <a:cs typeface="Myriad Pro" charset="0"/>
              </a:rPr>
              <a:t>application of knowledge and understanding (AO2 = 8 marks)</a:t>
            </a:r>
            <a:r>
              <a:rPr lang="en-GB" sz="1200" dirty="0" smtClean="0">
                <a:solidFill>
                  <a:srgbClr val="1F224E"/>
                </a:solidFill>
                <a:latin typeface="Myriad Pro" charset="0"/>
                <a:ea typeface="Myriad Pro" charset="0"/>
                <a:cs typeface="Myriad Pro" charset="0"/>
              </a:rPr>
              <a:t> in order to </a:t>
            </a:r>
            <a:r>
              <a:rPr lang="en-GB" sz="1200" u="sng" dirty="0" smtClean="0">
                <a:solidFill>
                  <a:srgbClr val="00B0F0"/>
                </a:solidFill>
                <a:latin typeface="Myriad Pro" charset="0"/>
                <a:ea typeface="Myriad Pro" charset="0"/>
                <a:cs typeface="Myriad Pro" charset="0"/>
              </a:rPr>
              <a:t>develop further the material covered in the specification</a:t>
            </a:r>
            <a:r>
              <a:rPr lang="en-GB" sz="1200" dirty="0" smtClean="0">
                <a:solidFill>
                  <a:srgbClr val="1F224E"/>
                </a:solidFill>
                <a:latin typeface="Myriad Pro" charset="0"/>
                <a:ea typeface="Myriad Pro" charset="0"/>
                <a:cs typeface="Myriad Pro" charset="0"/>
              </a:rPr>
              <a:t> – another way we must assess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The </a:t>
            </a:r>
            <a:r>
              <a:rPr lang="en-GB" sz="1200" dirty="0">
                <a:solidFill>
                  <a:srgbClr val="1F224E"/>
                </a:solidFill>
                <a:latin typeface="Myriad Pro" charset="0"/>
                <a:ea typeface="Myriad Pro" charset="0"/>
                <a:cs typeface="Myriad Pro" charset="0"/>
              </a:rPr>
              <a:t>command to </a:t>
            </a:r>
            <a:r>
              <a:rPr lang="en-GB" sz="1200" dirty="0" smtClean="0">
                <a:solidFill>
                  <a:srgbClr val="1F224E"/>
                </a:solidFill>
                <a:latin typeface="Myriad Pro" charset="0"/>
                <a:ea typeface="Myriad Pro" charset="0"/>
                <a:cs typeface="Myriad Pro" charset="0"/>
              </a:rPr>
              <a:t>‘</a:t>
            </a:r>
            <a:r>
              <a:rPr lang="en-US" sz="1200" dirty="0" smtClean="0">
                <a:solidFill>
                  <a:srgbClr val="00B0F0"/>
                </a:solidFill>
                <a:latin typeface="Myriad Pro" charset="0"/>
                <a:ea typeface="Myriad Pro" charset="0"/>
                <a:cs typeface="Myriad Pro" charset="0"/>
              </a:rPr>
              <a:t>discuss</a:t>
            </a:r>
            <a:r>
              <a:rPr lang="en-GB" sz="1200" dirty="0" smtClean="0">
                <a:solidFill>
                  <a:srgbClr val="1F224E"/>
                </a:solidFill>
                <a:latin typeface="Myriad Pro" charset="0"/>
                <a:ea typeface="Myriad Pro" charset="0"/>
                <a:cs typeface="Myriad Pro" charset="0"/>
              </a:rPr>
              <a:t>’ and the key words ‘</a:t>
            </a:r>
            <a:r>
              <a:rPr lang="en-US" sz="1200" dirty="0">
                <a:solidFill>
                  <a:srgbClr val="00B0F0"/>
                </a:solidFill>
                <a:latin typeface="Myriad Pro" charset="0"/>
                <a:ea typeface="Myriad Pro" charset="0"/>
                <a:cs typeface="Myriad Pro" charset="0"/>
              </a:rPr>
              <a:t>more problems than it solves</a:t>
            </a:r>
            <a:r>
              <a:rPr lang="en-GB" sz="1200" dirty="0" smtClean="0">
                <a:solidFill>
                  <a:srgbClr val="1F224E"/>
                </a:solidFill>
                <a:latin typeface="Myriad Pro" charset="0"/>
                <a:ea typeface="Myriad Pro" charset="0"/>
                <a:cs typeface="Myriad Pro" charset="0"/>
              </a:rPr>
              <a:t>’ indicate that students must </a:t>
            </a:r>
            <a:r>
              <a:rPr lang="en-GB" sz="1200" dirty="0" smtClean="0">
                <a:solidFill>
                  <a:srgbClr val="00B0F0"/>
                </a:solidFill>
                <a:latin typeface="Myriad Pro" charset="0"/>
                <a:ea typeface="Myriad Pro" charset="0"/>
                <a:cs typeface="Myriad Pro" charset="0"/>
              </a:rPr>
              <a:t>apply their knowledge and understanding by analysing and evaluating</a:t>
            </a:r>
            <a:r>
              <a:rPr lang="en-GB" sz="1200" dirty="0" smtClean="0">
                <a:solidFill>
                  <a:srgbClr val="1F224E"/>
                </a:solidFill>
                <a:latin typeface="Myriad Pro" charset="0"/>
                <a:ea typeface="Myriad Pro" charset="0"/>
                <a:cs typeface="Myriad Pro" charset="0"/>
              </a:rPr>
              <a:t>. Students must weigh up information to determine whether </a:t>
            </a:r>
            <a:r>
              <a:rPr lang="en-US" sz="1200" dirty="0">
                <a:solidFill>
                  <a:srgbClr val="1F224E"/>
                </a:solidFill>
                <a:latin typeface="Myriad Pro" charset="0"/>
                <a:ea typeface="Myriad Pro" charset="0"/>
                <a:cs typeface="Myriad Pro" charset="0"/>
              </a:rPr>
              <a:t>intervention can create more problems than it solves </a:t>
            </a:r>
            <a:r>
              <a:rPr lang="en-US" sz="1200" dirty="0" smtClean="0">
                <a:solidFill>
                  <a:srgbClr val="1F224E"/>
                </a:solidFill>
                <a:latin typeface="Myriad Pro" charset="0"/>
                <a:ea typeface="Myriad Pro" charset="0"/>
                <a:cs typeface="Myriad Pro" charset="0"/>
              </a:rPr>
              <a:t>for </a:t>
            </a:r>
            <a:r>
              <a:rPr lang="en-US" sz="1200" dirty="0">
                <a:solidFill>
                  <a:srgbClr val="1F224E"/>
                </a:solidFill>
                <a:latin typeface="Myriad Pro" charset="0"/>
                <a:ea typeface="Myriad Pro" charset="0"/>
                <a:cs typeface="Myriad Pro" charset="0"/>
              </a:rPr>
              <a:t>local communities in areas of conflict</a:t>
            </a:r>
            <a:r>
              <a:rPr lang="en-GB" sz="1200" dirty="0" smtClean="0">
                <a:solidFill>
                  <a:srgbClr val="1F224E"/>
                </a:solidFill>
                <a:latin typeface="Myriad Pro" charset="0"/>
                <a:ea typeface="Myriad Pro" charset="0"/>
                <a:cs typeface="Myriad Pro" charset="0"/>
              </a:rPr>
              <a:t>.</a:t>
            </a:r>
          </a:p>
          <a:p>
            <a:pPr marL="0" indent="0">
              <a:buNone/>
            </a:pPr>
            <a:endParaRPr lang="en-GB" sz="1200" dirty="0">
              <a:solidFill>
                <a:srgbClr val="1F224E"/>
              </a:solidFill>
              <a:latin typeface="Myriad Pro" charset="0"/>
              <a:ea typeface="Myriad Pro" charset="0"/>
              <a:cs typeface="Myriad Pro" charset="0"/>
            </a:endParaRPr>
          </a:p>
          <a:p>
            <a:pPr marL="0" indent="0">
              <a:buNone/>
            </a:pPr>
            <a:r>
              <a:rPr lang="en-GB" sz="1200" dirty="0" smtClean="0">
                <a:solidFill>
                  <a:srgbClr val="1F224E"/>
                </a:solidFill>
                <a:latin typeface="Myriad Pro" charset="0"/>
                <a:ea typeface="Myriad Pro" charset="0"/>
                <a:cs typeface="Myriad Pro" charset="0"/>
              </a:rPr>
              <a:t>There is no ‘correct’ way in which students should answer this question and the response will very much depend on the </a:t>
            </a:r>
            <a:r>
              <a:rPr lang="en-GB" sz="1200" dirty="0" smtClean="0">
                <a:solidFill>
                  <a:srgbClr val="FF0000"/>
                </a:solidFill>
                <a:latin typeface="Myriad Pro" charset="0"/>
                <a:ea typeface="Myriad Pro" charset="0"/>
                <a:cs typeface="Myriad Pro" charset="0"/>
              </a:rPr>
              <a:t>case study</a:t>
            </a:r>
            <a:r>
              <a:rPr lang="en-GB" sz="1200" dirty="0" smtClean="0">
                <a:solidFill>
                  <a:srgbClr val="1F224E"/>
                </a:solidFill>
                <a:latin typeface="Myriad Pro" charset="0"/>
                <a:ea typeface="Myriad Pro" charset="0"/>
                <a:cs typeface="Myriad Pro" charset="0"/>
              </a:rPr>
              <a:t> covered. </a:t>
            </a:r>
            <a:endParaRPr lang="en-GB" sz="12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3096395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590"/>
            <a:ext cx="9144000" cy="535682"/>
          </a:xfrm>
        </p:spPr>
        <p:txBody>
          <a:bodyPr>
            <a:noAutofit/>
          </a:bodyPr>
          <a:lstStyle/>
          <a:p>
            <a:r>
              <a:rPr lang="en-GB" sz="2800" dirty="0"/>
              <a:t>Option </a:t>
            </a:r>
            <a:r>
              <a:rPr lang="en-GB" sz="2800" dirty="0" smtClean="0"/>
              <a:t>D </a:t>
            </a:r>
            <a:r>
              <a:rPr lang="en-GB" sz="2800" dirty="0"/>
              <a:t>– Question </a:t>
            </a:r>
            <a:r>
              <a:rPr lang="en-GB" sz="2800" dirty="0" smtClean="0"/>
              <a:t>5* </a:t>
            </a:r>
            <a:r>
              <a:rPr lang="en-GB" sz="2800" dirty="0"/>
              <a:t>– 16 </a:t>
            </a:r>
            <a:r>
              <a:rPr lang="en-GB" sz="2800" dirty="0" smtClean="0"/>
              <a:t>marks – The mark scheme</a:t>
            </a:r>
            <a:endParaRPr lang="en-GB" sz="2800" dirty="0"/>
          </a:p>
        </p:txBody>
      </p:sp>
      <p:sp>
        <p:nvSpPr>
          <p:cNvPr id="3" name="Content Placeholder 2"/>
          <p:cNvSpPr txBox="1">
            <a:spLocks/>
          </p:cNvSpPr>
          <p:nvPr/>
        </p:nvSpPr>
        <p:spPr>
          <a:xfrm>
            <a:off x="87288" y="836712"/>
            <a:ext cx="4392488"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050" b="1" dirty="0">
                <a:solidFill>
                  <a:srgbClr val="FF0000"/>
                </a:solidFill>
                <a:latin typeface="Myriad Pro" charset="0"/>
                <a:ea typeface="Myriad Pro" charset="0"/>
                <a:cs typeface="Myriad Pro" charset="0"/>
              </a:rPr>
              <a:t>AO1 </a:t>
            </a:r>
          </a:p>
          <a:p>
            <a:pPr marL="0" indent="0">
              <a:buNone/>
            </a:pPr>
            <a:r>
              <a:rPr lang="en-US" sz="1050" b="1" dirty="0">
                <a:solidFill>
                  <a:srgbClr val="1F224E"/>
                </a:solidFill>
                <a:latin typeface="Myriad Pro" charset="0"/>
                <a:ea typeface="Myriad Pro" charset="0"/>
                <a:cs typeface="Myriad Pro" charset="0"/>
              </a:rPr>
              <a:t>Level 3 (6–8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a:t>
            </a:r>
            <a:r>
              <a:rPr lang="en-US" sz="1050" b="1" dirty="0">
                <a:solidFill>
                  <a:srgbClr val="1F224E"/>
                </a:solidFill>
                <a:latin typeface="Myriad Pro" charset="0"/>
                <a:ea typeface="Myriad Pro" charset="0"/>
                <a:cs typeface="Myriad Pro" charset="0"/>
              </a:rPr>
              <a:t>accurate place-specific</a:t>
            </a:r>
            <a:r>
              <a:rPr lang="en-US" sz="1050" dirty="0">
                <a:solidFill>
                  <a:srgbClr val="1F224E"/>
                </a:solidFill>
                <a:latin typeface="Myriad Pro" charset="0"/>
                <a:ea typeface="Myriad Pro" charset="0"/>
                <a:cs typeface="Myriad Pro" charset="0"/>
              </a:rPr>
              <a:t> detail.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(3–5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 answer should include some</a:t>
            </a:r>
            <a:r>
              <a:rPr lang="en-US" sz="1050" b="1" dirty="0">
                <a:solidFill>
                  <a:srgbClr val="1F224E"/>
                </a:solidFill>
                <a:latin typeface="Myriad Pro" charset="0"/>
                <a:ea typeface="Myriad Pro" charset="0"/>
                <a:cs typeface="Myriad Pro" charset="0"/>
              </a:rPr>
              <a:t> place-specific </a:t>
            </a:r>
            <a:r>
              <a:rPr lang="en-US" sz="1050" dirty="0">
                <a:solidFill>
                  <a:srgbClr val="1F224E"/>
                </a:solidFill>
                <a:latin typeface="Myriad Pro" charset="0"/>
                <a:ea typeface="Myriad Pro" charset="0"/>
                <a:cs typeface="Myriad Pro" charset="0"/>
              </a:rPr>
              <a:t>detail which is </a:t>
            </a:r>
            <a:r>
              <a:rPr lang="en-US" sz="1050" b="1" dirty="0">
                <a:solidFill>
                  <a:srgbClr val="1F224E"/>
                </a:solidFill>
                <a:latin typeface="Myriad Pro" charset="0"/>
                <a:ea typeface="Myriad Pro" charset="0"/>
                <a:cs typeface="Myriad Pro" charset="0"/>
              </a:rPr>
              <a:t>partially accurate</a:t>
            </a:r>
            <a:r>
              <a:rPr lang="en-US" sz="1050" dirty="0">
                <a:solidFill>
                  <a:srgbClr val="1F224E"/>
                </a:solidFill>
                <a:latin typeface="Myriad Pro" charset="0"/>
                <a:ea typeface="Myriad Pro" charset="0"/>
                <a:cs typeface="Myriad Pro" charset="0"/>
              </a:rPr>
              <a:t>. Amount of place-specific detail determines credit within the level.</a:t>
            </a:r>
            <a:endParaRPr lang="en-GB" sz="1050" dirty="0">
              <a:solidFill>
                <a:srgbClr val="1F224E"/>
              </a:solidFill>
              <a:latin typeface="Myriad Pro" charset="0"/>
              <a:ea typeface="Myriad Pro" charset="0"/>
              <a:cs typeface="Myriad Pro" charset="0"/>
            </a:endParaRPr>
          </a:p>
          <a:p>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FF0000"/>
                </a:solidFill>
                <a:latin typeface="Myriad Pro" charset="0"/>
                <a:ea typeface="Myriad Pro" charset="0"/>
                <a:cs typeface="Myriad Pro" charset="0"/>
              </a:rPr>
              <a:t>knowledge and understanding </a:t>
            </a:r>
            <a:r>
              <a:rPr lang="en-US" sz="1050" dirty="0">
                <a:solidFill>
                  <a:srgbClr val="1F224E"/>
                </a:solidFill>
                <a:latin typeface="Myriad Pro" charset="0"/>
                <a:ea typeface="Myriad Pro" charset="0"/>
                <a:cs typeface="Myriad Pro" charset="0"/>
              </a:rPr>
              <a:t>of intervention in areas of conflict and its effects on local communities.</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There is an attempt to include </a:t>
            </a:r>
            <a:r>
              <a:rPr lang="en-US" sz="1050" b="1" dirty="0">
                <a:solidFill>
                  <a:srgbClr val="1F224E"/>
                </a:solidFill>
                <a:latin typeface="Myriad Pro" charset="0"/>
                <a:ea typeface="Myriad Pro" charset="0"/>
                <a:cs typeface="Myriad Pro" charset="0"/>
              </a:rPr>
              <a:t>place-specific</a:t>
            </a:r>
            <a:r>
              <a:rPr lang="en-US" sz="1050" dirty="0">
                <a:solidFill>
                  <a:srgbClr val="1F224E"/>
                </a:solidFill>
                <a:latin typeface="Myriad Pro" charset="0"/>
                <a:ea typeface="Myriad Pro" charset="0"/>
                <a:cs typeface="Myriad Pro" charset="0"/>
              </a:rPr>
              <a:t> detail but it is </a:t>
            </a:r>
            <a:r>
              <a:rPr lang="en-US" sz="1050" b="1" dirty="0">
                <a:solidFill>
                  <a:srgbClr val="1F224E"/>
                </a:solidFill>
                <a:latin typeface="Myriad Pro" charset="0"/>
                <a:ea typeface="Myriad Pro" charset="0"/>
                <a:cs typeface="Myriad Pro" charset="0"/>
              </a:rPr>
              <a:t>inaccurate</a:t>
            </a: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 </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endParaRPr lang="en-GB" sz="105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4636368" y="836712"/>
            <a:ext cx="4379912" cy="4824536"/>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050" b="1" dirty="0">
                <a:solidFill>
                  <a:srgbClr val="00B0F0"/>
                </a:solidFill>
                <a:latin typeface="Myriad Pro" charset="0"/>
                <a:ea typeface="Myriad Pro" charset="0"/>
                <a:cs typeface="Myriad Pro" charset="0"/>
              </a:rPr>
              <a:t>AO2</a:t>
            </a:r>
            <a:endParaRPr lang="en-GB" sz="1050" b="1" dirty="0">
              <a:solidFill>
                <a:srgbClr val="00B0F0"/>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3 </a:t>
            </a:r>
            <a:r>
              <a:rPr lang="en-US" sz="1050" b="1" dirty="0" smtClean="0">
                <a:solidFill>
                  <a:srgbClr val="1F224E"/>
                </a:solidFill>
                <a:latin typeface="Myriad Pro" charset="0"/>
                <a:ea typeface="Myriad Pro" charset="0"/>
                <a:cs typeface="Myriad Pro" charset="0"/>
              </a:rPr>
              <a:t>(6–8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comprehensive</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a:t>
            </a:r>
            <a:r>
              <a:rPr lang="en-US" sz="1050" dirty="0">
                <a:solidFill>
                  <a:srgbClr val="1F224E"/>
                </a:solidFill>
                <a:latin typeface="Myriad Pro" charset="0"/>
                <a:ea typeface="Myriad Pro" charset="0"/>
                <a:cs typeface="Myriad Pro" charset="0"/>
              </a:rPr>
              <a:t> to provide a clear, developed and convincing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is fully accurate with a detailed and substantiated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leading to rational conclusions that are evidence based,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2 (</a:t>
            </a:r>
            <a:r>
              <a:rPr lang="en-US" sz="1050" b="1" dirty="0" smtClean="0">
                <a:solidFill>
                  <a:srgbClr val="1F224E"/>
                </a:solidFill>
                <a:latin typeface="Myriad Pro" charset="0"/>
                <a:ea typeface="Myriad Pro" charset="0"/>
                <a:cs typeface="Myriad Pro" charset="0"/>
              </a:rPr>
              <a:t>3–5 </a:t>
            </a:r>
            <a:r>
              <a:rPr lang="en-US" sz="1050" b="1" dirty="0">
                <a:solidFill>
                  <a:srgbClr val="1F224E"/>
                </a:solidFill>
                <a:latin typeface="Myriad Pro" charset="0"/>
                <a:ea typeface="Myriad Pro" charset="0"/>
                <a:cs typeface="Myriad Pro" charset="0"/>
              </a:rPr>
              <a:t>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thorough</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to provide a clear and developed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accuracy with a detailed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generally secure </a:t>
            </a:r>
            <a:r>
              <a:rPr lang="en-US" sz="1050" dirty="0" err="1">
                <a:solidFill>
                  <a:srgbClr val="1F224E"/>
                </a:solidFill>
                <a:latin typeface="Myriad Pro" charset="0"/>
                <a:ea typeface="Myriad Pro" charset="0"/>
                <a:cs typeface="Myriad Pro" charset="0"/>
              </a:rPr>
              <a:t>judgements</a:t>
            </a:r>
            <a:r>
              <a:rPr lang="en-US" sz="1050" dirty="0">
                <a:solidFill>
                  <a:srgbClr val="1F224E"/>
                </a:solidFill>
                <a:latin typeface="Myriad Pro" charset="0"/>
                <a:ea typeface="Myriad Pro" charset="0"/>
                <a:cs typeface="Myriad Pro" charset="0"/>
              </a:rPr>
              <a:t>, with some link between rational conclusions and </a:t>
            </a:r>
            <a:r>
              <a:rPr lang="en-US" sz="1050" dirty="0" smtClean="0">
                <a:solidFill>
                  <a:srgbClr val="1F224E"/>
                </a:solidFill>
                <a:latin typeface="Myriad Pro" charset="0"/>
                <a:ea typeface="Myriad Pro" charset="0"/>
                <a:cs typeface="Myriad Pro" charset="0"/>
              </a:rPr>
              <a:t>evidence</a:t>
            </a:r>
            <a:r>
              <a:rPr lang="en-US" sz="1050" dirty="0">
                <a:solidFill>
                  <a:srgbClr val="1F224E"/>
                </a:solidFill>
                <a:latin typeface="Myriad Pro" charset="0"/>
                <a:ea typeface="Myriad Pro" charset="0"/>
                <a:cs typeface="Myriad Pro" charset="0"/>
              </a:rPr>
              <a:t>,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Level 1 (1–2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Demonstrates </a:t>
            </a:r>
            <a:r>
              <a:rPr lang="en-US" sz="1050" b="1" dirty="0">
                <a:solidFill>
                  <a:srgbClr val="1F224E"/>
                </a:solidFill>
                <a:latin typeface="Myriad Pro" charset="0"/>
                <a:ea typeface="Myriad Pro" charset="0"/>
                <a:cs typeface="Myriad Pro" charset="0"/>
              </a:rPr>
              <a:t>basic</a:t>
            </a:r>
            <a:r>
              <a:rPr lang="en-US" sz="1050" dirty="0">
                <a:solidFill>
                  <a:srgbClr val="1F224E"/>
                </a:solidFill>
                <a:latin typeface="Myriad Pro" charset="0"/>
                <a:ea typeface="Myriad Pro" charset="0"/>
                <a:cs typeface="Myriad Pro" charset="0"/>
              </a:rPr>
              <a:t> </a:t>
            </a:r>
            <a:r>
              <a:rPr lang="en-US" sz="1050" dirty="0">
                <a:solidFill>
                  <a:srgbClr val="00B0F0"/>
                </a:solidFill>
                <a:latin typeface="Myriad Pro" charset="0"/>
                <a:ea typeface="Myriad Pro" charset="0"/>
                <a:cs typeface="Myriad Pro" charset="0"/>
              </a:rPr>
              <a:t>application of knowledge and understanding </a:t>
            </a:r>
            <a:r>
              <a:rPr lang="en-US" sz="1050" dirty="0">
                <a:solidFill>
                  <a:srgbClr val="1F224E"/>
                </a:solidFill>
                <a:latin typeface="Myriad Pro" charset="0"/>
                <a:ea typeface="Myriad Pro" charset="0"/>
                <a:cs typeface="Myriad Pro" charset="0"/>
              </a:rPr>
              <a:t>with simple </a:t>
            </a:r>
            <a:r>
              <a:rPr lang="en-US" sz="1050" dirty="0">
                <a:solidFill>
                  <a:srgbClr val="00B0F0"/>
                </a:solidFill>
                <a:latin typeface="Myriad Pro" charset="0"/>
                <a:ea typeface="Myriad Pro" charset="0"/>
                <a:cs typeface="Myriad Pro" charset="0"/>
              </a:rPr>
              <a:t>analysis</a:t>
            </a:r>
            <a:r>
              <a:rPr lang="en-US" sz="1050" dirty="0">
                <a:solidFill>
                  <a:srgbClr val="1F224E"/>
                </a:solidFill>
                <a:latin typeface="Myriad Pro" charset="0"/>
                <a:ea typeface="Myriad Pro" charset="0"/>
                <a:cs typeface="Myriad Pro" charset="0"/>
              </a:rPr>
              <a:t> that shows limited accuracy with an un-supported </a:t>
            </a:r>
            <a:r>
              <a:rPr lang="en-US" sz="1050" dirty="0">
                <a:solidFill>
                  <a:srgbClr val="00B0F0"/>
                </a:solidFill>
                <a:latin typeface="Myriad Pro" charset="0"/>
                <a:ea typeface="Myriad Pro" charset="0"/>
                <a:cs typeface="Myriad Pro" charset="0"/>
              </a:rPr>
              <a:t>evaluation</a:t>
            </a:r>
            <a:r>
              <a:rPr lang="en-US" sz="1050" dirty="0">
                <a:solidFill>
                  <a:srgbClr val="1F224E"/>
                </a:solidFill>
                <a:latin typeface="Myriad Pro" charset="0"/>
                <a:ea typeface="Myriad Pro" charset="0"/>
                <a:cs typeface="Myriad Pro" charset="0"/>
              </a:rPr>
              <a:t> that offers simple conclusions relating to the effects of intervention on local communities in areas of conflict.</a:t>
            </a:r>
            <a:endParaRPr lang="en-GB" sz="1050"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 </a:t>
            </a:r>
            <a:endParaRPr lang="en-GB" sz="1050" dirty="0">
              <a:solidFill>
                <a:srgbClr val="1F224E"/>
              </a:solidFill>
              <a:latin typeface="Myriad Pro" charset="0"/>
              <a:ea typeface="Myriad Pro" charset="0"/>
              <a:cs typeface="Myriad Pro" charset="0"/>
            </a:endParaRPr>
          </a:p>
          <a:p>
            <a:pPr marL="0" indent="0">
              <a:buNone/>
            </a:pPr>
            <a:r>
              <a:rPr lang="en-US" sz="1050" b="1" dirty="0">
                <a:solidFill>
                  <a:srgbClr val="1F224E"/>
                </a:solidFill>
                <a:latin typeface="Myriad Pro" charset="0"/>
                <a:ea typeface="Myriad Pro" charset="0"/>
                <a:cs typeface="Myriad Pro" charset="0"/>
              </a:rPr>
              <a:t>0 marks</a:t>
            </a:r>
            <a:endParaRPr lang="en-GB" sz="1050" b="1" dirty="0">
              <a:solidFill>
                <a:srgbClr val="1F224E"/>
              </a:solidFill>
              <a:latin typeface="Myriad Pro" charset="0"/>
              <a:ea typeface="Myriad Pro" charset="0"/>
              <a:cs typeface="Myriad Pro" charset="0"/>
            </a:endParaRPr>
          </a:p>
          <a:p>
            <a:pPr marL="0" indent="0">
              <a:buNone/>
            </a:pPr>
            <a:r>
              <a:rPr lang="en-US" sz="1050" dirty="0">
                <a:solidFill>
                  <a:srgbClr val="1F224E"/>
                </a:solidFill>
                <a:latin typeface="Myriad Pro" charset="0"/>
                <a:ea typeface="Myriad Pro" charset="0"/>
                <a:cs typeface="Myriad Pro" charset="0"/>
              </a:rPr>
              <a:t>No response or no response worthy of credit</a:t>
            </a:r>
            <a:r>
              <a:rPr lang="en-US" sz="1050" dirty="0" smtClean="0">
                <a:solidFill>
                  <a:srgbClr val="1F224E"/>
                </a:solidFill>
                <a:latin typeface="Myriad Pro" charset="0"/>
                <a:ea typeface="Myriad Pro" charset="0"/>
                <a:cs typeface="Myriad Pro" charset="0"/>
              </a:rPr>
              <a:t>.</a:t>
            </a:r>
          </a:p>
          <a:p>
            <a:pPr marL="0" indent="0">
              <a:buNone/>
            </a:pPr>
            <a:endParaRPr lang="en-US" sz="1050" dirty="0">
              <a:solidFill>
                <a:srgbClr val="1F224E"/>
              </a:solidFill>
              <a:latin typeface="Myriad Pro" charset="0"/>
              <a:ea typeface="Myriad Pro" charset="0"/>
              <a:cs typeface="Myriad Pro" charset="0"/>
            </a:endParaRPr>
          </a:p>
          <a:p>
            <a:pPr marL="0" indent="0">
              <a:buNone/>
            </a:pPr>
            <a:r>
              <a:rPr lang="en-US" sz="1050" u="sng" dirty="0" smtClean="0">
                <a:solidFill>
                  <a:srgbClr val="1F224E"/>
                </a:solidFill>
                <a:latin typeface="Myriad Pro" charset="0"/>
                <a:ea typeface="Myriad Pro" charset="0"/>
                <a:cs typeface="Myriad Pro" charset="0"/>
              </a:rPr>
              <a:t>Quality of extended response </a:t>
            </a:r>
            <a:r>
              <a:rPr lang="en-US" sz="1050" u="sng" dirty="0">
                <a:solidFill>
                  <a:srgbClr val="1F224E"/>
                </a:solidFill>
                <a:latin typeface="Myriad Pro" charset="0"/>
                <a:ea typeface="Myriad Pro" charset="0"/>
                <a:cs typeface="Myriad Pro" charset="0"/>
              </a:rPr>
              <a:t>descriptors</a:t>
            </a:r>
            <a:r>
              <a:rPr lang="en-US" sz="1050" dirty="0">
                <a:solidFill>
                  <a:srgbClr val="1F224E"/>
                </a:solidFill>
                <a:latin typeface="Myriad Pro" charset="0"/>
                <a:ea typeface="Myriad Pro" charset="0"/>
                <a:cs typeface="Myriad Pro" charset="0"/>
              </a:rPr>
              <a:t> are listed </a:t>
            </a:r>
            <a:r>
              <a:rPr lang="en-US" sz="1050" dirty="0" smtClean="0">
                <a:solidFill>
                  <a:srgbClr val="1F224E"/>
                </a:solidFill>
                <a:latin typeface="Myriad Pro" charset="0"/>
                <a:ea typeface="Myriad Pro" charset="0"/>
                <a:cs typeface="Myriad Pro" charset="0"/>
              </a:rPr>
              <a:t>below </a:t>
            </a:r>
            <a:r>
              <a:rPr lang="en-US" sz="1050" dirty="0" smtClean="0">
                <a:solidFill>
                  <a:srgbClr val="00B0F0"/>
                </a:solidFill>
                <a:latin typeface="Myriad Pro" charset="0"/>
                <a:ea typeface="Myriad Pro" charset="0"/>
                <a:cs typeface="Myriad Pro" charset="0"/>
              </a:rPr>
              <a:t>AO2</a:t>
            </a:r>
            <a:r>
              <a:rPr lang="en-US" sz="1050" dirty="0" smtClean="0">
                <a:solidFill>
                  <a:srgbClr val="1F224E"/>
                </a:solidFill>
                <a:latin typeface="Myriad Pro" charset="0"/>
                <a:ea typeface="Myriad Pro" charset="0"/>
                <a:cs typeface="Myriad Pro" charset="0"/>
              </a:rPr>
              <a:t> – you can find more information on these on </a:t>
            </a:r>
            <a:r>
              <a:rPr lang="en-US" sz="1050" u="sng" dirty="0" smtClean="0">
                <a:solidFill>
                  <a:srgbClr val="1F224E"/>
                </a:solidFill>
                <a:latin typeface="Myriad Pro" charset="0"/>
                <a:ea typeface="Myriad Pro" charset="0"/>
                <a:cs typeface="Myriad Pro" charset="0"/>
              </a:rPr>
              <a:t>slide 7</a:t>
            </a:r>
            <a:r>
              <a:rPr lang="en-US" sz="1050" dirty="0" smtClean="0">
                <a:solidFill>
                  <a:srgbClr val="1F224E"/>
                </a:solidFill>
                <a:latin typeface="Myriad Pro" charset="0"/>
                <a:ea typeface="Myriad Pro" charset="0"/>
                <a:cs typeface="Myriad Pro" charset="0"/>
              </a:rPr>
              <a:t>.</a:t>
            </a:r>
            <a:endParaRPr lang="en-GB" sz="1050" dirty="0">
              <a:solidFill>
                <a:srgbClr val="1F224E"/>
              </a:solidFill>
              <a:latin typeface="Myriad Pro" charset="0"/>
              <a:ea typeface="Myriad Pro" charset="0"/>
              <a:cs typeface="Myriad Pro" charset="0"/>
            </a:endParaRPr>
          </a:p>
          <a:p>
            <a:pPr marL="0" indent="0">
              <a:buNone/>
            </a:pPr>
            <a:endParaRPr lang="en-GB" sz="1050" dirty="0">
              <a:solidFill>
                <a:srgbClr val="1F224E"/>
              </a:solidFill>
              <a:latin typeface="Myriad Pro" charset="0"/>
              <a:ea typeface="Myriad Pro" charset="0"/>
              <a:cs typeface="Myriad Pro" charset="0"/>
            </a:endParaRPr>
          </a:p>
        </p:txBody>
      </p:sp>
      <p:sp>
        <p:nvSpPr>
          <p:cNvPr id="5" name="Rectangle 4"/>
          <p:cNvSpPr/>
          <p:nvPr/>
        </p:nvSpPr>
        <p:spPr>
          <a:xfrm>
            <a:off x="3332211" y="5805264"/>
            <a:ext cx="5242495" cy="553998"/>
          </a:xfrm>
          <a:prstGeom prst="rect">
            <a:avLst/>
          </a:prstGeom>
          <a:solidFill>
            <a:schemeClr val="bg1"/>
          </a:solidFill>
          <a:ln>
            <a:solidFill>
              <a:schemeClr val="tx1"/>
            </a:solidFill>
          </a:ln>
        </p:spPr>
        <p:txBody>
          <a:bodyPr wrap="square">
            <a:spAutoFit/>
          </a:bodyPr>
          <a:lstStyle/>
          <a:p>
            <a:r>
              <a:rPr lang="en-GB" sz="1000" dirty="0">
                <a:solidFill>
                  <a:srgbClr val="1F224E"/>
                </a:solidFill>
                <a:latin typeface="Myriad Pro" charset="0"/>
                <a:ea typeface="Myriad Pro" charset="0"/>
                <a:cs typeface="Myriad Pro" charset="0"/>
              </a:rPr>
              <a:t>Remember there is </a:t>
            </a:r>
            <a:r>
              <a:rPr lang="en-US" sz="1000" dirty="0">
                <a:solidFill>
                  <a:srgbClr val="1F224E"/>
                </a:solidFill>
                <a:latin typeface="Myriad Pro" charset="0"/>
                <a:ea typeface="Myriad Pro" charset="0"/>
                <a:cs typeface="Myriad Pro" charset="0"/>
              </a:rPr>
              <a:t>level of response questions marking guidance</a:t>
            </a:r>
            <a:r>
              <a:rPr lang="en-GB" sz="1000" dirty="0">
                <a:solidFill>
                  <a:srgbClr val="1F224E"/>
                </a:solidFill>
                <a:latin typeface="Myriad Pro" charset="0"/>
                <a:ea typeface="Myriad Pro" charset="0"/>
                <a:cs typeface="Myriad Pro" charset="0"/>
              </a:rPr>
              <a:t> to indicate what </a:t>
            </a:r>
            <a:r>
              <a:rPr lang="en-GB" sz="1000" dirty="0" smtClean="0">
                <a:solidFill>
                  <a:srgbClr val="1F224E"/>
                </a:solidFill>
                <a:latin typeface="Myriad Pro" charset="0"/>
                <a:ea typeface="Myriad Pro" charset="0"/>
                <a:cs typeface="Myriad Pro" charset="0"/>
              </a:rPr>
              <a:t>‘</a:t>
            </a:r>
            <a:r>
              <a:rPr lang="en-GB" sz="1000" b="1" dirty="0" smtClean="0">
                <a:solidFill>
                  <a:srgbClr val="1F224E"/>
                </a:solidFill>
                <a:latin typeface="Myriad Pro" charset="0"/>
                <a:ea typeface="Myriad Pro" charset="0"/>
                <a:cs typeface="Myriad Pro" charset="0"/>
              </a:rPr>
              <a:t>comprehensive</a:t>
            </a:r>
            <a:r>
              <a:rPr lang="en-GB" sz="1000" dirty="0" smtClean="0">
                <a:solidFill>
                  <a:srgbClr val="1F224E"/>
                </a:solidFill>
                <a:latin typeface="Myriad Pro" charset="0"/>
                <a:ea typeface="Myriad Pro" charset="0"/>
                <a:cs typeface="Myriad Pro" charset="0"/>
              </a:rPr>
              <a:t>’, ‘</a:t>
            </a:r>
            <a:r>
              <a:rPr lang="en-GB" sz="1000" b="1" dirty="0" smtClean="0">
                <a:solidFill>
                  <a:srgbClr val="1F224E"/>
                </a:solidFill>
                <a:latin typeface="Myriad Pro" charset="0"/>
                <a:ea typeface="Myriad Pro" charset="0"/>
                <a:cs typeface="Myriad Pro" charset="0"/>
              </a:rPr>
              <a:t>thorough</a:t>
            </a:r>
            <a:r>
              <a:rPr lang="en-GB" sz="1000" dirty="0">
                <a:solidFill>
                  <a:srgbClr val="1F224E"/>
                </a:solidFill>
                <a:latin typeface="Myriad Pro" charset="0"/>
                <a:ea typeface="Myriad Pro" charset="0"/>
                <a:cs typeface="Myriad Pro" charset="0"/>
              </a:rPr>
              <a:t>’, ‘</a:t>
            </a:r>
            <a:r>
              <a:rPr lang="en-GB" sz="1000" b="1" dirty="0">
                <a:solidFill>
                  <a:srgbClr val="1F224E"/>
                </a:solidFill>
                <a:latin typeface="Myriad Pro" charset="0"/>
                <a:ea typeface="Myriad Pro" charset="0"/>
                <a:cs typeface="Myriad Pro" charset="0"/>
              </a:rPr>
              <a:t>reasonable</a:t>
            </a:r>
            <a:r>
              <a:rPr lang="en-GB" sz="1000" dirty="0">
                <a:solidFill>
                  <a:srgbClr val="1F224E"/>
                </a:solidFill>
                <a:latin typeface="Myriad Pro" charset="0"/>
                <a:ea typeface="Myriad Pro" charset="0"/>
                <a:cs typeface="Myriad Pro" charset="0"/>
              </a:rPr>
              <a:t>’ and ‘</a:t>
            </a:r>
            <a:r>
              <a:rPr lang="en-GB" sz="1000" b="1" dirty="0">
                <a:solidFill>
                  <a:srgbClr val="1F224E"/>
                </a:solidFill>
                <a:latin typeface="Myriad Pro" charset="0"/>
                <a:ea typeface="Myriad Pro" charset="0"/>
                <a:cs typeface="Myriad Pro" charset="0"/>
              </a:rPr>
              <a:t>basic</a:t>
            </a:r>
            <a:r>
              <a:rPr lang="en-GB" sz="1000" dirty="0">
                <a:solidFill>
                  <a:srgbClr val="1F224E"/>
                </a:solidFill>
                <a:latin typeface="Myriad Pro" charset="0"/>
                <a:ea typeface="Myriad Pro" charset="0"/>
                <a:cs typeface="Myriad Pro" charset="0"/>
              </a:rPr>
              <a:t>’ mean at the start of the mark schemes (and slide </a:t>
            </a:r>
            <a:r>
              <a:rPr lang="en-GB" sz="1000" dirty="0" smtClean="0">
                <a:solidFill>
                  <a:srgbClr val="1F224E"/>
                </a:solidFill>
                <a:latin typeface="Myriad Pro" charset="0"/>
                <a:ea typeface="Myriad Pro" charset="0"/>
                <a:cs typeface="Myriad Pro" charset="0"/>
              </a:rPr>
              <a:t>8 </a:t>
            </a:r>
            <a:r>
              <a:rPr lang="en-GB" sz="1000" dirty="0">
                <a:solidFill>
                  <a:srgbClr val="1F224E"/>
                </a:solidFill>
                <a:latin typeface="Myriad Pro" charset="0"/>
                <a:ea typeface="Myriad Pro" charset="0"/>
                <a:cs typeface="Myriad Pro" charset="0"/>
              </a:rPr>
              <a:t>of this presentation).</a:t>
            </a:r>
          </a:p>
        </p:txBody>
      </p:sp>
    </p:spTree>
    <p:extLst>
      <p:ext uri="{BB962C8B-B14F-4D97-AF65-F5344CB8AC3E}">
        <p14:creationId xmlns:p14="http://schemas.microsoft.com/office/powerpoint/2010/main" val="3847330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873"/>
            <a:ext cx="9144000" cy="936104"/>
          </a:xfrm>
        </p:spPr>
        <p:txBody>
          <a:bodyPr>
            <a:noAutofit/>
          </a:bodyPr>
          <a:lstStyle/>
          <a:p>
            <a:r>
              <a:rPr lang="en-GB" sz="2800" dirty="0"/>
              <a:t>Option </a:t>
            </a:r>
            <a:r>
              <a:rPr lang="en-GB" sz="2800" dirty="0" smtClean="0"/>
              <a:t>D </a:t>
            </a:r>
            <a:r>
              <a:rPr lang="en-GB" sz="2800" dirty="0"/>
              <a:t>– Question </a:t>
            </a:r>
            <a:r>
              <a:rPr lang="en-GB" sz="2800" dirty="0" smtClean="0"/>
              <a:t>5* </a:t>
            </a:r>
            <a:r>
              <a:rPr lang="en-GB" sz="2800" dirty="0"/>
              <a:t>– 16 </a:t>
            </a:r>
            <a:r>
              <a:rPr lang="en-GB" sz="2800" dirty="0" smtClean="0"/>
              <a:t>marks – Indicative content</a:t>
            </a:r>
            <a:endParaRPr lang="en-GB" sz="2800" dirty="0"/>
          </a:p>
        </p:txBody>
      </p:sp>
      <p:sp>
        <p:nvSpPr>
          <p:cNvPr id="7" name="Content Placeholder 2"/>
          <p:cNvSpPr txBox="1">
            <a:spLocks/>
          </p:cNvSpPr>
          <p:nvPr/>
        </p:nvSpPr>
        <p:spPr>
          <a:xfrm>
            <a:off x="107503" y="2078846"/>
            <a:ext cx="4752529" cy="266429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b="1" dirty="0" smtClean="0">
                <a:solidFill>
                  <a:srgbClr val="FF0000"/>
                </a:solidFill>
                <a:latin typeface="Myriad Pro" charset="0"/>
                <a:ea typeface="Myriad Pro" charset="0"/>
                <a:cs typeface="Myriad Pro" charset="0"/>
              </a:rPr>
              <a:t>AO1 </a:t>
            </a:r>
            <a:r>
              <a:rPr lang="en-US" sz="1200" b="1" dirty="0">
                <a:solidFill>
                  <a:srgbClr val="FF0000"/>
                </a:solidFill>
                <a:latin typeface="Myriad Pro" charset="0"/>
                <a:ea typeface="Myriad Pro" charset="0"/>
                <a:cs typeface="Myriad Pro" charset="0"/>
              </a:rPr>
              <a:t>– 8 marks</a:t>
            </a:r>
            <a:endParaRPr lang="en-GB" sz="1200" b="1" dirty="0">
              <a:solidFill>
                <a:srgbClr val="FF0000"/>
              </a:solidFill>
              <a:latin typeface="Myriad Pro" charset="0"/>
              <a:ea typeface="Myriad Pro" charset="0"/>
              <a:cs typeface="Myriad Pro" charset="0"/>
            </a:endParaRPr>
          </a:p>
          <a:p>
            <a:pPr marL="0" indent="0">
              <a:buNone/>
            </a:pPr>
            <a:r>
              <a:rPr lang="en-US" sz="1200" dirty="0">
                <a:solidFill>
                  <a:srgbClr val="FF0000"/>
                </a:solidFill>
                <a:latin typeface="Myriad Pro" charset="0"/>
                <a:ea typeface="Myriad Pro" charset="0"/>
                <a:cs typeface="Myriad Pro" charset="0"/>
              </a:rPr>
              <a:t>Knowledge and understanding </a:t>
            </a:r>
            <a:r>
              <a:rPr lang="en-US" sz="1200" dirty="0">
                <a:solidFill>
                  <a:srgbClr val="1F224E"/>
                </a:solidFill>
                <a:latin typeface="Myriad Pro" charset="0"/>
                <a:ea typeface="Myriad Pro" charset="0"/>
                <a:cs typeface="Myriad Pro" charset="0"/>
              </a:rPr>
              <a:t>of intervention in areas of conflict and its effects on local communities could potentially include: </a:t>
            </a:r>
            <a:endParaRPr lang="en-GB" sz="1200" dirty="0">
              <a:solidFill>
                <a:srgbClr val="1F224E"/>
              </a:solidFill>
              <a:latin typeface="Myriad Pro" charset="0"/>
              <a:ea typeface="Myriad Pro" charset="0"/>
              <a:cs typeface="Myriad Pro" charset="0"/>
            </a:endParaRPr>
          </a:p>
          <a:p>
            <a:r>
              <a:rPr lang="en-US" sz="1200" dirty="0" smtClean="0">
                <a:solidFill>
                  <a:srgbClr val="1F224E"/>
                </a:solidFill>
                <a:latin typeface="Myriad Pro" charset="0"/>
                <a:ea typeface="Myriad Pro" charset="0"/>
                <a:cs typeface="Myriad Pro" charset="0"/>
              </a:rPr>
              <a:t>interpretation </a:t>
            </a:r>
            <a:r>
              <a:rPr lang="en-US" sz="1200" dirty="0">
                <a:solidFill>
                  <a:srgbClr val="1F224E"/>
                </a:solidFill>
                <a:latin typeface="Myriad Pro" charset="0"/>
                <a:ea typeface="Myriad Pro" charset="0"/>
                <a:cs typeface="Myriad Pro" charset="0"/>
              </a:rPr>
              <a:t>of ‘intervention’ in its widest sense, including the effects of military action and / or humanitarian aid via the work of international </a:t>
            </a:r>
            <a:r>
              <a:rPr lang="en-US" sz="1200" dirty="0" err="1">
                <a:solidFill>
                  <a:srgbClr val="1F224E"/>
                </a:solidFill>
                <a:latin typeface="Myriad Pro" charset="0"/>
                <a:ea typeface="Myriad Pro" charset="0"/>
                <a:cs typeface="Myriad Pro" charset="0"/>
              </a:rPr>
              <a:t>organisations</a:t>
            </a:r>
            <a:r>
              <a:rPr lang="en-US" sz="1200" dirty="0">
                <a:solidFill>
                  <a:srgbClr val="1F224E"/>
                </a:solidFill>
                <a:latin typeface="Myriad Pro" charset="0"/>
                <a:ea typeface="Myriad Pro" charset="0"/>
                <a:cs typeface="Myriad Pro" charset="0"/>
              </a:rPr>
              <a:t> </a:t>
            </a:r>
          </a:p>
          <a:p>
            <a:r>
              <a:rPr lang="en-US" sz="1200" dirty="0" smtClean="0">
                <a:solidFill>
                  <a:srgbClr val="1F224E"/>
                </a:solidFill>
                <a:latin typeface="Myriad Pro" charset="0"/>
                <a:ea typeface="Myriad Pro" charset="0"/>
                <a:cs typeface="Myriad Pro" charset="0"/>
              </a:rPr>
              <a:t>problems </a:t>
            </a:r>
            <a:r>
              <a:rPr lang="en-US" sz="1200" dirty="0">
                <a:solidFill>
                  <a:srgbClr val="1F224E"/>
                </a:solidFill>
                <a:latin typeface="Myriad Pro" charset="0"/>
                <a:ea typeface="Myriad Pro" charset="0"/>
                <a:cs typeface="Myriad Pro" charset="0"/>
              </a:rPr>
              <a:t>can be created, such as displacement (refugees and internally displaced persons), food insecurity (e.g. farmers unable to grow crops), access to safe drinking water, damage to housing and infrastructure, access to health care and medicine, escalation of violence and issues of personal security (e.g. ethnically targeted attacks), outbreaks of disease</a:t>
            </a:r>
          </a:p>
          <a:p>
            <a:r>
              <a:rPr lang="en-US" sz="1200" dirty="0" smtClean="0">
                <a:solidFill>
                  <a:srgbClr val="1F224E"/>
                </a:solidFill>
                <a:latin typeface="Myriad Pro" charset="0"/>
                <a:ea typeface="Myriad Pro" charset="0"/>
                <a:cs typeface="Myriad Pro" charset="0"/>
              </a:rPr>
              <a:t>problems </a:t>
            </a:r>
            <a:r>
              <a:rPr lang="en-US" sz="1200" dirty="0">
                <a:solidFill>
                  <a:srgbClr val="1F224E"/>
                </a:solidFill>
                <a:latin typeface="Myriad Pro" charset="0"/>
                <a:ea typeface="Myriad Pro" charset="0"/>
                <a:cs typeface="Myriad Pro" charset="0"/>
              </a:rPr>
              <a:t>can be alleviated, such as protection of civilians (e.g. in UN compounds), providing safe havens for refugees and returnees, provision of shelter, training local people for police and military service, supplying medicines, food and clean water, establishing new norms and laws, strengthening rule of law, provision of education opportunities, improving food security</a:t>
            </a:r>
          </a:p>
          <a:p>
            <a:r>
              <a:rPr lang="en-US" sz="1200" dirty="0" smtClean="0">
                <a:solidFill>
                  <a:srgbClr val="1F224E"/>
                </a:solidFill>
                <a:latin typeface="Myriad Pro" charset="0"/>
                <a:ea typeface="Myriad Pro" charset="0"/>
                <a:cs typeface="Myriad Pro" charset="0"/>
              </a:rPr>
              <a:t>.</a:t>
            </a:r>
            <a:endParaRPr lang="en-US" sz="1200" dirty="0">
              <a:solidFill>
                <a:srgbClr val="1F224E"/>
              </a:solidFill>
              <a:latin typeface="Myriad Pro" charset="0"/>
              <a:ea typeface="Myriad Pro" charset="0"/>
              <a:cs typeface="Myriad Pro" charset="0"/>
            </a:endParaRPr>
          </a:p>
          <a:p>
            <a:pPr marL="0" indent="0">
              <a:buNone/>
            </a:pPr>
            <a:endParaRPr lang="en-US" sz="1200" dirty="0">
              <a:solidFill>
                <a:srgbClr val="1F224E"/>
              </a:solidFill>
              <a:latin typeface="Myriad Pro" charset="0"/>
              <a:ea typeface="Myriad Pro" charset="0"/>
              <a:cs typeface="Myriad Pro" charset="0"/>
            </a:endParaRPr>
          </a:p>
        </p:txBody>
      </p:sp>
      <p:sp>
        <p:nvSpPr>
          <p:cNvPr id="3" name="Rectangle 2"/>
          <p:cNvSpPr/>
          <p:nvPr/>
        </p:nvSpPr>
        <p:spPr>
          <a:xfrm>
            <a:off x="4860032" y="2078846"/>
            <a:ext cx="4082354" cy="3600986"/>
          </a:xfrm>
          <a:prstGeom prst="rect">
            <a:avLst/>
          </a:prstGeom>
          <a:solidFill>
            <a:schemeClr val="bg1"/>
          </a:solidFill>
        </p:spPr>
        <p:txBody>
          <a:bodyPr wrap="square">
            <a:spAutoFit/>
          </a:bodyPr>
          <a:lstStyle/>
          <a:p>
            <a:r>
              <a:rPr lang="en-US" sz="1200" b="1" dirty="0">
                <a:solidFill>
                  <a:srgbClr val="00B0F0"/>
                </a:solidFill>
                <a:latin typeface="Myriad Pro" charset="0"/>
                <a:ea typeface="Myriad Pro" charset="0"/>
                <a:cs typeface="Myriad Pro" charset="0"/>
              </a:rPr>
              <a:t>AO2 – </a:t>
            </a:r>
            <a:r>
              <a:rPr lang="en-US" sz="1200" b="1" dirty="0" smtClean="0">
                <a:solidFill>
                  <a:srgbClr val="00B0F0"/>
                </a:solidFill>
                <a:latin typeface="Myriad Pro" charset="0"/>
                <a:ea typeface="Myriad Pro" charset="0"/>
                <a:cs typeface="Myriad Pro" charset="0"/>
              </a:rPr>
              <a:t>8 </a:t>
            </a:r>
            <a:r>
              <a:rPr lang="en-US" sz="1200" b="1" dirty="0">
                <a:solidFill>
                  <a:srgbClr val="00B0F0"/>
                </a:solidFill>
                <a:latin typeface="Myriad Pro" charset="0"/>
                <a:ea typeface="Myriad Pro" charset="0"/>
                <a:cs typeface="Myriad Pro" charset="0"/>
              </a:rPr>
              <a:t>marks</a:t>
            </a:r>
            <a:endParaRPr lang="en-GB" sz="1200" b="1" dirty="0">
              <a:solidFill>
                <a:srgbClr val="00B0F0"/>
              </a:solidFill>
              <a:latin typeface="Myriad Pro" charset="0"/>
              <a:ea typeface="Myriad Pro" charset="0"/>
              <a:cs typeface="Myriad Pro" charset="0"/>
            </a:endParaRPr>
          </a:p>
          <a:p>
            <a:r>
              <a:rPr lang="en-US" sz="1200" dirty="0">
                <a:solidFill>
                  <a:srgbClr val="00B0F0"/>
                </a:solidFill>
                <a:latin typeface="Myriad Pro" charset="0"/>
                <a:ea typeface="Myriad Pro" charset="0"/>
                <a:cs typeface="Myriad Pro" charset="0"/>
              </a:rPr>
              <a:t>Apply knowledge and understanding to </a:t>
            </a:r>
            <a:r>
              <a:rPr lang="en-US" sz="1200" dirty="0" err="1">
                <a:solidFill>
                  <a:srgbClr val="00B0F0"/>
                </a:solidFill>
                <a:latin typeface="Myriad Pro" charset="0"/>
                <a:ea typeface="Myriad Pro" charset="0"/>
                <a:cs typeface="Myriad Pro" charset="0"/>
              </a:rPr>
              <a:t>analyse</a:t>
            </a:r>
            <a:r>
              <a:rPr lang="en-US" sz="1200" dirty="0">
                <a:solidFill>
                  <a:srgbClr val="00B0F0"/>
                </a:solidFill>
                <a:latin typeface="Myriad Pro" charset="0"/>
                <a:ea typeface="Myriad Pro" charset="0"/>
                <a:cs typeface="Myriad Pro" charset="0"/>
              </a:rPr>
              <a:t> and evaluate </a:t>
            </a:r>
            <a:r>
              <a:rPr lang="en-US" sz="1200" dirty="0">
                <a:solidFill>
                  <a:srgbClr val="1F224E"/>
                </a:solidFill>
                <a:latin typeface="Myriad Pro" charset="0"/>
                <a:ea typeface="Myriad Pro" charset="0"/>
                <a:cs typeface="Myriad Pro" charset="0"/>
              </a:rPr>
              <a:t>the assertion that intervention creates more problems than it solves for local communities in areas of conflict could potentially include:</a:t>
            </a:r>
            <a:endParaRPr lang="en-GB" sz="1200" dirty="0">
              <a:solidFill>
                <a:srgbClr val="1F224E"/>
              </a:solidFill>
              <a:latin typeface="Myriad Pro" charset="0"/>
              <a:ea typeface="Myriad Pro" charset="0"/>
              <a:cs typeface="Myriad Pro" charset="0"/>
            </a:endParaRP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extent to which the assertion can be supported i.e. the significance of problems created relative to those which are solved</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significance of short-term and long-term effects of intervention e.g. in the shorter term pre-existing problems such as inequalities and injustices may be exacerbated, whereas in the longer term intervention may lead to either stability and the foundations for development </a:t>
            </a:r>
            <a:r>
              <a:rPr lang="en-US" sz="1200" dirty="0" smtClean="0">
                <a:solidFill>
                  <a:srgbClr val="1F224E"/>
                </a:solidFill>
                <a:latin typeface="Myriad Pro" charset="0"/>
                <a:ea typeface="Myriad Pro" charset="0"/>
                <a:cs typeface="Myriad Pro" charset="0"/>
              </a:rPr>
              <a:t>and </a:t>
            </a:r>
            <a:r>
              <a:rPr lang="en-US" sz="1200" dirty="0">
                <a:solidFill>
                  <a:srgbClr val="1F224E"/>
                </a:solidFill>
                <a:latin typeface="Myriad Pro" charset="0"/>
                <a:ea typeface="Myriad Pro" charset="0"/>
                <a:cs typeface="Myriad Pro" charset="0"/>
              </a:rPr>
              <a:t>/ or further conflict</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scale, scope and nature of the intervention</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relative success of UN peacekeeping missions</a:t>
            </a:r>
          </a:p>
          <a:p>
            <a:pPr marL="171450" lvl="0" indent="-171450">
              <a:buFont typeface="Arial" panose="020B0604020202020204" pitchFamily="34" charset="0"/>
              <a:buChar char="•"/>
            </a:pPr>
            <a:r>
              <a:rPr lang="en-US" sz="1200" dirty="0" smtClean="0">
                <a:solidFill>
                  <a:srgbClr val="1F224E"/>
                </a:solidFill>
                <a:latin typeface="Myriad Pro" charset="0"/>
                <a:ea typeface="Myriad Pro" charset="0"/>
                <a:cs typeface="Myriad Pro" charset="0"/>
              </a:rPr>
              <a:t>the </a:t>
            </a:r>
            <a:r>
              <a:rPr lang="en-US" sz="1200" dirty="0">
                <a:solidFill>
                  <a:srgbClr val="1F224E"/>
                </a:solidFill>
                <a:latin typeface="Myriad Pro" charset="0"/>
                <a:ea typeface="Myriad Pro" charset="0"/>
                <a:cs typeface="Myriad Pro" charset="0"/>
              </a:rPr>
              <a:t>relative success of other international </a:t>
            </a:r>
            <a:r>
              <a:rPr lang="en-US" sz="1200" dirty="0" err="1">
                <a:solidFill>
                  <a:srgbClr val="1F224E"/>
                </a:solidFill>
                <a:latin typeface="Myriad Pro" charset="0"/>
                <a:ea typeface="Myriad Pro" charset="0"/>
                <a:cs typeface="Myriad Pro" charset="0"/>
              </a:rPr>
              <a:t>organisations</a:t>
            </a:r>
            <a:r>
              <a:rPr lang="en-US" sz="1200" dirty="0">
                <a:solidFill>
                  <a:srgbClr val="1F224E"/>
                </a:solidFill>
                <a:latin typeface="Myriad Pro" charset="0"/>
                <a:ea typeface="Myriad Pro" charset="0"/>
                <a:cs typeface="Myriad Pro" charset="0"/>
              </a:rPr>
              <a:t> such as NGOs ‘in the field’, often working in partnerships at a local community </a:t>
            </a:r>
            <a:r>
              <a:rPr lang="en-US" sz="1200" dirty="0" smtClean="0">
                <a:solidFill>
                  <a:srgbClr val="1F224E"/>
                </a:solidFill>
                <a:latin typeface="Myriad Pro" charset="0"/>
                <a:ea typeface="Myriad Pro" charset="0"/>
                <a:cs typeface="Myriad Pro" charset="0"/>
              </a:rPr>
              <a:t>scale.</a:t>
            </a:r>
            <a:endParaRPr lang="en-US" sz="1200" dirty="0">
              <a:solidFill>
                <a:srgbClr val="1F224E"/>
              </a:solidFill>
              <a:latin typeface="Myriad Pro" charset="0"/>
              <a:ea typeface="Myriad Pro" charset="0"/>
              <a:cs typeface="Myriad Pro" charset="0"/>
            </a:endParaRPr>
          </a:p>
        </p:txBody>
      </p:sp>
      <p:sp>
        <p:nvSpPr>
          <p:cNvPr id="8" name="Rectangle 7"/>
          <p:cNvSpPr/>
          <p:nvPr/>
        </p:nvSpPr>
        <p:spPr>
          <a:xfrm>
            <a:off x="107504" y="1052736"/>
            <a:ext cx="8856984" cy="830997"/>
          </a:xfrm>
          <a:prstGeom prst="rect">
            <a:avLst/>
          </a:prstGeom>
          <a:ln>
            <a:solidFill>
              <a:schemeClr val="bg1"/>
            </a:solidFill>
          </a:ln>
        </p:spPr>
        <p:txBody>
          <a:bodyPr wrap="square">
            <a:spAutoFit/>
          </a:bodyPr>
          <a:lstStyle/>
          <a:p>
            <a:r>
              <a:rPr lang="en-GB" sz="1200" dirty="0">
                <a:solidFill>
                  <a:srgbClr val="1F224E"/>
                </a:solidFill>
                <a:latin typeface="Myriad Pro" charset="0"/>
                <a:ea typeface="Myriad Pro" charset="0"/>
                <a:cs typeface="Myriad Pro" charset="0"/>
              </a:rPr>
              <a:t>The ‘Indicative content’ column of the mark scheme gives a number of suggestions of </a:t>
            </a:r>
            <a:r>
              <a:rPr lang="en-GB" sz="1200" dirty="0" smtClean="0">
                <a:solidFill>
                  <a:srgbClr val="1F224E"/>
                </a:solidFill>
                <a:latin typeface="Myriad Pro" charset="0"/>
                <a:ea typeface="Myriad Pro" charset="0"/>
                <a:cs typeface="Myriad Pro" charset="0"/>
              </a:rPr>
              <a:t>‘</a:t>
            </a:r>
            <a:r>
              <a:rPr lang="en-GB" sz="1200" dirty="0" smtClean="0">
                <a:solidFill>
                  <a:srgbClr val="FF0000"/>
                </a:solidFill>
                <a:latin typeface="Myriad Pro" charset="0"/>
                <a:ea typeface="Myriad Pro" charset="0"/>
                <a:cs typeface="Myriad Pro" charset="0"/>
              </a:rPr>
              <a:t>knowledge </a:t>
            </a:r>
            <a:r>
              <a:rPr lang="en-GB" sz="1200" dirty="0">
                <a:solidFill>
                  <a:srgbClr val="FF0000"/>
                </a:solidFill>
                <a:latin typeface="Myriad Pro" charset="0"/>
                <a:ea typeface="Myriad Pro" charset="0"/>
                <a:cs typeface="Myriad Pro" charset="0"/>
              </a:rPr>
              <a:t>and </a:t>
            </a:r>
            <a:r>
              <a:rPr lang="en-GB" sz="1200" dirty="0" smtClean="0">
                <a:solidFill>
                  <a:srgbClr val="FF0000"/>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and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which </a:t>
            </a:r>
            <a:r>
              <a:rPr lang="en-GB" sz="1200" dirty="0">
                <a:solidFill>
                  <a:srgbClr val="1F224E"/>
                </a:solidFill>
                <a:latin typeface="Myriad Pro" charset="0"/>
                <a:ea typeface="Myriad Pro" charset="0"/>
                <a:cs typeface="Myriad Pro" charset="0"/>
              </a:rPr>
              <a:t>could be incorporated into answers for this question. The list is not exhaustive and students should be rewarded for any appropriate </a:t>
            </a:r>
            <a:r>
              <a:rPr lang="en-GB" sz="1200" dirty="0" smtClean="0">
                <a:solidFill>
                  <a:srgbClr val="1F224E"/>
                </a:solidFill>
                <a:latin typeface="Myriad Pro" charset="0"/>
                <a:ea typeface="Myriad Pro" charset="0"/>
                <a:cs typeface="Myriad Pro" charset="0"/>
              </a:rPr>
              <a:t>‘</a:t>
            </a:r>
            <a:r>
              <a:rPr lang="en-GB" sz="1200" dirty="0" smtClean="0">
                <a:solidFill>
                  <a:srgbClr val="FF0000"/>
                </a:solidFill>
                <a:latin typeface="Myriad Pro" charset="0"/>
                <a:ea typeface="Myriad Pro" charset="0"/>
                <a:cs typeface="Myriad Pro" charset="0"/>
              </a:rPr>
              <a:t>knowledge </a:t>
            </a:r>
            <a:r>
              <a:rPr lang="en-GB" sz="1200" dirty="0">
                <a:solidFill>
                  <a:srgbClr val="FF0000"/>
                </a:solidFill>
                <a:latin typeface="Myriad Pro" charset="0"/>
                <a:ea typeface="Myriad Pro" charset="0"/>
                <a:cs typeface="Myriad Pro" charset="0"/>
              </a:rPr>
              <a:t>and </a:t>
            </a:r>
            <a:r>
              <a:rPr lang="en-GB" sz="1200" dirty="0" smtClean="0">
                <a:solidFill>
                  <a:srgbClr val="FF0000"/>
                </a:solidFill>
                <a:latin typeface="Myriad Pro" charset="0"/>
                <a:ea typeface="Myriad Pro" charset="0"/>
                <a:cs typeface="Myriad Pro" charset="0"/>
              </a:rPr>
              <a:t>understanding</a:t>
            </a:r>
            <a:r>
              <a:rPr lang="en-GB" sz="1200" dirty="0" smtClean="0">
                <a:solidFill>
                  <a:srgbClr val="1F224E"/>
                </a:solidFill>
                <a:latin typeface="Myriad Pro" charset="0"/>
                <a:ea typeface="Myriad Pro" charset="0"/>
                <a:cs typeface="Myriad Pro" charset="0"/>
              </a:rPr>
              <a:t>’ or ‘</a:t>
            </a:r>
            <a:r>
              <a:rPr lang="en-GB" sz="1200" dirty="0" smtClean="0">
                <a:solidFill>
                  <a:srgbClr val="00B0F0"/>
                </a:solidFill>
                <a:latin typeface="Myriad Pro" charset="0"/>
                <a:ea typeface="Myriad Pro" charset="0"/>
                <a:cs typeface="Myriad Pro" charset="0"/>
              </a:rPr>
              <a:t>application of knowledge and understanding</a:t>
            </a:r>
            <a:r>
              <a:rPr lang="en-GB" sz="1200" dirty="0" smtClean="0">
                <a:solidFill>
                  <a:srgbClr val="1F224E"/>
                </a:solidFill>
                <a:latin typeface="Myriad Pro" charset="0"/>
                <a:ea typeface="Myriad Pro" charset="0"/>
                <a:cs typeface="Myriad Pro" charset="0"/>
              </a:rPr>
              <a:t>’ shown</a:t>
            </a:r>
            <a:r>
              <a:rPr lang="en-GB" sz="1200" dirty="0">
                <a:solidFill>
                  <a:srgbClr val="1F224E"/>
                </a:solidFill>
                <a:latin typeface="Myriad Pro" charset="0"/>
                <a:ea typeface="Myriad Pro" charset="0"/>
                <a:cs typeface="Myriad Pro" charset="0"/>
              </a:rPr>
              <a:t>. </a:t>
            </a:r>
          </a:p>
        </p:txBody>
      </p:sp>
    </p:spTree>
    <p:extLst>
      <p:ext uri="{BB962C8B-B14F-4D97-AF65-F5344CB8AC3E}">
        <p14:creationId xmlns:p14="http://schemas.microsoft.com/office/powerpoint/2010/main" val="49628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a:bodyPr>
          <a:lstStyle/>
          <a:p>
            <a:r>
              <a:rPr lang="en-GB" sz="3600" dirty="0" smtClean="0">
                <a:latin typeface="Myriad Pro"/>
              </a:rPr>
              <a:t>Human Interactions – Sections A and B</a:t>
            </a:r>
            <a:endParaRPr lang="en-GB" sz="3600" dirty="0">
              <a:latin typeface="Myriad Pro"/>
            </a:endParaRPr>
          </a:p>
        </p:txBody>
      </p:sp>
      <p:sp>
        <p:nvSpPr>
          <p:cNvPr id="3" name="Content Placeholder 2"/>
          <p:cNvSpPr>
            <a:spLocks noGrp="1"/>
          </p:cNvSpPr>
          <p:nvPr>
            <p:ph idx="4294967295"/>
          </p:nvPr>
        </p:nvSpPr>
        <p:spPr>
          <a:xfrm>
            <a:off x="323528" y="1052736"/>
            <a:ext cx="8699500" cy="4454525"/>
          </a:xfrm>
        </p:spPr>
        <p:txBody>
          <a:bodyPr>
            <a:noAutofit/>
          </a:bodyPr>
          <a:lstStyle/>
          <a:p>
            <a:pPr marL="0" indent="0">
              <a:buNone/>
            </a:pPr>
            <a:r>
              <a:rPr lang="en-GB" sz="1600" dirty="0" smtClean="0">
                <a:solidFill>
                  <a:srgbClr val="1F224E"/>
                </a:solidFill>
                <a:latin typeface="Myriad Pro" charset="0"/>
                <a:ea typeface="Myriad Pro" charset="0"/>
                <a:cs typeface="Myriad Pro" charset="0"/>
              </a:rPr>
              <a:t>Both Section </a:t>
            </a:r>
            <a:r>
              <a:rPr lang="en-GB" sz="1600" dirty="0">
                <a:solidFill>
                  <a:srgbClr val="1F224E"/>
                </a:solidFill>
                <a:latin typeface="Myriad Pro" charset="0"/>
                <a:ea typeface="Myriad Pro" charset="0"/>
                <a:cs typeface="Myriad Pro" charset="0"/>
              </a:rPr>
              <a:t>A </a:t>
            </a:r>
            <a:r>
              <a:rPr lang="en-GB" sz="1600" dirty="0" smtClean="0">
                <a:solidFill>
                  <a:srgbClr val="1F224E"/>
                </a:solidFill>
                <a:latin typeface="Myriad Pro" charset="0"/>
                <a:ea typeface="Myriad Pro" charset="0"/>
                <a:cs typeface="Myriad Pro" charset="0"/>
              </a:rPr>
              <a:t>(Changing Spaces; Making Places) and Section B (Global connections) will have </a:t>
            </a:r>
            <a:r>
              <a:rPr lang="en-GB" sz="1600" u="sng" dirty="0" smtClean="0">
                <a:solidFill>
                  <a:srgbClr val="1F224E"/>
                </a:solidFill>
                <a:latin typeface="Myriad Pro" charset="0"/>
                <a:ea typeface="Myriad Pro" charset="0"/>
                <a:cs typeface="Myriad Pro" charset="0"/>
              </a:rPr>
              <a:t>29 </a:t>
            </a:r>
            <a:r>
              <a:rPr lang="en-GB" sz="1600" u="sng" dirty="0">
                <a:solidFill>
                  <a:srgbClr val="1F224E"/>
                </a:solidFill>
                <a:latin typeface="Myriad Pro" charset="0"/>
                <a:ea typeface="Myriad Pro" charset="0"/>
                <a:cs typeface="Myriad Pro" charset="0"/>
              </a:rPr>
              <a:t>marks </a:t>
            </a:r>
            <a:r>
              <a:rPr lang="en-GB" sz="1600" u="sng" dirty="0" smtClean="0">
                <a:solidFill>
                  <a:srgbClr val="1F224E"/>
                </a:solidFill>
                <a:latin typeface="Myriad Pro" charset="0"/>
                <a:ea typeface="Myriad Pro" charset="0"/>
                <a:cs typeface="Myriad Pro" charset="0"/>
              </a:rPr>
              <a:t>in </a:t>
            </a:r>
            <a:r>
              <a:rPr lang="en-GB" sz="1600" u="sng" dirty="0">
                <a:solidFill>
                  <a:srgbClr val="1F224E"/>
                </a:solidFill>
                <a:latin typeface="Myriad Pro" charset="0"/>
                <a:ea typeface="Myriad Pro" charset="0"/>
                <a:cs typeface="Myriad Pro" charset="0"/>
              </a:rPr>
              <a:t>each </a:t>
            </a:r>
            <a:r>
              <a:rPr lang="en-GB" sz="1600" u="sng" dirty="0" smtClean="0">
                <a:solidFill>
                  <a:srgbClr val="1F224E"/>
                </a:solidFill>
                <a:latin typeface="Myriad Pro" charset="0"/>
                <a:ea typeface="Myriad Pro" charset="0"/>
                <a:cs typeface="Myriad Pro" charset="0"/>
              </a:rPr>
              <a:t>section</a:t>
            </a:r>
            <a:r>
              <a:rPr lang="en-GB" sz="1600" dirty="0" smtClean="0">
                <a:solidFill>
                  <a:srgbClr val="1F224E"/>
                </a:solidFill>
                <a:latin typeface="Myriad Pro" charset="0"/>
                <a:ea typeface="Myriad Pro" charset="0"/>
                <a:cs typeface="Myriad Pro" charset="0"/>
              </a:rPr>
              <a:t> of </a:t>
            </a:r>
            <a:r>
              <a:rPr lang="en-GB" sz="1600" dirty="0">
                <a:solidFill>
                  <a:srgbClr val="1F224E"/>
                </a:solidFill>
                <a:latin typeface="Myriad Pro" charset="0"/>
                <a:ea typeface="Myriad Pro" charset="0"/>
                <a:cs typeface="Myriad Pro" charset="0"/>
              </a:rPr>
              <a:t>the exam.</a:t>
            </a: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u="sng" dirty="0">
                <a:solidFill>
                  <a:srgbClr val="1F224E"/>
                </a:solidFill>
                <a:latin typeface="Myriad Pro" charset="0"/>
                <a:ea typeface="Myriad Pro" charset="0"/>
                <a:cs typeface="Myriad Pro" charset="0"/>
              </a:rPr>
              <a:t>Each </a:t>
            </a:r>
            <a:r>
              <a:rPr lang="en-GB" sz="1600" u="sng" dirty="0" smtClean="0">
                <a:solidFill>
                  <a:srgbClr val="1F224E"/>
                </a:solidFill>
                <a:latin typeface="Myriad Pro" charset="0"/>
                <a:ea typeface="Myriad Pro" charset="0"/>
                <a:cs typeface="Myriad Pro" charset="0"/>
              </a:rPr>
              <a:t>section will include:</a:t>
            </a:r>
          </a:p>
          <a:p>
            <a:r>
              <a:rPr lang="en-GB" sz="1600" u="sng" dirty="0" smtClean="0">
                <a:solidFill>
                  <a:srgbClr val="1F224E"/>
                </a:solidFill>
                <a:latin typeface="Myriad Pro" charset="0"/>
                <a:ea typeface="Myriad Pro" charset="0"/>
                <a:cs typeface="Myriad Pro" charset="0"/>
              </a:rPr>
              <a:t>low tariff, </a:t>
            </a:r>
            <a:r>
              <a:rPr lang="en-GB" sz="1600" u="sng" dirty="0">
                <a:solidFill>
                  <a:srgbClr val="1F224E"/>
                </a:solidFill>
                <a:latin typeface="Myriad Pro" charset="0"/>
                <a:ea typeface="Myriad Pro" charset="0"/>
                <a:cs typeface="Myriad Pro" charset="0"/>
              </a:rPr>
              <a:t>point marked questions </a:t>
            </a:r>
            <a:r>
              <a:rPr lang="en-GB" sz="1600" u="sng" dirty="0" smtClean="0">
                <a:solidFill>
                  <a:srgbClr val="1F224E"/>
                </a:solidFill>
                <a:latin typeface="Myriad Pro" charset="0"/>
                <a:ea typeface="Myriad Pro" charset="0"/>
                <a:cs typeface="Myriad Pro" charset="0"/>
              </a:rPr>
              <a:t>(between 1 and </a:t>
            </a:r>
            <a:r>
              <a:rPr lang="en-GB" sz="1600" u="sng" dirty="0">
                <a:solidFill>
                  <a:srgbClr val="1F224E"/>
                </a:solidFill>
                <a:latin typeface="Myriad Pro" charset="0"/>
                <a:ea typeface="Myriad Pro" charset="0"/>
                <a:cs typeface="Myriad Pro" charset="0"/>
              </a:rPr>
              <a:t>4 mark questions</a:t>
            </a:r>
            <a:r>
              <a:rPr lang="en-GB" sz="1600" u="sng" dirty="0" smtClean="0">
                <a:solidFill>
                  <a:srgbClr val="1F224E"/>
                </a:solidFill>
                <a:latin typeface="Myriad Pro" charset="0"/>
                <a:ea typeface="Myriad Pro" charset="0"/>
                <a:cs typeface="Myriad Pro" charset="0"/>
              </a:rPr>
              <a:t>) </a:t>
            </a:r>
          </a:p>
          <a:p>
            <a:r>
              <a:rPr lang="en-GB" sz="1600" u="sng" dirty="0" smtClean="0">
                <a:solidFill>
                  <a:srgbClr val="1F224E"/>
                </a:solidFill>
                <a:latin typeface="Myriad Pro" charset="0"/>
                <a:ea typeface="Myriad Pro" charset="0"/>
                <a:cs typeface="Myriad Pro" charset="0"/>
              </a:rPr>
              <a:t>medium length questions (between 6 and 10 marks)</a:t>
            </a:r>
          </a:p>
          <a:p>
            <a:r>
              <a:rPr lang="en-GB" sz="1600" u="sng" dirty="0" smtClean="0">
                <a:solidFill>
                  <a:srgbClr val="1F224E"/>
                </a:solidFill>
                <a:latin typeface="Myriad Pro" charset="0"/>
                <a:ea typeface="Myriad Pro" charset="0"/>
                <a:cs typeface="Myriad Pro" charset="0"/>
              </a:rPr>
              <a:t>a higher tariff extended response question of 16 marks. </a:t>
            </a:r>
            <a:endParaRPr lang="en-GB" sz="1600" u="sng" dirty="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In Sections </a:t>
            </a:r>
            <a:r>
              <a:rPr lang="en-GB" sz="1600" dirty="0">
                <a:solidFill>
                  <a:srgbClr val="1F224E"/>
                </a:solidFill>
                <a:latin typeface="Myriad Pro" charset="0"/>
                <a:ea typeface="Myriad Pro" charset="0"/>
                <a:cs typeface="Myriad Pro" charset="0"/>
              </a:rPr>
              <a:t>A </a:t>
            </a:r>
            <a:r>
              <a:rPr lang="en-GB" sz="1600" dirty="0" smtClean="0">
                <a:solidFill>
                  <a:srgbClr val="1F224E"/>
                </a:solidFill>
                <a:latin typeface="Myriad Pro" charset="0"/>
                <a:ea typeface="Myriad Pro" charset="0"/>
                <a:cs typeface="Myriad Pro" charset="0"/>
              </a:rPr>
              <a:t>and B there </a:t>
            </a:r>
            <a:r>
              <a:rPr lang="en-GB" sz="1600" dirty="0">
                <a:solidFill>
                  <a:srgbClr val="1F224E"/>
                </a:solidFill>
                <a:latin typeface="Myriad Pro" charset="0"/>
                <a:ea typeface="Myriad Pro" charset="0"/>
                <a:cs typeface="Myriad Pro" charset="0"/>
              </a:rPr>
              <a:t>will be questions on each assessment objective with the following totals across </a:t>
            </a:r>
            <a:r>
              <a:rPr lang="en-GB" sz="1600" dirty="0" smtClean="0">
                <a:solidFill>
                  <a:srgbClr val="1F224E"/>
                </a:solidFill>
                <a:latin typeface="Myriad Pro" charset="0"/>
                <a:ea typeface="Myriad Pro" charset="0"/>
                <a:cs typeface="Myriad Pro" charset="0"/>
              </a:rPr>
              <a:t>the two sections:</a:t>
            </a: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endParaRPr lang="en-GB" sz="1600" dirty="0">
              <a:solidFill>
                <a:srgbClr val="1F224E"/>
              </a:solidFill>
              <a:latin typeface="Myriad Pro" charset="0"/>
              <a:ea typeface="Myriad Pro" charset="0"/>
              <a:cs typeface="Myriad Pro" charset="0"/>
            </a:endParaRPr>
          </a:p>
          <a:p>
            <a:pPr marL="0" indent="0">
              <a:buNone/>
            </a:pPr>
            <a:endParaRPr lang="en-GB" sz="1600" dirty="0" smtClean="0">
              <a:solidFill>
                <a:srgbClr val="1F224E"/>
              </a:solidFill>
              <a:latin typeface="Myriad Pro" charset="0"/>
              <a:ea typeface="Myriad Pro" charset="0"/>
              <a:cs typeface="Myriad Pro" charset="0"/>
            </a:endParaRPr>
          </a:p>
          <a:p>
            <a:pPr marL="0" indent="0">
              <a:buNone/>
            </a:pPr>
            <a:r>
              <a:rPr lang="en-GB" sz="1600" dirty="0" smtClean="0">
                <a:solidFill>
                  <a:srgbClr val="1F224E"/>
                </a:solidFill>
                <a:latin typeface="Myriad Pro" charset="0"/>
                <a:ea typeface="Myriad Pro" charset="0"/>
                <a:cs typeface="Myriad Pro" charset="0"/>
              </a:rPr>
              <a:t>The assessment objectives will not be split evenly between the two sections.</a:t>
            </a:r>
            <a:endParaRPr lang="en-GB" sz="1600" dirty="0">
              <a:solidFill>
                <a:srgbClr val="1F224E"/>
              </a:solidFill>
              <a:latin typeface="Myriad Pro" charset="0"/>
              <a:ea typeface="Myriad Pro" charset="0"/>
              <a:cs typeface="Myriad Pro" charset="0"/>
            </a:endParaRPr>
          </a:p>
          <a:p>
            <a:endParaRPr lang="en-GB" sz="18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1279510572"/>
              </p:ext>
            </p:extLst>
          </p:nvPr>
        </p:nvGraphicFramePr>
        <p:xfrm>
          <a:off x="1043608" y="4077072"/>
          <a:ext cx="6912768" cy="873869"/>
        </p:xfrm>
        <a:graphic>
          <a:graphicData uri="http://schemas.openxmlformats.org/drawingml/2006/table">
            <a:tbl>
              <a:tblPr firstRow="1" bandRow="1">
                <a:tableStyleId>{5C22544A-7EE6-4342-B048-85BDC9FD1C3A}</a:tableStyleId>
              </a:tblPr>
              <a:tblGrid>
                <a:gridCol w="676250"/>
                <a:gridCol w="1700015"/>
                <a:gridCol w="1530952"/>
                <a:gridCol w="1562225"/>
                <a:gridCol w="1443326"/>
              </a:tblGrid>
              <a:tr h="360040">
                <a:tc>
                  <a:txBody>
                    <a:bodyPr/>
                    <a:lstStyle/>
                    <a:p>
                      <a:pPr algn="ctr"/>
                      <a:endParaRPr lang="en-GB" sz="1400" dirty="0"/>
                    </a:p>
                  </a:txBody>
                  <a:tcPr>
                    <a:solidFill>
                      <a:schemeClr val="bg1">
                        <a:lumMod val="85000"/>
                      </a:schemeClr>
                    </a:solidFill>
                  </a:tcPr>
                </a:tc>
                <a:tc>
                  <a:txBody>
                    <a:bodyPr/>
                    <a:lstStyle/>
                    <a:p>
                      <a:pPr algn="ctr"/>
                      <a:r>
                        <a:rPr lang="en-GB" sz="1400" dirty="0" smtClean="0">
                          <a:solidFill>
                            <a:srgbClr val="FF0000"/>
                          </a:solidFill>
                        </a:rPr>
                        <a:t>AO1 (Knowledge and</a:t>
                      </a:r>
                      <a:r>
                        <a:rPr lang="en-GB" sz="1400" baseline="0" dirty="0" smtClean="0">
                          <a:solidFill>
                            <a:srgbClr val="FF0000"/>
                          </a:solidFill>
                        </a:rPr>
                        <a:t> understanding</a:t>
                      </a:r>
                      <a:r>
                        <a:rPr lang="en-GB" sz="1400" dirty="0" smtClean="0">
                          <a:solidFill>
                            <a:srgbClr val="FF0000"/>
                          </a:solidFill>
                        </a:rPr>
                        <a:t>)</a:t>
                      </a:r>
                      <a:endParaRPr lang="en-GB" sz="1400" dirty="0">
                        <a:solidFill>
                          <a:srgbClr val="FF0000"/>
                        </a:solidFill>
                      </a:endParaRPr>
                    </a:p>
                  </a:txBody>
                  <a:tcPr>
                    <a:solidFill>
                      <a:schemeClr val="bg1">
                        <a:lumMod val="85000"/>
                      </a:schemeClr>
                    </a:solidFill>
                  </a:tcPr>
                </a:tc>
                <a:tc>
                  <a:txBody>
                    <a:bodyPr/>
                    <a:lstStyle/>
                    <a:p>
                      <a:pPr algn="ctr"/>
                      <a:r>
                        <a:rPr lang="en-GB" sz="1400" dirty="0" smtClean="0">
                          <a:solidFill>
                            <a:srgbClr val="00B0F0"/>
                          </a:solidFill>
                        </a:rPr>
                        <a:t>AO2 (Application)</a:t>
                      </a:r>
                      <a:endParaRPr lang="en-GB" sz="1400" dirty="0">
                        <a:solidFill>
                          <a:srgbClr val="00B0F0"/>
                        </a:solidFill>
                      </a:endParaRPr>
                    </a:p>
                  </a:txBody>
                  <a:tcPr>
                    <a:solidFill>
                      <a:schemeClr val="bg1">
                        <a:lumMod val="85000"/>
                      </a:schemeClr>
                    </a:solidFill>
                  </a:tcPr>
                </a:tc>
                <a:tc>
                  <a:txBody>
                    <a:bodyPr/>
                    <a:lstStyle/>
                    <a:p>
                      <a:pPr algn="ctr"/>
                      <a:r>
                        <a:rPr lang="en-GB" sz="1400" dirty="0" smtClean="0">
                          <a:solidFill>
                            <a:srgbClr val="00B050"/>
                          </a:solidFill>
                        </a:rPr>
                        <a:t>AO3 (Skills)</a:t>
                      </a:r>
                      <a:endParaRPr lang="en-GB" sz="1400" dirty="0">
                        <a:solidFill>
                          <a:srgbClr val="00B050"/>
                        </a:solidFill>
                      </a:endParaRPr>
                    </a:p>
                  </a:txBody>
                  <a:tcPr>
                    <a:solidFill>
                      <a:schemeClr val="bg1">
                        <a:lumMod val="85000"/>
                      </a:schemeClr>
                    </a:solidFill>
                  </a:tcPr>
                </a:tc>
                <a:tc>
                  <a:txBody>
                    <a:bodyPr/>
                    <a:lstStyle/>
                    <a:p>
                      <a:pPr algn="ctr"/>
                      <a:r>
                        <a:rPr lang="en-GB" sz="1400" dirty="0" smtClean="0">
                          <a:solidFill>
                            <a:schemeClr val="tx1"/>
                          </a:solidFill>
                        </a:rPr>
                        <a:t>Total</a:t>
                      </a:r>
                      <a:endParaRPr lang="en-GB" sz="1400" dirty="0">
                        <a:solidFill>
                          <a:schemeClr val="tx1"/>
                        </a:solidFill>
                      </a:endParaRPr>
                    </a:p>
                  </a:txBody>
                  <a:tcPr>
                    <a:solidFill>
                      <a:schemeClr val="bg1">
                        <a:lumMod val="85000"/>
                      </a:schemeClr>
                    </a:solidFill>
                  </a:tcPr>
                </a:tc>
              </a:tr>
              <a:tr h="355709">
                <a:tc>
                  <a:txBody>
                    <a:bodyPr/>
                    <a:lstStyle/>
                    <a:p>
                      <a:pPr algn="ctr"/>
                      <a:r>
                        <a:rPr lang="en-GB" sz="1400" dirty="0" smtClean="0"/>
                        <a:t>Marks</a:t>
                      </a:r>
                      <a:endParaRPr lang="en-GB" sz="1400" dirty="0"/>
                    </a:p>
                  </a:txBody>
                  <a:tcPr>
                    <a:solidFill>
                      <a:schemeClr val="bg1">
                        <a:lumMod val="85000"/>
                      </a:schemeClr>
                    </a:solidFill>
                  </a:tcPr>
                </a:tc>
                <a:tc>
                  <a:txBody>
                    <a:bodyPr/>
                    <a:lstStyle/>
                    <a:p>
                      <a:pPr algn="ctr"/>
                      <a:r>
                        <a:rPr lang="en-GB" sz="1400" dirty="0" smtClean="0"/>
                        <a:t>30</a:t>
                      </a:r>
                      <a:endParaRPr lang="en-GB" sz="1400" dirty="0"/>
                    </a:p>
                  </a:txBody>
                  <a:tcPr>
                    <a:solidFill>
                      <a:schemeClr val="bg1">
                        <a:lumMod val="85000"/>
                      </a:schemeClr>
                    </a:solidFill>
                  </a:tcPr>
                </a:tc>
                <a:tc>
                  <a:txBody>
                    <a:bodyPr/>
                    <a:lstStyle/>
                    <a:p>
                      <a:pPr algn="ctr"/>
                      <a:r>
                        <a:rPr lang="en-GB" sz="1400" dirty="0" smtClean="0"/>
                        <a:t>27</a:t>
                      </a:r>
                      <a:endParaRPr lang="en-GB" sz="1400" dirty="0"/>
                    </a:p>
                  </a:txBody>
                  <a:tcPr>
                    <a:solidFill>
                      <a:schemeClr val="bg1">
                        <a:lumMod val="85000"/>
                      </a:schemeClr>
                    </a:solidFill>
                  </a:tcPr>
                </a:tc>
                <a:tc>
                  <a:txBody>
                    <a:bodyPr/>
                    <a:lstStyle/>
                    <a:p>
                      <a:pPr algn="ctr"/>
                      <a:r>
                        <a:rPr lang="en-GB" sz="1400" dirty="0" smtClean="0"/>
                        <a:t>9</a:t>
                      </a:r>
                      <a:endParaRPr lang="en-GB" sz="1400" dirty="0"/>
                    </a:p>
                  </a:txBody>
                  <a:tcPr>
                    <a:solidFill>
                      <a:schemeClr val="bg1">
                        <a:lumMod val="85000"/>
                      </a:schemeClr>
                    </a:solidFill>
                  </a:tcPr>
                </a:tc>
                <a:tc>
                  <a:txBody>
                    <a:bodyPr/>
                    <a:lstStyle/>
                    <a:p>
                      <a:pPr algn="ctr"/>
                      <a:r>
                        <a:rPr lang="en-GB" sz="1400" dirty="0" smtClean="0"/>
                        <a:t>58</a:t>
                      </a:r>
                      <a:endParaRPr lang="en-GB" sz="1400" dirty="0"/>
                    </a:p>
                  </a:txBody>
                  <a:tcPr>
                    <a:solidFill>
                      <a:schemeClr val="bg1">
                        <a:lumMod val="85000"/>
                      </a:schemeClr>
                    </a:solidFill>
                  </a:tcPr>
                </a:tc>
              </a:tr>
            </a:tbl>
          </a:graphicData>
        </a:graphic>
      </p:graphicFrame>
    </p:spTree>
    <p:extLst>
      <p:ext uri="{BB962C8B-B14F-4D97-AF65-F5344CB8AC3E}">
        <p14:creationId xmlns:p14="http://schemas.microsoft.com/office/powerpoint/2010/main" val="642920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latin typeface="Myriad Pro"/>
              </a:rPr>
              <a:t>Quality of Extended Responses</a:t>
            </a:r>
          </a:p>
        </p:txBody>
      </p:sp>
      <p:sp>
        <p:nvSpPr>
          <p:cNvPr id="3" name="Content Placeholder 2"/>
          <p:cNvSpPr>
            <a:spLocks noGrp="1"/>
          </p:cNvSpPr>
          <p:nvPr>
            <p:ph idx="4294967295"/>
          </p:nvPr>
        </p:nvSpPr>
        <p:spPr>
          <a:xfrm>
            <a:off x="395536" y="1378869"/>
            <a:ext cx="8352928" cy="3672408"/>
          </a:xfrm>
        </p:spPr>
        <p:txBody>
          <a:bodyPr>
            <a:normAutofit/>
          </a:bodyPr>
          <a:lstStyle/>
          <a:p>
            <a:pPr marL="0" indent="0">
              <a:buNone/>
            </a:pPr>
            <a:r>
              <a:rPr lang="en-GB" sz="1200" dirty="0">
                <a:solidFill>
                  <a:srgbClr val="1F224E"/>
                </a:solidFill>
                <a:latin typeface="Myriad Pro" charset="0"/>
                <a:ea typeface="Myriad Pro" charset="0"/>
                <a:cs typeface="Myriad Pro" charset="0"/>
              </a:rPr>
              <a:t>‘Quality of extended response’ is assessed within each level for questions of </a:t>
            </a:r>
            <a:r>
              <a:rPr lang="en-GB" sz="1200" dirty="0" smtClean="0">
                <a:solidFill>
                  <a:srgbClr val="1F224E"/>
                </a:solidFill>
                <a:latin typeface="Myriad Pro" charset="0"/>
                <a:ea typeface="Myriad Pro" charset="0"/>
                <a:cs typeface="Myriad Pro" charset="0"/>
              </a:rPr>
              <a:t>16 marks </a:t>
            </a:r>
            <a:r>
              <a:rPr lang="en-GB" sz="1200" dirty="0">
                <a:solidFill>
                  <a:srgbClr val="1F224E"/>
                </a:solidFill>
                <a:latin typeface="Myriad Pro" charset="0"/>
                <a:ea typeface="Myriad Pro" charset="0"/>
                <a:cs typeface="Myriad Pro" charset="0"/>
              </a:rPr>
              <a:t>or above and is indicated by an </a:t>
            </a:r>
            <a:r>
              <a:rPr lang="en-GB" sz="1200" dirty="0" smtClean="0">
                <a:solidFill>
                  <a:srgbClr val="1F224E"/>
                </a:solidFill>
                <a:latin typeface="Myriad Pro" charset="0"/>
                <a:ea typeface="Myriad Pro" charset="0"/>
                <a:cs typeface="Myriad Pro" charset="0"/>
              </a:rPr>
              <a:t>asterisk </a:t>
            </a:r>
            <a:r>
              <a:rPr lang="en-GB" sz="1200" dirty="0">
                <a:solidFill>
                  <a:srgbClr val="1F224E"/>
                </a:solidFill>
                <a:latin typeface="Myriad Pro" charset="0"/>
                <a:ea typeface="Myriad Pro" charset="0"/>
                <a:cs typeface="Myriad Pro" charset="0"/>
              </a:rPr>
              <a:t>(*) beside the </a:t>
            </a:r>
            <a:r>
              <a:rPr lang="en-GB" sz="1200" dirty="0" smtClean="0">
                <a:solidFill>
                  <a:srgbClr val="1F224E"/>
                </a:solidFill>
                <a:latin typeface="Myriad Pro" charset="0"/>
                <a:ea typeface="Myriad Pro" charset="0"/>
                <a:cs typeface="Myriad Pro" charset="0"/>
              </a:rPr>
              <a:t>question. </a:t>
            </a:r>
            <a:r>
              <a:rPr lang="en-GB" sz="1200" dirty="0">
                <a:solidFill>
                  <a:srgbClr val="1F224E"/>
                </a:solidFill>
                <a:latin typeface="Myriad Pro" charset="0"/>
                <a:ea typeface="Myriad Pro" charset="0"/>
                <a:cs typeface="Myriad Pro" charset="0"/>
              </a:rPr>
              <a:t>The following are the descriptors placed within the levels for </a:t>
            </a:r>
            <a:r>
              <a:rPr lang="en-GB" sz="1200" dirty="0" smtClean="0">
                <a:solidFill>
                  <a:srgbClr val="1F224E"/>
                </a:solidFill>
                <a:latin typeface="Myriad Pro" charset="0"/>
                <a:ea typeface="Myriad Pro" charset="0"/>
                <a:cs typeface="Myriad Pro" charset="0"/>
              </a:rPr>
              <a:t>16 </a:t>
            </a:r>
            <a:r>
              <a:rPr lang="en-GB" sz="1200" dirty="0">
                <a:solidFill>
                  <a:srgbClr val="1F224E"/>
                </a:solidFill>
                <a:latin typeface="Myriad Pro" charset="0"/>
                <a:ea typeface="Myriad Pro" charset="0"/>
                <a:cs typeface="Myriad Pro" charset="0"/>
              </a:rPr>
              <a:t>mark questions: </a:t>
            </a:r>
          </a:p>
          <a:p>
            <a:pPr marL="0" indent="0">
              <a:buNone/>
            </a:pPr>
            <a:endParaRPr lang="en-GB" sz="1200" dirty="0">
              <a:latin typeface="Myriad Pro"/>
            </a:endParaRPr>
          </a:p>
          <a:p>
            <a:pPr marL="0" indent="0">
              <a:buFont typeface="Arial" panose="020B0604020202020204" pitchFamily="34" charset="0"/>
              <a:buNone/>
            </a:pPr>
            <a:r>
              <a:rPr lang="en-GB" sz="1200" i="1" dirty="0">
                <a:solidFill>
                  <a:srgbClr val="1F224E"/>
                </a:solidFill>
                <a:latin typeface="Myriad Pro" charset="0"/>
                <a:ea typeface="Myriad Pro" charset="0"/>
                <a:cs typeface="Myriad Pro" charset="0"/>
              </a:rPr>
              <a:t>Level 3</a:t>
            </a:r>
          </a:p>
          <a:p>
            <a:pPr marL="0" indent="0">
              <a:buNone/>
            </a:pPr>
            <a:r>
              <a:rPr lang="en-US" sz="1200" i="1" dirty="0">
                <a:solidFill>
                  <a:srgbClr val="1F224E"/>
                </a:solidFill>
                <a:latin typeface="Myriad Pro" charset="0"/>
                <a:ea typeface="Myriad Pro" charset="0"/>
                <a:cs typeface="Myriad Pro" charset="0"/>
              </a:rPr>
              <a:t>There is a well-developed line of reasoning which is clear and logically structured. The information presented is relevant and substantiated</a:t>
            </a:r>
            <a:r>
              <a:rPr lang="en-US" sz="1200" i="1" dirty="0" smtClean="0">
                <a:solidFill>
                  <a:srgbClr val="1F224E"/>
                </a:solidFill>
                <a:latin typeface="Myriad Pro" charset="0"/>
                <a:ea typeface="Myriad Pro" charset="0"/>
                <a:cs typeface="Myriad Pro" charset="0"/>
              </a:rPr>
              <a:t>.</a:t>
            </a:r>
          </a:p>
          <a:p>
            <a:pPr marL="0" indent="0">
              <a:buNone/>
            </a:pPr>
            <a:endParaRPr lang="en-US" sz="1200" i="1" dirty="0">
              <a:solidFill>
                <a:srgbClr val="1F224E"/>
              </a:solidFill>
              <a:latin typeface="Myriad Pro" charset="0"/>
              <a:ea typeface="Myriad Pro" charset="0"/>
              <a:cs typeface="Myriad Pro" charset="0"/>
            </a:endParaRPr>
          </a:p>
          <a:p>
            <a:pPr marL="0" indent="0">
              <a:buNone/>
            </a:pPr>
            <a:r>
              <a:rPr lang="en-US" sz="1200" i="1" dirty="0" smtClean="0">
                <a:solidFill>
                  <a:srgbClr val="1F224E"/>
                </a:solidFill>
                <a:latin typeface="Myriad Pro" charset="0"/>
                <a:ea typeface="Myriad Pro" charset="0"/>
                <a:cs typeface="Myriad Pro" charset="0"/>
              </a:rPr>
              <a:t>Level </a:t>
            </a:r>
            <a:r>
              <a:rPr lang="en-US" sz="1200" i="1" dirty="0">
                <a:solidFill>
                  <a:srgbClr val="1F224E"/>
                </a:solidFill>
                <a:latin typeface="Myriad Pro" charset="0"/>
                <a:ea typeface="Myriad Pro" charset="0"/>
                <a:cs typeface="Myriad Pro" charset="0"/>
              </a:rPr>
              <a:t>2</a:t>
            </a:r>
          </a:p>
          <a:p>
            <a:pPr marL="0" indent="0">
              <a:buNone/>
            </a:pPr>
            <a:r>
              <a:rPr lang="en-US" sz="1200" i="1" dirty="0">
                <a:solidFill>
                  <a:srgbClr val="1F224E"/>
                </a:solidFill>
                <a:latin typeface="Myriad Pro" charset="0"/>
                <a:ea typeface="Myriad Pro" charset="0"/>
                <a:cs typeface="Myriad Pro" charset="0"/>
              </a:rPr>
              <a:t>There is a line of reasoning presented with some structure. The information presented is in the most-part relevant and supported by some evidence</a:t>
            </a:r>
            <a:r>
              <a:rPr lang="en-US" sz="1200" i="1" dirty="0" smtClean="0">
                <a:solidFill>
                  <a:srgbClr val="1F224E"/>
                </a:solidFill>
                <a:latin typeface="Myriad Pro" charset="0"/>
                <a:ea typeface="Myriad Pro" charset="0"/>
                <a:cs typeface="Myriad Pro" charset="0"/>
              </a:rPr>
              <a:t>.</a:t>
            </a:r>
          </a:p>
          <a:p>
            <a:pPr marL="0" indent="0">
              <a:buNone/>
            </a:pPr>
            <a:endParaRPr lang="en-US" sz="1200" i="1" dirty="0">
              <a:solidFill>
                <a:srgbClr val="1F224E"/>
              </a:solidFill>
              <a:latin typeface="Myriad Pro" charset="0"/>
              <a:ea typeface="Myriad Pro" charset="0"/>
              <a:cs typeface="Myriad Pro" charset="0"/>
            </a:endParaRPr>
          </a:p>
          <a:p>
            <a:pPr marL="0" indent="0">
              <a:buFont typeface="Arial" panose="020B0604020202020204" pitchFamily="34" charset="0"/>
              <a:buNone/>
            </a:pPr>
            <a:r>
              <a:rPr lang="en-US" sz="1200" i="1" dirty="0">
                <a:solidFill>
                  <a:srgbClr val="1F224E"/>
                </a:solidFill>
                <a:latin typeface="Myriad Pro" charset="0"/>
                <a:ea typeface="Myriad Pro" charset="0"/>
                <a:cs typeface="Myriad Pro" charset="0"/>
              </a:rPr>
              <a:t>Level 1</a:t>
            </a:r>
          </a:p>
          <a:p>
            <a:pPr marL="0" indent="0">
              <a:buNone/>
            </a:pPr>
            <a:r>
              <a:rPr lang="en-US" sz="1200" i="1" dirty="0">
                <a:solidFill>
                  <a:srgbClr val="1F224E"/>
                </a:solidFill>
                <a:latin typeface="Myriad Pro" charset="0"/>
                <a:ea typeface="Myriad Pro" charset="0"/>
                <a:cs typeface="Myriad Pro" charset="0"/>
              </a:rPr>
              <a:t>The information is basic and communicated in an unstructured way. The information is supported by limited evidence and the relationship to the evidence may not be clear.</a:t>
            </a:r>
          </a:p>
        </p:txBody>
      </p:sp>
      <p:sp>
        <p:nvSpPr>
          <p:cNvPr id="4" name="Rectangle 3"/>
          <p:cNvSpPr/>
          <p:nvPr/>
        </p:nvSpPr>
        <p:spPr>
          <a:xfrm>
            <a:off x="928167" y="4685134"/>
            <a:ext cx="7128792" cy="692497"/>
          </a:xfrm>
          <a:prstGeom prst="rect">
            <a:avLst/>
          </a:prstGeom>
          <a:ln>
            <a:solidFill>
              <a:schemeClr val="tx1"/>
            </a:solidFill>
          </a:ln>
        </p:spPr>
        <p:txBody>
          <a:bodyPr wrap="square">
            <a:spAutoFit/>
          </a:bodyPr>
          <a:lstStyle/>
          <a:p>
            <a:r>
              <a:rPr lang="en-GB" sz="1300" dirty="0">
                <a:solidFill>
                  <a:srgbClr val="1F224E"/>
                </a:solidFill>
                <a:latin typeface="Myriad Pro" charset="0"/>
                <a:ea typeface="Myriad Pro" charset="0"/>
                <a:cs typeface="Myriad Pro" charset="0"/>
              </a:rPr>
              <a:t>The way that a student has structured their response would need to be considered when you are deciding which level to place the student in – but the quality of the geographical content within the answer should always be the most important consideration.</a:t>
            </a:r>
          </a:p>
        </p:txBody>
      </p:sp>
    </p:spTree>
    <p:extLst>
      <p:ext uri="{BB962C8B-B14F-4D97-AF65-F5344CB8AC3E}">
        <p14:creationId xmlns:p14="http://schemas.microsoft.com/office/powerpoint/2010/main" val="104487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190"/>
            <a:ext cx="9144000" cy="685800"/>
          </a:xfrm>
        </p:spPr>
        <p:txBody>
          <a:bodyPr>
            <a:noAutofit/>
          </a:bodyPr>
          <a:lstStyle/>
          <a:p>
            <a:r>
              <a:rPr lang="en-GB" sz="3200" dirty="0"/>
              <a:t>Level of Response Questions Marking Guidance</a:t>
            </a:r>
          </a:p>
        </p:txBody>
      </p:sp>
      <p:sp>
        <p:nvSpPr>
          <p:cNvPr id="3" name="Content Placeholder 2"/>
          <p:cNvSpPr>
            <a:spLocks noGrp="1"/>
          </p:cNvSpPr>
          <p:nvPr>
            <p:ph idx="4294967295"/>
          </p:nvPr>
        </p:nvSpPr>
        <p:spPr>
          <a:xfrm>
            <a:off x="421858" y="632718"/>
            <a:ext cx="8424936" cy="647849"/>
          </a:xfrm>
        </p:spPr>
        <p:txBody>
          <a:bodyPr>
            <a:noAutofit/>
          </a:bodyPr>
          <a:lstStyle/>
          <a:p>
            <a:pPr marL="0" indent="0">
              <a:buNone/>
            </a:pPr>
            <a:r>
              <a:rPr lang="en-GB" sz="1200" dirty="0">
                <a:solidFill>
                  <a:srgbClr val="1F224E"/>
                </a:solidFill>
                <a:latin typeface="Myriad Pro" charset="0"/>
                <a:ea typeface="Myriad Pro" charset="0"/>
                <a:cs typeface="Myriad Pro" charset="0"/>
              </a:rPr>
              <a:t>At the beginning of each mark scheme the following table is included to help you understand the level of response mark schemes – this is for any level marked questions (6 marks and above). The wording in each level (from basic to comprehensive) indicates how answers develop and progress within each assessment objective.</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41301"/>
            <a:ext cx="8124825"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03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946" y="2093766"/>
            <a:ext cx="4794042" cy="3035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idx="4294967295"/>
          </p:nvPr>
        </p:nvSpPr>
        <p:spPr>
          <a:xfrm>
            <a:off x="0" y="116632"/>
            <a:ext cx="9144000" cy="685800"/>
          </a:xfrm>
        </p:spPr>
        <p:txBody>
          <a:bodyPr>
            <a:normAutofit/>
          </a:bodyPr>
          <a:lstStyle/>
          <a:p>
            <a:r>
              <a:rPr lang="en-GB" sz="3600" dirty="0"/>
              <a:t>Level of Response Question Mark Scheme</a:t>
            </a:r>
          </a:p>
        </p:txBody>
      </p:sp>
      <p:sp>
        <p:nvSpPr>
          <p:cNvPr id="12" name="Content Placeholder 2"/>
          <p:cNvSpPr txBox="1">
            <a:spLocks/>
          </p:cNvSpPr>
          <p:nvPr/>
        </p:nvSpPr>
        <p:spPr>
          <a:xfrm>
            <a:off x="5662981" y="908720"/>
            <a:ext cx="3312368"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‘Indicative content’ part of the mark scheme shows some of the content which </a:t>
            </a:r>
            <a:r>
              <a:rPr lang="en-GB" sz="1400" u="sng" dirty="0" smtClean="0">
                <a:solidFill>
                  <a:srgbClr val="1F224E"/>
                </a:solidFill>
                <a:latin typeface="Myriad Pro" charset="0"/>
                <a:ea typeface="Myriad Pro" charset="0"/>
                <a:cs typeface="Myriad Pro" charset="0"/>
              </a:rPr>
              <a:t>could</a:t>
            </a:r>
            <a:r>
              <a:rPr lang="en-GB" sz="1400" dirty="0" smtClean="0">
                <a:solidFill>
                  <a:srgbClr val="1F224E"/>
                </a:solidFill>
                <a:latin typeface="Myriad Pro" charset="0"/>
                <a:ea typeface="Myriad Pro" charset="0"/>
                <a:cs typeface="Myriad Pro" charset="0"/>
              </a:rPr>
              <a:t> be included in students’ answers. This is not an exhaustive list.</a:t>
            </a:r>
            <a:endParaRPr lang="en-GB" sz="1400" dirty="0">
              <a:solidFill>
                <a:srgbClr val="1F224E"/>
              </a:solidFill>
              <a:latin typeface="Myriad Pro" charset="0"/>
              <a:ea typeface="Myriad Pro" charset="0"/>
              <a:cs typeface="Myriad Pro" charset="0"/>
            </a:endParaRPr>
          </a:p>
        </p:txBody>
      </p:sp>
      <p:cxnSp>
        <p:nvCxnSpPr>
          <p:cNvPr id="14" name="Straight Arrow Connector 13"/>
          <p:cNvCxnSpPr/>
          <p:nvPr/>
        </p:nvCxnSpPr>
        <p:spPr>
          <a:xfrm flipH="1">
            <a:off x="5724128" y="1826905"/>
            <a:ext cx="1728192" cy="4499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80597" y="3706802"/>
            <a:ext cx="2043132" cy="2242478"/>
          </a:xfrm>
          <a:prstGeom prst="rect">
            <a:avLst/>
          </a:prstGeom>
          <a:solidFill>
            <a:schemeClr val="bg1"/>
          </a:solidFill>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If ‘Quality of Extended Responses’ and/or ‘place-specific detail’ are being assessed they will be shown in the answer column (Quality of Extended Responses information will be after the </a:t>
            </a:r>
            <a:r>
              <a:rPr lang="en-GB" sz="1400" dirty="0" smtClean="0">
                <a:solidFill>
                  <a:srgbClr val="00B0F0"/>
                </a:solidFill>
                <a:latin typeface="Myriad Pro" charset="0"/>
                <a:ea typeface="Myriad Pro" charset="0"/>
                <a:cs typeface="Myriad Pro" charset="0"/>
              </a:rPr>
              <a:t>AO2</a:t>
            </a:r>
            <a:r>
              <a:rPr lang="en-GB" sz="1400" dirty="0" smtClean="0">
                <a:solidFill>
                  <a:srgbClr val="1F224E"/>
                </a:solidFill>
                <a:latin typeface="Myriad Pro" charset="0"/>
                <a:ea typeface="Myriad Pro" charset="0"/>
                <a:cs typeface="Myriad Pro" charset="0"/>
              </a:rPr>
              <a:t> criteria).</a:t>
            </a:r>
            <a:endParaRPr lang="en-GB" sz="1400" dirty="0">
              <a:solidFill>
                <a:srgbClr val="1F224E"/>
              </a:solidFill>
              <a:latin typeface="Myriad Pro" charset="0"/>
              <a:ea typeface="Myriad Pro" charset="0"/>
              <a:cs typeface="Myriad Pro" charset="0"/>
            </a:endParaRPr>
          </a:p>
        </p:txBody>
      </p:sp>
      <p:cxnSp>
        <p:nvCxnSpPr>
          <p:cNvPr id="6" name="Straight Arrow Connector 5"/>
          <p:cNvCxnSpPr/>
          <p:nvPr/>
        </p:nvCxnSpPr>
        <p:spPr>
          <a:xfrm flipV="1">
            <a:off x="1835696" y="3212976"/>
            <a:ext cx="792088" cy="8680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236297" y="2093766"/>
            <a:ext cx="1512167" cy="385551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smtClean="0">
                <a:solidFill>
                  <a:srgbClr val="1F224E"/>
                </a:solidFill>
                <a:latin typeface="Myriad Pro" charset="0"/>
                <a:ea typeface="Myriad Pro" charset="0"/>
                <a:cs typeface="Myriad Pro" charset="0"/>
              </a:rPr>
              <a:t>In the ‘Guidance’ column there are examples of information that students could discuss in their answers, split by assessment objective.</a:t>
            </a:r>
          </a:p>
          <a:p>
            <a:pPr marL="0" indent="0">
              <a:buFont typeface="Arial" panose="020B0604020202020204" pitchFamily="34" charset="0"/>
              <a:buNone/>
            </a:pPr>
            <a:endParaRPr lang="en-US" sz="1400" smtClean="0">
              <a:solidFill>
                <a:srgbClr val="1F224E"/>
              </a:solidFill>
              <a:latin typeface="Myriad Pro" charset="0"/>
              <a:ea typeface="Myriad Pro" charset="0"/>
              <a:cs typeface="Myriad Pro" charset="0"/>
            </a:endParaRPr>
          </a:p>
          <a:p>
            <a:pPr marL="0" indent="0">
              <a:buFont typeface="Arial" panose="020B0604020202020204" pitchFamily="34" charset="0"/>
              <a:buNone/>
            </a:pPr>
            <a:r>
              <a:rPr lang="en-GB" sz="1400" smtClean="0">
                <a:solidFill>
                  <a:srgbClr val="1F224E"/>
                </a:solidFill>
                <a:latin typeface="Myriad Pro" charset="0"/>
                <a:ea typeface="Myriad Pro" charset="0"/>
                <a:cs typeface="Myriad Pro" charset="0"/>
              </a:rPr>
              <a:t>The list is not exhaustive and students should be rewarded for any appropriate content in their answer.</a:t>
            </a:r>
            <a:endParaRPr lang="en-US" sz="1400" dirty="0" smtClean="0">
              <a:solidFill>
                <a:srgbClr val="1F224E"/>
              </a:solidFill>
              <a:latin typeface="Myriad Pro" charset="0"/>
              <a:ea typeface="Myriad Pro" charset="0"/>
              <a:cs typeface="Myriad Pro" charset="0"/>
            </a:endParaRPr>
          </a:p>
        </p:txBody>
      </p:sp>
      <p:cxnSp>
        <p:nvCxnSpPr>
          <p:cNvPr id="18" name="Straight Arrow Connector 17"/>
          <p:cNvCxnSpPr/>
          <p:nvPr/>
        </p:nvCxnSpPr>
        <p:spPr>
          <a:xfrm flipH="1">
            <a:off x="6948264" y="4005064"/>
            <a:ext cx="288032"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a:xfrm>
            <a:off x="2156495" y="890801"/>
            <a:ext cx="3384376" cy="936104"/>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400" dirty="0" smtClean="0">
                <a:solidFill>
                  <a:srgbClr val="1F224E"/>
                </a:solidFill>
                <a:latin typeface="Myriad Pro" charset="0"/>
                <a:ea typeface="Myriad Pro" charset="0"/>
                <a:cs typeface="Myriad Pro" charset="0"/>
              </a:rPr>
              <a:t>The ‘Answer’ column includes information on how the assessment objectives link to the question and the standard required for the question parts.</a:t>
            </a:r>
            <a:endParaRPr lang="en-GB" sz="1400" dirty="0">
              <a:solidFill>
                <a:srgbClr val="1F224E"/>
              </a:solidFill>
              <a:latin typeface="Myriad Pro" charset="0"/>
              <a:ea typeface="Myriad Pro" charset="0"/>
              <a:cs typeface="Myriad Pro" charset="0"/>
            </a:endParaRPr>
          </a:p>
        </p:txBody>
      </p:sp>
      <p:cxnSp>
        <p:nvCxnSpPr>
          <p:cNvPr id="20" name="Straight Arrow Connector 19"/>
          <p:cNvCxnSpPr/>
          <p:nvPr/>
        </p:nvCxnSpPr>
        <p:spPr>
          <a:xfrm>
            <a:off x="3635896" y="1844824"/>
            <a:ext cx="0" cy="2607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73404" y="1772815"/>
            <a:ext cx="1978316" cy="1788099"/>
          </a:xfrm>
          <a:prstGeom prst="rect">
            <a:avLst/>
          </a:prstGeom>
          <a:ln>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a:solidFill>
                  <a:srgbClr val="1F224E"/>
                </a:solidFill>
                <a:latin typeface="Myriad Pro" charset="0"/>
                <a:ea typeface="Myriad Pro" charset="0"/>
                <a:cs typeface="Myriad Pro" charset="0"/>
              </a:rPr>
              <a:t>A statement to indicate the level of development for answers to reach each </a:t>
            </a:r>
            <a:r>
              <a:rPr lang="en-US" sz="1400" dirty="0" smtClean="0">
                <a:solidFill>
                  <a:srgbClr val="1F224E"/>
                </a:solidFill>
                <a:latin typeface="Myriad Pro" charset="0"/>
                <a:ea typeface="Myriad Pro" charset="0"/>
                <a:cs typeface="Myriad Pro" charset="0"/>
              </a:rPr>
              <a:t>level – the wording in the level descriptors are from the marking guidance on slide 10. </a:t>
            </a:r>
            <a:endParaRPr lang="en-GB" sz="1400" dirty="0">
              <a:solidFill>
                <a:srgbClr val="1F224E"/>
              </a:solidFill>
              <a:latin typeface="Myriad Pro" charset="0"/>
              <a:ea typeface="Myriad Pro" charset="0"/>
              <a:cs typeface="Myriad Pro" charset="0"/>
            </a:endParaRPr>
          </a:p>
        </p:txBody>
      </p:sp>
      <p:cxnSp>
        <p:nvCxnSpPr>
          <p:cNvPr id="23" name="Straight Arrow Connector 22"/>
          <p:cNvCxnSpPr/>
          <p:nvPr/>
        </p:nvCxnSpPr>
        <p:spPr>
          <a:xfrm flipV="1">
            <a:off x="1835696" y="2852936"/>
            <a:ext cx="64807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15809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1431</TotalTime>
  <Words>10798</Words>
  <Application>Microsoft Office PowerPoint</Application>
  <PresentationFormat>On-screen Show (4:3)</PresentationFormat>
  <Paragraphs>670</Paragraphs>
  <Slides>54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Courier New</vt:lpstr>
      <vt:lpstr>Myriad Pro</vt:lpstr>
      <vt:lpstr>Wingdings</vt:lpstr>
      <vt:lpstr>1_Custom Design</vt:lpstr>
      <vt:lpstr>PowerPoint Presentation</vt:lpstr>
      <vt:lpstr>Guide to the SAMs</vt:lpstr>
      <vt:lpstr>H481/02 Human interactions</vt:lpstr>
      <vt:lpstr>How will Human interactions be assessed?</vt:lpstr>
      <vt:lpstr>How will Human interactions be assessed?</vt:lpstr>
      <vt:lpstr>Human Interactions – Sections A and B</vt:lpstr>
      <vt:lpstr>Quality of Extended Responses</vt:lpstr>
      <vt:lpstr>Level of Response Questions Marking Guidance</vt:lpstr>
      <vt:lpstr>Level of Response Question Mark Scheme</vt:lpstr>
      <vt:lpstr>The Three Assessment Objectives (AOs)</vt:lpstr>
      <vt:lpstr>AO1 – Knowledge and understanding</vt:lpstr>
      <vt:lpstr>AO1 command words</vt:lpstr>
      <vt:lpstr>AO2 - Application</vt:lpstr>
      <vt:lpstr>AO2 command words</vt:lpstr>
      <vt:lpstr>AO3 - Skills</vt:lpstr>
      <vt:lpstr>AO3 command words</vt:lpstr>
      <vt:lpstr>Section A</vt:lpstr>
      <vt:lpstr>Question 1(a)</vt:lpstr>
      <vt:lpstr>Question 1(a) – 3 marks</vt:lpstr>
      <vt:lpstr>Question 1(a) – 3 marks</vt:lpstr>
      <vt:lpstr>Question 1(b)</vt:lpstr>
      <vt:lpstr>Question 1(b) – 8 marks</vt:lpstr>
      <vt:lpstr>Question 1(b) – 8 marks</vt:lpstr>
      <vt:lpstr>Question 1(b) – 8 marks</vt:lpstr>
      <vt:lpstr>Question 1(c) – 6 marks</vt:lpstr>
      <vt:lpstr>Question 1(c) – 6 marks</vt:lpstr>
      <vt:lpstr>Question 1(d)* – 16 marks</vt:lpstr>
      <vt:lpstr>Question 1(d)* – 16 marks – The mark scheme</vt:lpstr>
      <vt:lpstr>Question 1(d)* – 16 marks – Indicative content</vt:lpstr>
      <vt:lpstr>Section B</vt:lpstr>
      <vt:lpstr>Option A – Question 2(a)</vt:lpstr>
      <vt:lpstr>Option A – Question 2(a)(i) – 2 marks</vt:lpstr>
      <vt:lpstr>Option A – Question 2(a)(i) – 2 marks</vt:lpstr>
      <vt:lpstr>Option A – Question 2(a)(ii) – 3 marks</vt:lpstr>
      <vt:lpstr>Option A – Question 2(a)(ii) – 3 marks</vt:lpstr>
      <vt:lpstr>Option A – Question 2(a)(iii) – 4 marks</vt:lpstr>
      <vt:lpstr>Option A – Question 2(a)(iii) – 4 marks</vt:lpstr>
      <vt:lpstr>Option A – Question 2(b) – 8 marks</vt:lpstr>
      <vt:lpstr>Option A – Question 2(b) – 8 marks</vt:lpstr>
      <vt:lpstr>Option B – Question 3(a)</vt:lpstr>
      <vt:lpstr>Option B – Question 3(a)(i) – 2 marks</vt:lpstr>
      <vt:lpstr>Option B – Question 3(a)(i) – 2 marks</vt:lpstr>
      <vt:lpstr>Option B – Question 3(a)(ii) – 3 marks</vt:lpstr>
      <vt:lpstr>Option B – Question 3(a)(ii) – 3 marks</vt:lpstr>
      <vt:lpstr>Option B – Question 3(a)(iii) – 4 marks</vt:lpstr>
      <vt:lpstr>Option B – Question 3(a)(iii) – 4 marks</vt:lpstr>
      <vt:lpstr>Option B – Question 3(b) – 8 marks</vt:lpstr>
      <vt:lpstr>Option B – Question 3(b) – 8 marks</vt:lpstr>
      <vt:lpstr>Option C – Question 4* – 16 marks</vt:lpstr>
      <vt:lpstr>Option C – Question 4* – 16 marks – The mark scheme</vt:lpstr>
      <vt:lpstr>Option C – Question 4* – 16 marks – Indicative content</vt:lpstr>
      <vt:lpstr>Option D – Question 5* – 16 marks</vt:lpstr>
      <vt:lpstr>Option D – Question 5* – 16 marks – The mark scheme</vt:lpstr>
      <vt:lpstr>Option D – Question 5* – 16 marks – Indicative content</vt:lpstr>
    </vt:vector>
  </TitlesOfParts>
  <Company>Cambridge Assessment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OCR</dc:creator>
  <cp:lastModifiedBy>Shelley Monk</cp:lastModifiedBy>
  <cp:revision>98</cp:revision>
  <dcterms:created xsi:type="dcterms:W3CDTF">2015-10-07T12:54:48Z</dcterms:created>
  <dcterms:modified xsi:type="dcterms:W3CDTF">2018-02-14T17:25:29Z</dcterms:modified>
</cp:coreProperties>
</file>