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2" r:id="rId1"/>
  </p:sldMasterIdLst>
  <p:notesMasterIdLst>
    <p:notesMasterId r:id="rId11"/>
  </p:notesMasterIdLst>
  <p:handoutMasterIdLst>
    <p:handoutMasterId r:id="rId12"/>
  </p:handoutMasterIdLst>
  <p:sldIdLst>
    <p:sldId id="264" r:id="rId2"/>
    <p:sldId id="263" r:id="rId3"/>
    <p:sldId id="265" r:id="rId4"/>
    <p:sldId id="266" r:id="rId5"/>
    <p:sldId id="267" r:id="rId6"/>
    <p:sldId id="268" r:id="rId7"/>
    <p:sldId id="269" r:id="rId8"/>
    <p:sldId id="270" r:id="rId9"/>
    <p:sldId id="271" r:id="rId10"/>
  </p:sldIdLst>
  <p:sldSz cx="9144000" cy="6858000" type="screen4x3"/>
  <p:notesSz cx="6799263" cy="99298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Alix Boyes" initials="AB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54E"/>
    <a:srgbClr val="22AA97"/>
    <a:srgbClr val="B7AA00"/>
    <a:srgbClr val="7BAF95"/>
    <a:srgbClr val="2A7F49"/>
    <a:srgbClr val="ABCDBC"/>
    <a:srgbClr val="3CB668"/>
    <a:srgbClr val="369D5C"/>
    <a:srgbClr val="9BD19A"/>
    <a:srgbClr val="76D09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8" autoAdjust="0"/>
  </p:normalViewPr>
  <p:slideViewPr>
    <p:cSldViewPr>
      <p:cViewPr>
        <p:scale>
          <a:sx n="80" d="100"/>
          <a:sy n="80" d="100"/>
        </p:scale>
        <p:origin x="-864" y="-7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347" cy="4964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1342" y="0"/>
            <a:ext cx="2946347" cy="4964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7D84649-2D12-44A3-A388-0DFC5FDC0DF3}" type="datetimeFigureOut">
              <a:rPr lang="en-GB" smtClean="0"/>
              <a:t>01/11/2017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31599"/>
            <a:ext cx="2946347" cy="496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1342" y="9431599"/>
            <a:ext cx="2946347" cy="496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7EB8960-068C-498F-9A79-15F57BB0F77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8095800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1275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C983B16-6C1A-4F33-8A10-7664C2B7B02E}" type="datetimeFigureOut">
              <a:rPr lang="en-GB" smtClean="0"/>
              <a:t>01/11/2017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4113" cy="3724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16463"/>
            <a:ext cx="5440363" cy="446881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31338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1275" y="9431338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C43C671-43E9-42DC-998D-FC5C0C4A7C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11828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C43C671-43E9-42DC-998D-FC5C0C4A7C1B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271179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C43C671-43E9-42DC-998D-FC5C0C4A7C1B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27117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448CA66-A653-4008-9682-A2418F4E62C6}" type="datetimeFigureOut">
              <a:rPr lang="en-GB" smtClean="0"/>
              <a:t>01/11/2017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B000E6B-4536-45D2-8197-CAE0F8DEED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226394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448CA66-A653-4008-9682-A2418F4E62C6}" type="datetimeFigureOut">
              <a:rPr lang="en-GB" smtClean="0"/>
              <a:t>01/11/2017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B000E6B-4536-45D2-8197-CAE0F8DEED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34928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448CA66-A653-4008-9682-A2418F4E62C6}" type="datetimeFigureOut">
              <a:rPr lang="en-GB" smtClean="0"/>
              <a:t>01/11/2017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B000E6B-4536-45D2-8197-CAE0F8DEED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274000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00654E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489538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448CA66-A653-4008-9682-A2418F4E62C6}" type="datetimeFigureOut">
              <a:rPr lang="en-GB" smtClean="0"/>
              <a:t>01/11/2017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B000E6B-4536-45D2-8197-CAE0F8DEED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152216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448CA66-A653-4008-9682-A2418F4E62C6}" type="datetimeFigureOut">
              <a:rPr lang="en-GB" smtClean="0"/>
              <a:t>01/11/2017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B000E6B-4536-45D2-8197-CAE0F8DEED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927155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448CA66-A653-4008-9682-A2418F4E62C6}" type="datetimeFigureOut">
              <a:rPr lang="en-GB" smtClean="0"/>
              <a:t>01/11/2017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B000E6B-4536-45D2-8197-CAE0F8DEED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450879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448CA66-A653-4008-9682-A2418F4E62C6}" type="datetimeFigureOut">
              <a:rPr lang="en-GB" smtClean="0"/>
              <a:t>01/11/2017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B000E6B-4536-45D2-8197-CAE0F8DEED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271662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448CA66-A653-4008-9682-A2418F4E62C6}" type="datetimeFigureOut">
              <a:rPr lang="en-GB" smtClean="0"/>
              <a:t>01/11/2017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B000E6B-4536-45D2-8197-CAE0F8DEED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97012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448CA66-A653-4008-9682-A2418F4E62C6}" type="datetimeFigureOut">
              <a:rPr lang="en-GB" smtClean="0"/>
              <a:t>01/11/2017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B000E6B-4536-45D2-8197-CAE0F8DEED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22129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448CA66-A653-4008-9682-A2418F4E62C6}" type="datetimeFigureOut">
              <a:rPr lang="en-GB" smtClean="0"/>
              <a:t>01/11/2017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B000E6B-4536-45D2-8197-CAE0F8DEED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522779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2776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7" name="TextBox 6"/>
          <p:cNvSpPr txBox="1"/>
          <p:nvPr userDrawn="1"/>
        </p:nvSpPr>
        <p:spPr>
          <a:xfrm>
            <a:off x="179512" y="5805264"/>
            <a:ext cx="1728192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© OCR 2017</a:t>
            </a:r>
            <a:endParaRPr lang="en-GB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ctangle 3"/>
          <p:cNvSpPr/>
          <p:nvPr userDrawn="1"/>
        </p:nvSpPr>
        <p:spPr>
          <a:xfrm>
            <a:off x="8532440" y="5759098"/>
            <a:ext cx="720080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100" b="1" dirty="0" smtClean="0">
                <a:solidFill>
                  <a:srgbClr val="00654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H409</a:t>
            </a:r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89" y="6028738"/>
            <a:ext cx="9141220" cy="8292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763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00654E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ocr.org.uk/history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ocr.org.uk/Images/316674-unit-h409-01-media-messages-sample-assessment-material.pdf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://www.ocr.org.uk/Images/316674-unit-h409-01-media-messages-sample-assessment-material.pdf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45"/>
            <a:ext cx="9143999" cy="6857307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395536" y="3533808"/>
            <a:ext cx="61206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GB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H409/01</a:t>
            </a:r>
          </a:p>
          <a:p>
            <a:pPr lvl="0"/>
            <a:r>
              <a:rPr lang="en-GB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Media Messages </a:t>
            </a:r>
          </a:p>
          <a:p>
            <a:pPr lvl="0"/>
            <a:r>
              <a:rPr lang="en-GB" sz="16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Annotated specimen assessment materials</a:t>
            </a:r>
            <a:endParaRPr lang="en-GB" sz="1600" b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>
            <a:hlinkClick r:id="rId3"/>
          </p:cNvPr>
          <p:cNvSpPr txBox="1"/>
          <p:nvPr/>
        </p:nvSpPr>
        <p:spPr>
          <a:xfrm>
            <a:off x="395536" y="5373216"/>
            <a:ext cx="16561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hlinkClick r:id="rId3"/>
              </a:rPr>
              <a:t>                            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217587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Guidance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sz="1400" dirty="0" smtClean="0"/>
              <a:t>This guide is designed to take you though the A Level Media H409/01</a:t>
            </a:r>
            <a:r>
              <a:rPr lang="en-GB" sz="1400" dirty="0" smtClean="0">
                <a:solidFill>
                  <a:srgbClr val="FF0000"/>
                </a:solidFill>
              </a:rPr>
              <a:t> </a:t>
            </a:r>
            <a:r>
              <a:rPr lang="en-GB" sz="1400" dirty="0" smtClean="0"/>
              <a:t>exam </a:t>
            </a:r>
            <a:r>
              <a:rPr lang="en-GB" sz="1400" dirty="0"/>
              <a:t>paper.  </a:t>
            </a:r>
            <a:r>
              <a:rPr lang="en-GB" sz="1400" dirty="0" smtClean="0"/>
              <a:t>Its aim is to explain how candidates should approach each paper and how marks are awarded to the different questions.  </a:t>
            </a:r>
          </a:p>
          <a:p>
            <a:pPr marL="0" indent="0">
              <a:buNone/>
            </a:pPr>
            <a:endParaRPr lang="en-GB" sz="1400" dirty="0" smtClean="0"/>
          </a:p>
          <a:p>
            <a:pPr marL="0" indent="0">
              <a:buNone/>
            </a:pPr>
            <a:r>
              <a:rPr lang="en-GB" sz="1400" dirty="0" smtClean="0"/>
              <a:t>The orange text boxes offer further explanation on the questions on the exam </a:t>
            </a:r>
          </a:p>
          <a:p>
            <a:pPr marL="0" indent="0">
              <a:buNone/>
            </a:pPr>
            <a:r>
              <a:rPr lang="en-GB" sz="1400" dirty="0" smtClean="0"/>
              <a:t>paper. They offer guidance on the wording of questions and what candidates </a:t>
            </a:r>
          </a:p>
          <a:p>
            <a:pPr marL="0" indent="0">
              <a:buNone/>
            </a:pPr>
            <a:r>
              <a:rPr lang="en-GB" sz="1400" dirty="0" smtClean="0"/>
              <a:t>should do in response to them.</a:t>
            </a:r>
          </a:p>
          <a:p>
            <a:pPr marL="0" indent="0">
              <a:buNone/>
            </a:pPr>
            <a:endParaRPr lang="en-GB" sz="1400" dirty="0" smtClean="0"/>
          </a:p>
          <a:p>
            <a:pPr marL="0" indent="0">
              <a:buNone/>
            </a:pPr>
            <a:r>
              <a:rPr lang="en-GB" sz="1400" dirty="0" smtClean="0"/>
              <a:t>The green text boxes focus on the awarding of marks for each question.  They give </a:t>
            </a:r>
          </a:p>
          <a:p>
            <a:pPr marL="0" indent="0">
              <a:buNone/>
            </a:pPr>
            <a:r>
              <a:rPr lang="en-GB" sz="1400" dirty="0" smtClean="0"/>
              <a:t>further information on </a:t>
            </a:r>
            <a:r>
              <a:rPr lang="en-GB" sz="1400" dirty="0"/>
              <a:t>the percentage of </a:t>
            </a:r>
            <a:r>
              <a:rPr lang="en-GB" sz="1400" dirty="0" smtClean="0"/>
              <a:t>each assessment objective attributed </a:t>
            </a:r>
          </a:p>
          <a:p>
            <a:pPr marL="0" indent="0">
              <a:buNone/>
            </a:pPr>
            <a:r>
              <a:rPr lang="en-GB" sz="1400" dirty="0" smtClean="0"/>
              <a:t>to each question</a:t>
            </a:r>
            <a:r>
              <a:rPr lang="en-GB" sz="1400" dirty="0"/>
              <a:t>. The percentage given is over the whole qualification</a:t>
            </a:r>
            <a:r>
              <a:rPr lang="en-GB" sz="1400" dirty="0" smtClean="0"/>
              <a:t>.</a:t>
            </a:r>
            <a:endParaRPr lang="en-GB" sz="1400" dirty="0"/>
          </a:p>
        </p:txBody>
      </p:sp>
      <p:sp>
        <p:nvSpPr>
          <p:cNvPr id="4" name="Rounded Rectangle 3"/>
          <p:cNvSpPr/>
          <p:nvPr/>
        </p:nvSpPr>
        <p:spPr>
          <a:xfrm>
            <a:off x="6994902" y="2132856"/>
            <a:ext cx="2016224" cy="1117284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GB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This will always be a comparison of two primary sources requiring evaluation of the sources in their historical context [this is an example].</a:t>
            </a:r>
            <a:endParaRPr lang="en-GB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5" name="Straight Arrow Connector 4"/>
          <p:cNvCxnSpPr/>
          <p:nvPr/>
        </p:nvCxnSpPr>
        <p:spPr>
          <a:xfrm flipH="1">
            <a:off x="6202813" y="2924944"/>
            <a:ext cx="792088" cy="0"/>
          </a:xfrm>
          <a:prstGeom prst="straightConnector1">
            <a:avLst/>
          </a:prstGeom>
          <a:ln w="28575">
            <a:solidFill>
              <a:srgbClr val="F69240"/>
            </a:solidFill>
            <a:tailEnd type="arrow"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</p:cxnSp>
      <p:sp>
        <p:nvSpPr>
          <p:cNvPr id="7" name="Rounded Rectangle 6"/>
          <p:cNvSpPr/>
          <p:nvPr/>
        </p:nvSpPr>
        <p:spPr>
          <a:xfrm>
            <a:off x="7039058" y="3858728"/>
            <a:ext cx="2016224" cy="506376"/>
          </a:xfrm>
          <a:prstGeom prst="round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GB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AO3 (5%) </a:t>
            </a:r>
            <a:endParaRPr lang="en-GB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8" name="Straight Arrow Connector 7"/>
          <p:cNvCxnSpPr/>
          <p:nvPr/>
        </p:nvCxnSpPr>
        <p:spPr>
          <a:xfrm flipH="1" flipV="1">
            <a:off x="6202813" y="3985322"/>
            <a:ext cx="844956" cy="126594"/>
          </a:xfrm>
          <a:prstGeom prst="straightConnector1">
            <a:avLst/>
          </a:prstGeom>
          <a:ln w="28575">
            <a:solidFill>
              <a:srgbClr val="B7D448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101306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Assessment Objectives</a:t>
            </a:r>
            <a:endParaRPr lang="en-GB" dirty="0"/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b="1" dirty="0" smtClean="0"/>
              <a:t>AO1 - </a:t>
            </a:r>
            <a:r>
              <a:rPr lang="en-GB" dirty="0" smtClean="0"/>
              <a:t>knowledge and understanding of:</a:t>
            </a:r>
          </a:p>
          <a:p>
            <a:pPr lvl="1"/>
            <a:r>
              <a:rPr lang="en-GB" dirty="0" smtClean="0"/>
              <a:t> the framework</a:t>
            </a:r>
          </a:p>
          <a:p>
            <a:pPr lvl="1"/>
            <a:r>
              <a:rPr lang="en-GB" dirty="0" smtClean="0"/>
              <a:t> the influence of media contexts.</a:t>
            </a:r>
          </a:p>
          <a:p>
            <a:r>
              <a:rPr lang="en-GB" b="1" dirty="0" smtClean="0"/>
              <a:t>AO2 - </a:t>
            </a:r>
            <a:r>
              <a:rPr lang="en-GB" dirty="0" smtClean="0"/>
              <a:t>apply the framework to:</a:t>
            </a:r>
          </a:p>
          <a:p>
            <a:pPr lvl="1"/>
            <a:r>
              <a:rPr lang="en-GB" dirty="0"/>
              <a:t>a</a:t>
            </a:r>
            <a:r>
              <a:rPr lang="en-GB" dirty="0" smtClean="0"/>
              <a:t>nalyse products</a:t>
            </a:r>
          </a:p>
          <a:p>
            <a:pPr lvl="1"/>
            <a:r>
              <a:rPr lang="en-GB" dirty="0"/>
              <a:t>e</a:t>
            </a:r>
            <a:r>
              <a:rPr lang="en-GB" dirty="0" smtClean="0"/>
              <a:t>valuate theories (not AS)</a:t>
            </a:r>
          </a:p>
          <a:p>
            <a:pPr lvl="1"/>
            <a:r>
              <a:rPr lang="en-GB" dirty="0"/>
              <a:t>m</a:t>
            </a:r>
            <a:r>
              <a:rPr lang="en-GB" dirty="0" smtClean="0"/>
              <a:t>ake judgements and reach conclusions.</a:t>
            </a:r>
          </a:p>
        </p:txBody>
      </p:sp>
    </p:spTree>
    <p:extLst>
      <p:ext uri="{BB962C8B-B14F-4D97-AF65-F5344CB8AC3E}">
        <p14:creationId xmlns:p14="http://schemas.microsoft.com/office/powerpoint/2010/main" val="24726195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27384"/>
            <a:ext cx="8229600" cy="864096"/>
          </a:xfrm>
        </p:spPr>
        <p:txBody>
          <a:bodyPr/>
          <a:lstStyle/>
          <a:p>
            <a:r>
              <a:rPr lang="en-GB" dirty="0" smtClean="0"/>
              <a:t>Section A: News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600201"/>
            <a:ext cx="4042792" cy="4277652"/>
          </a:xfrm>
        </p:spPr>
        <p:txBody>
          <a:bodyPr>
            <a:normAutofit/>
          </a:bodyPr>
          <a:lstStyle/>
          <a:p>
            <a:pPr marL="0" indent="0">
              <a:buNone/>
              <a:tabLst>
                <a:tab pos="7980363" algn="r"/>
              </a:tabLst>
            </a:pPr>
            <a:r>
              <a:rPr lang="en-GB" sz="1400" b="1" dirty="0" smtClean="0"/>
              <a:t>Source A – front cover of </a:t>
            </a:r>
            <a:r>
              <a:rPr lang="en-GB" sz="1400" b="1" i="1" dirty="0" smtClean="0"/>
              <a:t>The Sun </a:t>
            </a:r>
            <a:r>
              <a:rPr lang="en-GB" sz="1400" b="1" dirty="0" smtClean="0"/>
              <a:t>newspaper, 25 June 2016</a:t>
            </a:r>
          </a:p>
          <a:p>
            <a:pPr marL="0" indent="0">
              <a:buNone/>
            </a:pPr>
            <a:endParaRPr lang="en-GB" sz="1400" dirty="0" smtClean="0"/>
          </a:p>
          <a:p>
            <a:pPr marL="0" indent="0">
              <a:buNone/>
            </a:pPr>
            <a:r>
              <a:rPr lang="en-GB" sz="1400" dirty="0" smtClean="0">
                <a:hlinkClick r:id="rId2"/>
              </a:rPr>
              <a:t>http</a:t>
            </a:r>
            <a:r>
              <a:rPr lang="en-GB" sz="1400" dirty="0">
                <a:hlinkClick r:id="rId2"/>
              </a:rPr>
              <a:t>://</a:t>
            </a:r>
            <a:r>
              <a:rPr lang="en-GB" sz="1400" dirty="0" smtClean="0">
                <a:hlinkClick r:id="rId2"/>
              </a:rPr>
              <a:t>www.ocr.org.uk/Images/316674-unit-h409-01-media-messages-sample-assessment-material.pdf</a:t>
            </a:r>
            <a:r>
              <a:rPr lang="en-GB" sz="1400" dirty="0" smtClean="0"/>
              <a:t> (page 2)</a:t>
            </a:r>
          </a:p>
          <a:p>
            <a:pPr marL="0" indent="0">
              <a:buNone/>
            </a:pPr>
            <a:endParaRPr lang="en-GB" sz="1400" dirty="0" smtClean="0"/>
          </a:p>
          <a:p>
            <a:pPr marL="0" indent="0">
              <a:buNone/>
            </a:pPr>
            <a:endParaRPr lang="en-GB" sz="1400" dirty="0" smtClean="0"/>
          </a:p>
          <a:p>
            <a:pPr marL="0" indent="0">
              <a:buNone/>
            </a:pPr>
            <a:r>
              <a:rPr lang="en-US" sz="1400" b="1" dirty="0"/>
              <a:t>Source B – front cover of </a:t>
            </a:r>
            <a:r>
              <a:rPr lang="en-US" sz="1400" b="1" i="1" dirty="0"/>
              <a:t>The Times </a:t>
            </a:r>
            <a:r>
              <a:rPr lang="en-US" sz="1400" b="1" dirty="0"/>
              <a:t>newspaper, 25 June 2016</a:t>
            </a:r>
            <a:r>
              <a:rPr lang="en-US" sz="1400" b="1" dirty="0" smtClean="0"/>
              <a:t>.</a:t>
            </a:r>
          </a:p>
          <a:p>
            <a:pPr marL="0" indent="0">
              <a:buNone/>
            </a:pPr>
            <a:endParaRPr lang="en-US" sz="1400" dirty="0" smtClean="0"/>
          </a:p>
          <a:p>
            <a:pPr marL="0" indent="0">
              <a:buNone/>
            </a:pPr>
            <a:r>
              <a:rPr lang="en-US" sz="1400" dirty="0">
                <a:hlinkClick r:id="rId2"/>
              </a:rPr>
              <a:t>http://</a:t>
            </a:r>
            <a:r>
              <a:rPr lang="en-US" sz="1400" dirty="0" smtClean="0">
                <a:hlinkClick r:id="rId2"/>
              </a:rPr>
              <a:t>www.ocr.org.uk/Images/316674-unit-h409-01-media-messages-sample-assessment-material.pdf</a:t>
            </a:r>
            <a:r>
              <a:rPr lang="en-US" sz="1400" dirty="0" smtClean="0"/>
              <a:t> (page 3)</a:t>
            </a:r>
          </a:p>
          <a:p>
            <a:pPr marL="0" indent="0">
              <a:buNone/>
            </a:pPr>
            <a:endParaRPr lang="en-US" sz="1400" dirty="0"/>
          </a:p>
          <a:p>
            <a:pPr marL="0" indent="0">
              <a:buNone/>
            </a:pPr>
            <a:endParaRPr lang="en-GB" sz="1400" dirty="0"/>
          </a:p>
          <a:p>
            <a:pPr marL="0" indent="0">
              <a:buNone/>
            </a:pPr>
            <a:endParaRPr lang="en-GB" sz="1400" dirty="0"/>
          </a:p>
        </p:txBody>
      </p:sp>
      <p:sp>
        <p:nvSpPr>
          <p:cNvPr id="13" name="Rectangle 12"/>
          <p:cNvSpPr/>
          <p:nvPr/>
        </p:nvSpPr>
        <p:spPr>
          <a:xfrm>
            <a:off x="2070580" y="643404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/>
              <a:t>Study Sources </a:t>
            </a:r>
            <a:r>
              <a:rPr lang="en-US" b="1" dirty="0"/>
              <a:t>A </a:t>
            </a:r>
            <a:r>
              <a:rPr lang="en-US" dirty="0"/>
              <a:t>and </a:t>
            </a:r>
            <a:r>
              <a:rPr lang="en-US" b="1" dirty="0"/>
              <a:t>B </a:t>
            </a:r>
            <a:r>
              <a:rPr lang="en-US" dirty="0"/>
              <a:t>and then answer </a:t>
            </a:r>
            <a:r>
              <a:rPr lang="en-US" b="1" dirty="0"/>
              <a:t>all </a:t>
            </a:r>
            <a:r>
              <a:rPr lang="en-US" dirty="0"/>
              <a:t>the questions in Section A.</a:t>
            </a:r>
            <a:endParaRPr lang="en-GB" dirty="0"/>
          </a:p>
        </p:txBody>
      </p:sp>
      <p:sp>
        <p:nvSpPr>
          <p:cNvPr id="20" name="Rounded Rectangle 19"/>
          <p:cNvSpPr/>
          <p:nvPr/>
        </p:nvSpPr>
        <p:spPr>
          <a:xfrm>
            <a:off x="5134082" y="1289734"/>
            <a:ext cx="3779912" cy="3867457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100" b="1" dirty="0" smtClean="0"/>
              <a:t>News and Online:</a:t>
            </a:r>
          </a:p>
          <a:p>
            <a:r>
              <a:rPr lang="en-US" sz="1100" b="1" dirty="0" smtClean="0"/>
              <a:t>Assessment </a:t>
            </a:r>
            <a:r>
              <a:rPr lang="en-US" sz="1100" b="1" dirty="0"/>
              <a:t>of students’ knowledge and understanding of media language and representation will take place via </a:t>
            </a:r>
            <a:r>
              <a:rPr lang="en-US" sz="1100" b="1" dirty="0" smtClean="0"/>
              <a:t>UNSEEN ASSESSMENTS, </a:t>
            </a:r>
            <a:r>
              <a:rPr lang="en-US" sz="1100" b="1" dirty="0"/>
              <a:t>which will consist of</a:t>
            </a:r>
            <a:r>
              <a:rPr lang="en-US" sz="1100" b="1" dirty="0" smtClean="0"/>
              <a:t>:</a:t>
            </a:r>
          </a:p>
          <a:p>
            <a:endParaRPr lang="en-US" sz="1100" b="1" dirty="0"/>
          </a:p>
          <a:p>
            <a:pPr lvl="0"/>
            <a:r>
              <a:rPr lang="en-GB" sz="1100" b="1" dirty="0" smtClean="0"/>
              <a:t>TWO</a:t>
            </a:r>
            <a:r>
              <a:rPr lang="en-GB" sz="1100" dirty="0" smtClean="0"/>
              <a:t> </a:t>
            </a:r>
            <a:r>
              <a:rPr lang="en-GB" sz="1100" dirty="0"/>
              <a:t>different but equivalent examples of a ‘broadsheet’ and a tabloid (e.g. </a:t>
            </a:r>
            <a:r>
              <a:rPr lang="en-GB" sz="1100" i="1" dirty="0"/>
              <a:t>The Sun</a:t>
            </a:r>
            <a:r>
              <a:rPr lang="en-GB" sz="1100" dirty="0"/>
              <a:t> and </a:t>
            </a:r>
            <a:r>
              <a:rPr lang="en-GB" sz="1100" i="1" dirty="0"/>
              <a:t>Times</a:t>
            </a:r>
            <a:r>
              <a:rPr lang="en-GB" sz="1100" dirty="0"/>
              <a:t> as exemplified </a:t>
            </a:r>
            <a:r>
              <a:rPr lang="en-GB" sz="1100" dirty="0" smtClean="0"/>
              <a:t>below) </a:t>
            </a:r>
            <a:r>
              <a:rPr lang="en-GB" sz="1100" dirty="0"/>
              <a:t>either print or online webpage or social and participatory feed; </a:t>
            </a:r>
            <a:endParaRPr lang="en-GB" sz="1100" dirty="0" smtClean="0"/>
          </a:p>
          <a:p>
            <a:pPr lvl="0"/>
            <a:endParaRPr lang="en-GB" sz="1100" dirty="0"/>
          </a:p>
          <a:p>
            <a:pPr lvl="0"/>
            <a:r>
              <a:rPr lang="en-GB" sz="1100" b="1" dirty="0" smtClean="0"/>
              <a:t>…OR…</a:t>
            </a:r>
            <a:endParaRPr lang="en-GB" sz="1100" b="1" dirty="0"/>
          </a:p>
          <a:p>
            <a:pPr lvl="0"/>
            <a:endParaRPr lang="en-GB" sz="1100" dirty="0" smtClean="0"/>
          </a:p>
          <a:p>
            <a:pPr lvl="0"/>
            <a:r>
              <a:rPr lang="en-GB" sz="1100" b="1" dirty="0" smtClean="0"/>
              <a:t>ONE</a:t>
            </a:r>
            <a:r>
              <a:rPr lang="en-GB" sz="1100" dirty="0" smtClean="0"/>
              <a:t> </a:t>
            </a:r>
            <a:r>
              <a:rPr lang="en-GB" sz="1100" dirty="0"/>
              <a:t>example of </a:t>
            </a:r>
            <a:r>
              <a:rPr lang="en-GB" sz="1100" i="1" dirty="0"/>
              <a:t>The Mail </a:t>
            </a:r>
            <a:r>
              <a:rPr lang="en-GB" sz="1100" dirty="0"/>
              <a:t>or </a:t>
            </a:r>
            <a:r>
              <a:rPr lang="en-GB" sz="1100" i="1" dirty="0"/>
              <a:t>Guardian</a:t>
            </a:r>
            <a:r>
              <a:rPr lang="en-GB" sz="1100" dirty="0"/>
              <a:t> (print or online website or social and participatory feed) chosen from outside the period studied </a:t>
            </a:r>
            <a:endParaRPr lang="en-GB" sz="1100" dirty="0" smtClean="0"/>
          </a:p>
          <a:p>
            <a:pPr lvl="0"/>
            <a:r>
              <a:rPr lang="en-GB" sz="1100" b="1" dirty="0" smtClean="0"/>
              <a:t>PAIRED</a:t>
            </a:r>
            <a:r>
              <a:rPr lang="en-GB" sz="1100" dirty="0" smtClean="0"/>
              <a:t> </a:t>
            </a:r>
            <a:r>
              <a:rPr lang="en-GB" sz="1100" dirty="0"/>
              <a:t>with another equivalent broadsheet or tabloid (print or online website or social and participatory feed) </a:t>
            </a:r>
            <a:endParaRPr lang="en-GB" sz="1100" dirty="0" smtClean="0"/>
          </a:p>
          <a:p>
            <a:pPr lvl="0"/>
            <a:endParaRPr lang="en-GB" sz="1100" b="1" dirty="0"/>
          </a:p>
          <a:p>
            <a:pPr lvl="0"/>
            <a:r>
              <a:rPr lang="en-GB" sz="1100" dirty="0" smtClean="0"/>
              <a:t>In other words… </a:t>
            </a:r>
            <a:r>
              <a:rPr lang="en-GB" sz="1100" i="1" dirty="0" smtClean="0"/>
              <a:t>The Mail</a:t>
            </a:r>
            <a:r>
              <a:rPr lang="en-GB" sz="1100" dirty="0" smtClean="0"/>
              <a:t> and </a:t>
            </a:r>
            <a:r>
              <a:rPr lang="en-GB" sz="1100" dirty="0"/>
              <a:t>t</a:t>
            </a:r>
            <a:r>
              <a:rPr lang="en-GB" sz="1100" dirty="0" smtClean="0"/>
              <a:t>he</a:t>
            </a:r>
            <a:r>
              <a:rPr lang="en-GB" sz="1100" i="1" dirty="0" smtClean="0"/>
              <a:t> Guardian</a:t>
            </a:r>
            <a:r>
              <a:rPr lang="en-GB" sz="1100" dirty="0" smtClean="0"/>
              <a:t> will </a:t>
            </a:r>
            <a:r>
              <a:rPr lang="en-GB" sz="1100" b="1" dirty="0" smtClean="0"/>
              <a:t>never </a:t>
            </a:r>
            <a:r>
              <a:rPr lang="en-GB" sz="1100" dirty="0" smtClean="0"/>
              <a:t>appear together and sources chosen will always be unseen.</a:t>
            </a:r>
          </a:p>
          <a:p>
            <a:pPr lvl="0"/>
            <a:endParaRPr lang="en-US" sz="1000" b="1" dirty="0"/>
          </a:p>
        </p:txBody>
      </p:sp>
      <p:cxnSp>
        <p:nvCxnSpPr>
          <p:cNvPr id="21" name="Straight Arrow Connector 20"/>
          <p:cNvCxnSpPr>
            <a:stCxn id="20" idx="1"/>
          </p:cNvCxnSpPr>
          <p:nvPr/>
        </p:nvCxnSpPr>
        <p:spPr>
          <a:xfrm flipH="1">
            <a:off x="3909946" y="3223463"/>
            <a:ext cx="1224136" cy="67818"/>
          </a:xfrm>
          <a:prstGeom prst="straightConnector1">
            <a:avLst/>
          </a:prstGeom>
          <a:ln w="28575">
            <a:solidFill>
              <a:srgbClr val="F69240"/>
            </a:solidFill>
            <a:tailEnd type="arrow"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</p:cxnSp>
    </p:spTree>
    <p:extLst>
      <p:ext uri="{BB962C8B-B14F-4D97-AF65-F5344CB8AC3E}">
        <p14:creationId xmlns:p14="http://schemas.microsoft.com/office/powerpoint/2010/main" val="27149073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Section A: News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0" indent="0">
              <a:buNone/>
              <a:tabLst>
                <a:tab pos="7980363" algn="r"/>
              </a:tabLst>
            </a:pPr>
            <a:r>
              <a:rPr lang="en-US" b="1" dirty="0"/>
              <a:t>1	</a:t>
            </a:r>
            <a:r>
              <a:rPr lang="en-US" dirty="0"/>
              <a:t>Analyse the representations in Sources </a:t>
            </a:r>
            <a:r>
              <a:rPr lang="en-US" b="1" dirty="0"/>
              <a:t>A </a:t>
            </a:r>
            <a:r>
              <a:rPr lang="en-US" dirty="0"/>
              <a:t>and </a:t>
            </a:r>
            <a:r>
              <a:rPr lang="en-US" b="1" dirty="0"/>
              <a:t>B</a:t>
            </a:r>
            <a:r>
              <a:rPr lang="en-US" dirty="0"/>
              <a:t>. Use Van </a:t>
            </a:r>
            <a:r>
              <a:rPr lang="en-US" dirty="0" err="1"/>
              <a:t>Zoonen’s</a:t>
            </a:r>
            <a:r>
              <a:rPr lang="en-US" dirty="0"/>
              <a:t> concept of patriarchy in your answer</a:t>
            </a:r>
            <a:r>
              <a:rPr lang="en-US" dirty="0" smtClean="0"/>
              <a:t>. 	</a:t>
            </a:r>
            <a:r>
              <a:rPr lang="en-US" b="1" dirty="0" smtClean="0"/>
              <a:t>[</a:t>
            </a:r>
            <a:r>
              <a:rPr lang="en-US" b="1" dirty="0"/>
              <a:t>10]</a:t>
            </a:r>
            <a:endParaRPr lang="en-GB" b="1" dirty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US" b="1" dirty="0"/>
              <a:t>2*	</a:t>
            </a:r>
            <a:r>
              <a:rPr lang="en-US" dirty="0"/>
              <a:t>Sources </a:t>
            </a:r>
            <a:r>
              <a:rPr lang="en-US" b="1" dirty="0"/>
              <a:t>A </a:t>
            </a:r>
            <a:r>
              <a:rPr lang="en-US" dirty="0"/>
              <a:t>and </a:t>
            </a:r>
            <a:r>
              <a:rPr lang="en-US" b="1" dirty="0"/>
              <a:t>B </a:t>
            </a:r>
            <a:r>
              <a:rPr lang="en-US" dirty="0"/>
              <a:t>cover the same news event but are from different genres of newspaper.</a:t>
            </a:r>
            <a:endParaRPr lang="en-GB" dirty="0"/>
          </a:p>
          <a:p>
            <a:pPr marL="0" indent="0">
              <a:buNone/>
            </a:pPr>
            <a:r>
              <a:rPr lang="en-US" dirty="0" smtClean="0"/>
              <a:t>How </a:t>
            </a:r>
            <a:r>
              <a:rPr lang="en-US" dirty="0"/>
              <a:t>far has genre influenced the media language used in Sources </a:t>
            </a:r>
            <a:r>
              <a:rPr lang="en-US" b="1" dirty="0"/>
              <a:t>A </a:t>
            </a:r>
            <a:r>
              <a:rPr lang="en-US" dirty="0"/>
              <a:t>and </a:t>
            </a:r>
            <a:r>
              <a:rPr lang="en-US" b="1" dirty="0"/>
              <a:t>B</a:t>
            </a:r>
            <a:r>
              <a:rPr lang="en-US" dirty="0"/>
              <a:t>?</a:t>
            </a:r>
            <a:endParaRPr lang="en-GB" dirty="0"/>
          </a:p>
          <a:p>
            <a:pPr marL="0" indent="0">
              <a:buNone/>
            </a:pPr>
            <a:r>
              <a:rPr lang="en-US" dirty="0"/>
              <a:t> </a:t>
            </a:r>
            <a:endParaRPr lang="en-GB" dirty="0"/>
          </a:p>
          <a:p>
            <a:pPr marL="0" indent="0">
              <a:buNone/>
            </a:pPr>
            <a:r>
              <a:rPr lang="en-US" dirty="0"/>
              <a:t/>
            </a:r>
            <a:br>
              <a:rPr lang="en-US" dirty="0"/>
            </a:br>
            <a:r>
              <a:rPr lang="en-US" dirty="0"/>
              <a:t>In your answer you must:</a:t>
            </a:r>
            <a:endParaRPr lang="en-GB" dirty="0"/>
          </a:p>
          <a:p>
            <a:pPr lvl="0"/>
            <a:r>
              <a:rPr lang="en-US" dirty="0"/>
              <a:t>outline genre conventions in British newspapers</a:t>
            </a:r>
            <a:endParaRPr lang="en-GB" dirty="0"/>
          </a:p>
          <a:p>
            <a:pPr lvl="0"/>
            <a:r>
              <a:rPr lang="en-US" dirty="0"/>
              <a:t>analyse the contrasting use of media language in the sources</a:t>
            </a:r>
            <a:endParaRPr lang="en-GB" dirty="0"/>
          </a:p>
          <a:p>
            <a:pPr lvl="0">
              <a:tabLst>
                <a:tab pos="7980363" algn="r"/>
              </a:tabLst>
            </a:pPr>
            <a:r>
              <a:rPr lang="en-US" dirty="0"/>
              <a:t>make </a:t>
            </a:r>
            <a:r>
              <a:rPr lang="en-US" dirty="0" err="1"/>
              <a:t>judgements</a:t>
            </a:r>
            <a:r>
              <a:rPr lang="en-US" dirty="0"/>
              <a:t> and reach conclusions about how far genre has influenced the media language used</a:t>
            </a:r>
            <a:r>
              <a:rPr lang="en-US" dirty="0" smtClean="0"/>
              <a:t>.</a:t>
            </a:r>
            <a:r>
              <a:rPr lang="en-GB" dirty="0"/>
              <a:t> </a:t>
            </a:r>
            <a:r>
              <a:rPr lang="en-GB" dirty="0" smtClean="0"/>
              <a:t>	</a:t>
            </a:r>
            <a:r>
              <a:rPr lang="en-US" b="1" dirty="0" smtClean="0"/>
              <a:t>[</a:t>
            </a:r>
            <a:r>
              <a:rPr lang="en-US" b="1" dirty="0"/>
              <a:t>15]</a:t>
            </a:r>
            <a:endParaRPr lang="en-GB" b="1" dirty="0"/>
          </a:p>
          <a:p>
            <a:endParaRPr lang="en-GB" dirty="0"/>
          </a:p>
        </p:txBody>
      </p:sp>
      <p:sp>
        <p:nvSpPr>
          <p:cNvPr id="8" name="Rounded Rectangle 7"/>
          <p:cNvSpPr/>
          <p:nvPr/>
        </p:nvSpPr>
        <p:spPr>
          <a:xfrm>
            <a:off x="7041225" y="332656"/>
            <a:ext cx="2016224" cy="1656184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GB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A direct textual analysis question directing students to ANALYSE representations in the two sources. </a:t>
            </a:r>
          </a:p>
          <a:p>
            <a:endParaRPr lang="en-GB" sz="1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Analysis in this section will </a:t>
            </a:r>
            <a:r>
              <a:rPr lang="en-GB" sz="1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always</a:t>
            </a:r>
            <a:r>
              <a:rPr lang="en-GB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 be in relation to unseen sources.</a:t>
            </a:r>
            <a:endParaRPr lang="en-GB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1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9" name="Straight Arrow Connector 8"/>
          <p:cNvCxnSpPr/>
          <p:nvPr/>
        </p:nvCxnSpPr>
        <p:spPr>
          <a:xfrm flipH="1">
            <a:off x="5580112" y="1340768"/>
            <a:ext cx="1461113" cy="216024"/>
          </a:xfrm>
          <a:prstGeom prst="straightConnector1">
            <a:avLst/>
          </a:prstGeom>
          <a:ln w="28575">
            <a:solidFill>
              <a:srgbClr val="F69240"/>
            </a:solidFill>
            <a:tailEnd type="arrow"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</p:cxnSp>
      <p:sp>
        <p:nvSpPr>
          <p:cNvPr id="11" name="Rounded Rectangle 10"/>
          <p:cNvSpPr/>
          <p:nvPr/>
        </p:nvSpPr>
        <p:spPr>
          <a:xfrm>
            <a:off x="5617179" y="1988840"/>
            <a:ext cx="2016224" cy="506376"/>
          </a:xfrm>
          <a:prstGeom prst="round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GB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AO2.1 (5%) </a:t>
            </a:r>
            <a:endParaRPr lang="en-GB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2" name="Straight Arrow Connector 11"/>
          <p:cNvCxnSpPr>
            <a:stCxn id="11" idx="3"/>
          </p:cNvCxnSpPr>
          <p:nvPr/>
        </p:nvCxnSpPr>
        <p:spPr>
          <a:xfrm flipV="1">
            <a:off x="7633403" y="2053763"/>
            <a:ext cx="579090" cy="188265"/>
          </a:xfrm>
          <a:prstGeom prst="straightConnector1">
            <a:avLst/>
          </a:prstGeom>
          <a:ln w="28575">
            <a:solidFill>
              <a:srgbClr val="B7D448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ounded Rectangle 12"/>
          <p:cNvSpPr/>
          <p:nvPr/>
        </p:nvSpPr>
        <p:spPr>
          <a:xfrm>
            <a:off x="5997039" y="3645024"/>
            <a:ext cx="2016224" cy="506376"/>
          </a:xfrm>
          <a:prstGeom prst="round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GB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AO1.1 (2.5%) </a:t>
            </a:r>
            <a:endParaRPr lang="en-GB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4" name="Straight Arrow Connector 13"/>
          <p:cNvCxnSpPr/>
          <p:nvPr/>
        </p:nvCxnSpPr>
        <p:spPr>
          <a:xfrm flipH="1">
            <a:off x="2051720" y="3898212"/>
            <a:ext cx="3954030" cy="542177"/>
          </a:xfrm>
          <a:prstGeom prst="straightConnector1">
            <a:avLst/>
          </a:prstGeom>
          <a:ln w="28575">
            <a:solidFill>
              <a:srgbClr val="B7D448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ounded Rectangle 15"/>
          <p:cNvSpPr/>
          <p:nvPr/>
        </p:nvSpPr>
        <p:spPr>
          <a:xfrm>
            <a:off x="6976551" y="4187201"/>
            <a:ext cx="2016224" cy="506376"/>
          </a:xfrm>
          <a:prstGeom prst="round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GB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AO2.1 (2.5%) </a:t>
            </a:r>
            <a:endParaRPr lang="en-GB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7" name="Straight Arrow Connector 16"/>
          <p:cNvCxnSpPr>
            <a:stCxn id="16" idx="1"/>
          </p:cNvCxnSpPr>
          <p:nvPr/>
        </p:nvCxnSpPr>
        <p:spPr>
          <a:xfrm flipH="1">
            <a:off x="1547665" y="4440389"/>
            <a:ext cx="5428886" cy="356763"/>
          </a:xfrm>
          <a:prstGeom prst="straightConnector1">
            <a:avLst/>
          </a:prstGeom>
          <a:ln w="28575">
            <a:solidFill>
              <a:srgbClr val="B7D448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Rounded Rectangle 18"/>
          <p:cNvSpPr/>
          <p:nvPr/>
        </p:nvSpPr>
        <p:spPr>
          <a:xfrm>
            <a:off x="4536183" y="5514281"/>
            <a:ext cx="1259953" cy="506376"/>
          </a:xfrm>
          <a:prstGeom prst="round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GB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AO2.3 (2.5%) </a:t>
            </a:r>
            <a:endParaRPr lang="en-GB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0" name="Straight Arrow Connector 19"/>
          <p:cNvCxnSpPr>
            <a:stCxn id="19" idx="1"/>
          </p:cNvCxnSpPr>
          <p:nvPr/>
        </p:nvCxnSpPr>
        <p:spPr>
          <a:xfrm flipH="1" flipV="1">
            <a:off x="1373485" y="5298257"/>
            <a:ext cx="3162698" cy="469212"/>
          </a:xfrm>
          <a:prstGeom prst="straightConnector1">
            <a:avLst/>
          </a:prstGeom>
          <a:ln w="28575">
            <a:solidFill>
              <a:srgbClr val="B7D448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Rounded Rectangle 14"/>
          <p:cNvSpPr/>
          <p:nvPr/>
        </p:nvSpPr>
        <p:spPr>
          <a:xfrm>
            <a:off x="35496" y="152636"/>
            <a:ext cx="2016224" cy="1656184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GB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Students are asked to use </a:t>
            </a:r>
            <a:r>
              <a:rPr lang="en-GB" sz="1000" i="1" dirty="0" smtClean="0">
                <a:latin typeface="Arial" panose="020B0604020202020204" pitchFamily="34" charset="0"/>
                <a:cs typeface="Arial" panose="020B0604020202020204" pitchFamily="34" charset="0"/>
              </a:rPr>
              <a:t>Van </a:t>
            </a:r>
            <a:r>
              <a:rPr lang="en-GB" sz="10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Zoonen’s</a:t>
            </a:r>
            <a:r>
              <a:rPr lang="en-GB" sz="1000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concept of Patriarchy – so students need to be able to understand the concept of ‘patriarchy’ and apply this to their analysis.</a:t>
            </a:r>
            <a:endParaRPr lang="en-GB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8" name="Straight Arrow Connector 17"/>
          <p:cNvCxnSpPr>
            <a:stCxn id="15" idx="3"/>
          </p:cNvCxnSpPr>
          <p:nvPr/>
        </p:nvCxnSpPr>
        <p:spPr>
          <a:xfrm>
            <a:off x="2051720" y="980728"/>
            <a:ext cx="720080" cy="1008112"/>
          </a:xfrm>
          <a:prstGeom prst="straightConnector1">
            <a:avLst/>
          </a:prstGeom>
          <a:ln w="28575">
            <a:solidFill>
              <a:srgbClr val="F69240"/>
            </a:solidFill>
            <a:tailEnd type="arrow"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</p:cxnSp>
      <p:sp>
        <p:nvSpPr>
          <p:cNvPr id="21" name="Rounded Rectangle 20"/>
          <p:cNvSpPr/>
          <p:nvPr/>
        </p:nvSpPr>
        <p:spPr>
          <a:xfrm>
            <a:off x="6061308" y="5298257"/>
            <a:ext cx="2016224" cy="1368152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GB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As a rough guide: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10 mark </a:t>
            </a:r>
            <a:r>
              <a:rPr lang="en-GB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questions equate to </a:t>
            </a:r>
            <a:r>
              <a:rPr lang="en-GB" sz="1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15 minutes writing time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15 mark </a:t>
            </a:r>
            <a:r>
              <a:rPr lang="en-GB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questions equate to </a:t>
            </a:r>
            <a:r>
              <a:rPr lang="en-GB" sz="1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25 minutes writing time</a:t>
            </a:r>
          </a:p>
          <a:p>
            <a:endParaRPr lang="en-GB" sz="1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Rounded Rectangle 22"/>
          <p:cNvSpPr/>
          <p:nvPr/>
        </p:nvSpPr>
        <p:spPr>
          <a:xfrm>
            <a:off x="2132716" y="1854695"/>
            <a:ext cx="1900891" cy="648072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GB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The unseen sources will </a:t>
            </a:r>
            <a:r>
              <a:rPr lang="en-GB" sz="1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always</a:t>
            </a:r>
            <a:r>
              <a:rPr lang="en-GB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 be linked by theme or event.</a:t>
            </a:r>
            <a:endParaRPr lang="en-GB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1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4" name="Straight Arrow Connector 23"/>
          <p:cNvCxnSpPr/>
          <p:nvPr/>
        </p:nvCxnSpPr>
        <p:spPr>
          <a:xfrm>
            <a:off x="2915816" y="2495216"/>
            <a:ext cx="2448272" cy="177700"/>
          </a:xfrm>
          <a:prstGeom prst="straightConnector1">
            <a:avLst/>
          </a:prstGeom>
          <a:ln w="28575">
            <a:solidFill>
              <a:srgbClr val="F69240"/>
            </a:solidFill>
            <a:tailEnd type="arrow"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</p:cxnSp>
      <p:sp>
        <p:nvSpPr>
          <p:cNvPr id="25" name="Rounded Rectangle 24"/>
          <p:cNvSpPr/>
          <p:nvPr/>
        </p:nvSpPr>
        <p:spPr>
          <a:xfrm>
            <a:off x="2697809" y="2980523"/>
            <a:ext cx="2353691" cy="1114963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GB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Question 2 is focussed on </a:t>
            </a:r>
            <a:r>
              <a:rPr lang="en-GB" sz="1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genre</a:t>
            </a:r>
            <a:r>
              <a:rPr lang="en-GB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 but </a:t>
            </a:r>
            <a:r>
              <a:rPr lang="en-GB" sz="1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any</a:t>
            </a:r>
            <a:r>
              <a:rPr lang="en-GB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 element of the subject content for media language and representation could be asked about for analysis (spec pages 24-26).</a:t>
            </a:r>
            <a:endParaRPr lang="en-GB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1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6" name="Straight Arrow Connector 25"/>
          <p:cNvCxnSpPr>
            <a:stCxn id="25" idx="1"/>
          </p:cNvCxnSpPr>
          <p:nvPr/>
        </p:nvCxnSpPr>
        <p:spPr>
          <a:xfrm flipH="1" flipV="1">
            <a:off x="2312087" y="3198955"/>
            <a:ext cx="385722" cy="339050"/>
          </a:xfrm>
          <a:prstGeom prst="straightConnector1">
            <a:avLst/>
          </a:prstGeom>
          <a:ln w="28575">
            <a:solidFill>
              <a:srgbClr val="F69240"/>
            </a:solidFill>
            <a:tailEnd type="arrow"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</p:cxnSp>
      <p:sp>
        <p:nvSpPr>
          <p:cNvPr id="27" name="Rounded Rectangle 26"/>
          <p:cNvSpPr/>
          <p:nvPr/>
        </p:nvSpPr>
        <p:spPr>
          <a:xfrm>
            <a:off x="621417" y="5076963"/>
            <a:ext cx="2279700" cy="874637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GB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Bullet points are used to provide clarity to students for longer questions so they know exactly what detail they need to include in their answers.</a:t>
            </a:r>
            <a:endParaRPr lang="en-GB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1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8" name="Straight Arrow Connector 27"/>
          <p:cNvCxnSpPr>
            <a:stCxn id="27" idx="0"/>
          </p:cNvCxnSpPr>
          <p:nvPr/>
        </p:nvCxnSpPr>
        <p:spPr>
          <a:xfrm flipH="1" flipV="1">
            <a:off x="1368615" y="4618771"/>
            <a:ext cx="392652" cy="458192"/>
          </a:xfrm>
          <a:prstGeom prst="straightConnector1">
            <a:avLst/>
          </a:prstGeom>
          <a:ln w="28575">
            <a:solidFill>
              <a:srgbClr val="F69240"/>
            </a:solidFill>
            <a:tailEnd type="arrow"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</p:cxnSp>
      <p:sp>
        <p:nvSpPr>
          <p:cNvPr id="35" name="Rounded Rectangle 34"/>
          <p:cNvSpPr/>
          <p:nvPr/>
        </p:nvSpPr>
        <p:spPr>
          <a:xfrm>
            <a:off x="232281" y="3435553"/>
            <a:ext cx="2272667" cy="659933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GB" sz="1100" b="1" dirty="0" smtClean="0">
                <a:latin typeface="Arial" panose="020B0604020202020204" pitchFamily="34" charset="0"/>
                <a:cs typeface="Arial" panose="020B0604020202020204" pitchFamily="34" charset="0"/>
              </a:rPr>
              <a:t>*</a:t>
            </a:r>
            <a:r>
              <a:rPr lang="en-GB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 indicates an extended response question.</a:t>
            </a:r>
            <a:endParaRPr lang="en-GB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1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36" name="Straight Arrow Connector 35"/>
          <p:cNvCxnSpPr/>
          <p:nvPr/>
        </p:nvCxnSpPr>
        <p:spPr>
          <a:xfrm flipH="1" flipV="1">
            <a:off x="681284" y="2552056"/>
            <a:ext cx="385722" cy="902898"/>
          </a:xfrm>
          <a:prstGeom prst="straightConnector1">
            <a:avLst/>
          </a:prstGeom>
          <a:ln w="28575">
            <a:solidFill>
              <a:srgbClr val="F69240"/>
            </a:solidFill>
            <a:tailEnd type="arrow"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</p:cxnSp>
    </p:spTree>
    <p:extLst>
      <p:ext uri="{BB962C8B-B14F-4D97-AF65-F5344CB8AC3E}">
        <p14:creationId xmlns:p14="http://schemas.microsoft.com/office/powerpoint/2010/main" val="12618184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1" grpId="0" animBg="1"/>
      <p:bldP spid="13" grpId="0" animBg="1"/>
      <p:bldP spid="16" grpId="0" animBg="1"/>
      <p:bldP spid="19" grpId="0" animBg="1"/>
      <p:bldP spid="15" grpId="0" animBg="1"/>
      <p:bldP spid="21" grpId="0" animBg="1"/>
      <p:bldP spid="23" grpId="0" animBg="1"/>
      <p:bldP spid="25" grpId="0" animBg="1"/>
      <p:bldP spid="27" grpId="0" animBg="1"/>
      <p:bldP spid="3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Section A: News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514350" indent="-514350">
              <a:buAutoNum type="arabicPlain" startAt="3"/>
              <a:tabLst>
                <a:tab pos="8051800" algn="r"/>
              </a:tabLst>
            </a:pPr>
            <a:r>
              <a:rPr lang="en-US" sz="2000" dirty="0" smtClean="0"/>
              <a:t>Explain </a:t>
            </a:r>
            <a:r>
              <a:rPr lang="en-US" sz="2000" dirty="0"/>
              <a:t>how the political context in which newspapers are produced, influences their ownership and regulation. Refer to </a:t>
            </a:r>
            <a:r>
              <a:rPr lang="en-US" sz="2000" i="1" dirty="0"/>
              <a:t>The Guardian </a:t>
            </a:r>
            <a:r>
              <a:rPr lang="en-US" sz="2000" dirty="0"/>
              <a:t>and </a:t>
            </a:r>
            <a:r>
              <a:rPr lang="en-US" sz="2000" i="1" dirty="0"/>
              <a:t>The Daily Mail </a:t>
            </a:r>
            <a:r>
              <a:rPr lang="en-US" sz="2000" dirty="0"/>
              <a:t>newspapers you have studied to support your answer</a:t>
            </a:r>
            <a:r>
              <a:rPr lang="en-US" sz="2000" dirty="0" smtClean="0"/>
              <a:t>. 	</a:t>
            </a:r>
            <a:r>
              <a:rPr lang="en-US" sz="2000" b="1" dirty="0" smtClean="0"/>
              <a:t>[</a:t>
            </a:r>
            <a:r>
              <a:rPr lang="en-US" sz="2000" b="1" dirty="0"/>
              <a:t>10</a:t>
            </a:r>
            <a:r>
              <a:rPr lang="en-US" sz="2000" b="1" dirty="0" smtClean="0"/>
              <a:t>]</a:t>
            </a:r>
          </a:p>
          <a:p>
            <a:pPr marL="514350" indent="-514350">
              <a:buAutoNum type="arabicPlain" startAt="3"/>
              <a:tabLst>
                <a:tab pos="8051800" algn="r"/>
              </a:tabLst>
            </a:pPr>
            <a:endParaRPr lang="en-US" sz="2000" dirty="0" smtClean="0"/>
          </a:p>
          <a:p>
            <a:pPr marL="514350" indent="-514350">
              <a:buAutoNum type="arabicPlain" startAt="3"/>
              <a:tabLst>
                <a:tab pos="8051800" algn="r"/>
              </a:tabLst>
            </a:pPr>
            <a:r>
              <a:rPr lang="en-US" sz="2000" dirty="0" smtClean="0"/>
              <a:t>Evaluate </a:t>
            </a:r>
            <a:r>
              <a:rPr lang="en-US" sz="2000" dirty="0"/>
              <a:t>the usefulness of </a:t>
            </a:r>
            <a:r>
              <a:rPr lang="en-US" sz="2000" b="1" dirty="0"/>
              <a:t>one</a:t>
            </a:r>
            <a:r>
              <a:rPr lang="en-US" sz="2000" dirty="0"/>
              <a:t> of the following in understanding audiences for online newspapers such as </a:t>
            </a:r>
            <a:r>
              <a:rPr lang="en-US" sz="2000" i="1" dirty="0"/>
              <a:t>The Guardian </a:t>
            </a:r>
            <a:r>
              <a:rPr lang="en-US" sz="2000" dirty="0"/>
              <a:t>and </a:t>
            </a:r>
            <a:r>
              <a:rPr lang="en-US" sz="2000" i="1" dirty="0"/>
              <a:t>The Daily Mail</a:t>
            </a:r>
            <a:r>
              <a:rPr lang="en-US" sz="2000" dirty="0"/>
              <a:t>:</a:t>
            </a:r>
          </a:p>
          <a:p>
            <a:pPr marL="0" indent="0">
              <a:buNone/>
              <a:tabLst>
                <a:tab pos="534988" algn="l"/>
                <a:tab pos="8051800" algn="r"/>
              </a:tabLst>
            </a:pPr>
            <a:r>
              <a:rPr lang="en-US" sz="2000" b="1" dirty="0" smtClean="0"/>
              <a:t>	EITHER</a:t>
            </a:r>
            <a:endParaRPr lang="en-US" sz="2000" b="1" dirty="0"/>
          </a:p>
          <a:p>
            <a:pPr marL="0" indent="0">
              <a:buNone/>
              <a:tabLst>
                <a:tab pos="534988" algn="l"/>
                <a:tab pos="8051800" algn="r"/>
              </a:tabLst>
            </a:pPr>
            <a:r>
              <a:rPr lang="en-US" sz="2000" dirty="0" smtClean="0"/>
              <a:t>	</a:t>
            </a:r>
            <a:r>
              <a:rPr lang="en-US" sz="2000" dirty="0" err="1" smtClean="0"/>
              <a:t>Gerbner’s</a:t>
            </a:r>
            <a:r>
              <a:rPr lang="en-US" sz="2000" dirty="0" smtClean="0"/>
              <a:t> </a:t>
            </a:r>
            <a:r>
              <a:rPr lang="en-US" sz="2000" dirty="0"/>
              <a:t>cultivation theory</a:t>
            </a:r>
          </a:p>
          <a:p>
            <a:pPr marL="0" indent="0">
              <a:buNone/>
              <a:tabLst>
                <a:tab pos="534988" algn="l"/>
                <a:tab pos="8051800" algn="r"/>
              </a:tabLst>
            </a:pPr>
            <a:r>
              <a:rPr lang="en-US" sz="2000" b="1" dirty="0" smtClean="0"/>
              <a:t>	OR</a:t>
            </a:r>
            <a:endParaRPr lang="en-US" sz="2000" b="1" dirty="0"/>
          </a:p>
          <a:p>
            <a:pPr marL="0" indent="0">
              <a:buNone/>
              <a:tabLst>
                <a:tab pos="534988" algn="l"/>
                <a:tab pos="8051800" algn="r"/>
              </a:tabLst>
            </a:pPr>
            <a:r>
              <a:rPr lang="en-US" sz="2000" dirty="0" smtClean="0"/>
              <a:t>	</a:t>
            </a:r>
            <a:r>
              <a:rPr lang="en-US" sz="2000" dirty="0" err="1" smtClean="0"/>
              <a:t>Shirky’s</a:t>
            </a:r>
            <a:r>
              <a:rPr lang="en-US" sz="2000" dirty="0" smtClean="0"/>
              <a:t> </a:t>
            </a:r>
            <a:r>
              <a:rPr lang="en-US" sz="2000" dirty="0"/>
              <a:t>‘end of audience’ </a:t>
            </a:r>
            <a:r>
              <a:rPr lang="en-US" sz="2000" dirty="0" smtClean="0"/>
              <a:t>theory.	</a:t>
            </a:r>
            <a:r>
              <a:rPr lang="en-US" sz="2000" b="1" dirty="0" smtClean="0"/>
              <a:t>[10</a:t>
            </a:r>
            <a:r>
              <a:rPr lang="en-US" sz="2000" b="1" dirty="0"/>
              <a:t>]</a:t>
            </a:r>
          </a:p>
          <a:p>
            <a:pPr marL="514350" indent="-514350">
              <a:buAutoNum type="arabicPlain" startAt="3"/>
              <a:tabLst>
                <a:tab pos="8051800" algn="r"/>
              </a:tabLst>
            </a:pPr>
            <a:endParaRPr lang="en-US" sz="2000" dirty="0" smtClean="0"/>
          </a:p>
          <a:p>
            <a:endParaRPr lang="en-GB" sz="2000" dirty="0"/>
          </a:p>
        </p:txBody>
      </p:sp>
      <p:sp>
        <p:nvSpPr>
          <p:cNvPr id="6" name="Rounded Rectangle 5"/>
          <p:cNvSpPr/>
          <p:nvPr/>
        </p:nvSpPr>
        <p:spPr>
          <a:xfrm>
            <a:off x="6857402" y="260648"/>
            <a:ext cx="2016224" cy="1556792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GB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This question focusses on </a:t>
            </a:r>
            <a:r>
              <a:rPr lang="en-GB" sz="1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knowledge and understanding </a:t>
            </a:r>
            <a:r>
              <a:rPr lang="en-GB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of </a:t>
            </a:r>
            <a:r>
              <a:rPr lang="en-GB" sz="1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contexts </a:t>
            </a:r>
            <a:r>
              <a:rPr lang="en-GB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of newspaper production (AO1.2). </a:t>
            </a:r>
          </a:p>
          <a:p>
            <a:endParaRPr lang="en-GB" sz="1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Context questions for news can be on social, cultural, political and economic contexts.</a:t>
            </a:r>
            <a:endParaRPr lang="en-GB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7" name="Straight Arrow Connector 6"/>
          <p:cNvCxnSpPr/>
          <p:nvPr/>
        </p:nvCxnSpPr>
        <p:spPr>
          <a:xfrm flipH="1">
            <a:off x="5366803" y="1340768"/>
            <a:ext cx="1461113" cy="216024"/>
          </a:xfrm>
          <a:prstGeom prst="straightConnector1">
            <a:avLst/>
          </a:prstGeom>
          <a:ln w="28575">
            <a:solidFill>
              <a:srgbClr val="F69240"/>
            </a:solidFill>
            <a:tailEnd type="arrow"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</p:cxnSp>
      <p:sp>
        <p:nvSpPr>
          <p:cNvPr id="8" name="Rounded Rectangle 7"/>
          <p:cNvSpPr/>
          <p:nvPr/>
        </p:nvSpPr>
        <p:spPr>
          <a:xfrm>
            <a:off x="5089248" y="2708920"/>
            <a:ext cx="2016224" cy="506376"/>
          </a:xfrm>
          <a:prstGeom prst="round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GB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AO1.2 (5%) </a:t>
            </a:r>
            <a:endParaRPr lang="en-GB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9" name="Straight Arrow Connector 8"/>
          <p:cNvCxnSpPr/>
          <p:nvPr/>
        </p:nvCxnSpPr>
        <p:spPr>
          <a:xfrm>
            <a:off x="7596336" y="5159512"/>
            <a:ext cx="504056" cy="357720"/>
          </a:xfrm>
          <a:prstGeom prst="straightConnector1">
            <a:avLst/>
          </a:prstGeom>
          <a:ln w="28575">
            <a:solidFill>
              <a:srgbClr val="B7D448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ounded Rectangle 9"/>
          <p:cNvSpPr/>
          <p:nvPr/>
        </p:nvSpPr>
        <p:spPr>
          <a:xfrm>
            <a:off x="5580112" y="4653136"/>
            <a:ext cx="2016224" cy="506376"/>
          </a:xfrm>
          <a:prstGeom prst="round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GB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AO2.2 (5%) </a:t>
            </a:r>
            <a:endParaRPr lang="en-GB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4" name="Straight Arrow Connector 13"/>
          <p:cNvCxnSpPr>
            <a:stCxn id="8" idx="3"/>
          </p:cNvCxnSpPr>
          <p:nvPr/>
        </p:nvCxnSpPr>
        <p:spPr>
          <a:xfrm flipV="1">
            <a:off x="7105472" y="2708920"/>
            <a:ext cx="907791" cy="253188"/>
          </a:xfrm>
          <a:prstGeom prst="straightConnector1">
            <a:avLst/>
          </a:prstGeom>
          <a:ln w="28575">
            <a:solidFill>
              <a:srgbClr val="B7D448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Rounded Rectangle 14"/>
          <p:cNvSpPr/>
          <p:nvPr/>
        </p:nvSpPr>
        <p:spPr>
          <a:xfrm>
            <a:off x="2699792" y="2781569"/>
            <a:ext cx="2304256" cy="2736304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GB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This question will always focus on the ‘</a:t>
            </a:r>
            <a:r>
              <a:rPr lang="en-GB" sz="1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evaluation</a:t>
            </a:r>
            <a:r>
              <a:rPr lang="en-GB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’ of theory in relation to print or online news (AO2.2).</a:t>
            </a:r>
          </a:p>
          <a:p>
            <a:endParaRPr lang="en-GB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Note, this is not an analysis question. </a:t>
            </a:r>
          </a:p>
          <a:p>
            <a:endParaRPr lang="en-GB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Students should evaluate the usefulness of the stated theory in relation to the question using exemplification from the named set product(s) for online or print news.</a:t>
            </a:r>
          </a:p>
          <a:p>
            <a:endParaRPr lang="en-GB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Remember 10 marks equates to around 15 minutes writing time.</a:t>
            </a:r>
          </a:p>
        </p:txBody>
      </p:sp>
      <p:cxnSp>
        <p:nvCxnSpPr>
          <p:cNvPr id="16" name="Straight Arrow Connector 15"/>
          <p:cNvCxnSpPr/>
          <p:nvPr/>
        </p:nvCxnSpPr>
        <p:spPr>
          <a:xfrm flipH="1" flipV="1">
            <a:off x="1274754" y="3429000"/>
            <a:ext cx="1353030" cy="216024"/>
          </a:xfrm>
          <a:prstGeom prst="straightConnector1">
            <a:avLst/>
          </a:prstGeom>
          <a:ln w="28575">
            <a:solidFill>
              <a:srgbClr val="F69240"/>
            </a:solidFill>
            <a:tailEnd type="arrow"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</p:cxnSp>
      <p:sp>
        <p:nvSpPr>
          <p:cNvPr id="12" name="Rounded Rectangle 11"/>
          <p:cNvSpPr/>
          <p:nvPr/>
        </p:nvSpPr>
        <p:spPr>
          <a:xfrm>
            <a:off x="107504" y="1051767"/>
            <a:ext cx="3312368" cy="1657153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GB" sz="1050" dirty="0" smtClean="0">
                <a:latin typeface="Arial" panose="020B0604020202020204" pitchFamily="34" charset="0"/>
                <a:cs typeface="Arial" panose="020B0604020202020204" pitchFamily="34" charset="0"/>
              </a:rPr>
              <a:t>This section can test knowledge of theories in </a:t>
            </a:r>
            <a:r>
              <a:rPr lang="en-GB" sz="1050" b="1" dirty="0" smtClean="0">
                <a:latin typeface="Arial" panose="020B0604020202020204" pitchFamily="34" charset="0"/>
                <a:cs typeface="Arial" panose="020B0604020202020204" pitchFamily="34" charset="0"/>
              </a:rPr>
              <a:t>THREE</a:t>
            </a:r>
            <a:r>
              <a:rPr lang="en-GB" sz="1050" dirty="0" smtClean="0">
                <a:latin typeface="Arial" panose="020B0604020202020204" pitchFamily="34" charset="0"/>
                <a:cs typeface="Arial" panose="020B0604020202020204" pitchFamily="34" charset="0"/>
              </a:rPr>
              <a:t> ways:</a:t>
            </a:r>
          </a:p>
          <a:p>
            <a:pPr marL="228600" indent="-228600">
              <a:buFont typeface="+mj-lt"/>
              <a:buAutoNum type="arabicPeriod"/>
            </a:pPr>
            <a:r>
              <a:rPr lang="en-GB" sz="1050" dirty="0" smtClean="0">
                <a:latin typeface="Arial" panose="020B0604020202020204" pitchFamily="34" charset="0"/>
                <a:cs typeface="Arial" panose="020B0604020202020204" pitchFamily="34" charset="0"/>
              </a:rPr>
              <a:t>Knowledge and understanding of theory (AO1.1)</a:t>
            </a:r>
          </a:p>
          <a:p>
            <a:pPr marL="228600" indent="-228600">
              <a:buFont typeface="+mj-lt"/>
              <a:buAutoNum type="arabicPeriod"/>
            </a:pPr>
            <a:r>
              <a:rPr lang="en-GB" sz="1050" dirty="0" smtClean="0">
                <a:latin typeface="Arial" panose="020B0604020202020204" pitchFamily="34" charset="0"/>
                <a:cs typeface="Arial" panose="020B0604020202020204" pitchFamily="34" charset="0"/>
              </a:rPr>
              <a:t>Analysis and/or judgements using theory (AO2.1 and AO2.3)</a:t>
            </a:r>
          </a:p>
          <a:p>
            <a:pPr marL="228600" indent="-228600">
              <a:buFont typeface="+mj-lt"/>
              <a:buAutoNum type="arabicPeriod"/>
            </a:pPr>
            <a:r>
              <a:rPr lang="en-GB" sz="1050" dirty="0" smtClean="0">
                <a:latin typeface="Arial" panose="020B0604020202020204" pitchFamily="34" charset="0"/>
                <a:cs typeface="Arial" panose="020B0604020202020204" pitchFamily="34" charset="0"/>
              </a:rPr>
              <a:t>Evaluation of theory (AO2.3)</a:t>
            </a:r>
          </a:p>
          <a:p>
            <a:endParaRPr lang="en-GB" sz="105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1050" dirty="0" smtClean="0">
                <a:latin typeface="Arial" panose="020B0604020202020204" pitchFamily="34" charset="0"/>
                <a:cs typeface="Arial" panose="020B0604020202020204" pitchFamily="34" charset="0"/>
              </a:rPr>
              <a:t>Where theory is a specific requirement it will be clear in the question e.g. Q1, Q4.</a:t>
            </a:r>
            <a:endParaRPr lang="en-GB" sz="9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82219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8" grpId="0" animBg="1"/>
      <p:bldP spid="10" grpId="0" animBg="1"/>
      <p:bldP spid="15" grpId="0" animBg="1"/>
      <p:bldP spid="1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Section B: Media Language and Representations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450850" indent="-450850">
              <a:buNone/>
              <a:tabLst>
                <a:tab pos="8051800" algn="r"/>
              </a:tabLst>
            </a:pPr>
            <a:r>
              <a:rPr lang="en-US" sz="2000" dirty="0"/>
              <a:t>5	Explain how representations in music videos are chosen to promote the artist(s). Refer </a:t>
            </a:r>
            <a:r>
              <a:rPr lang="en-US" sz="2000" dirty="0" smtClean="0"/>
              <a:t>to </a:t>
            </a:r>
            <a:r>
              <a:rPr lang="en-US" sz="2000" b="1" dirty="0"/>
              <a:t>one</a:t>
            </a:r>
            <a:r>
              <a:rPr lang="en-US" sz="2000" dirty="0"/>
              <a:t> of the music videos you have studied to support your answer</a:t>
            </a:r>
            <a:r>
              <a:rPr lang="en-US" sz="2000" dirty="0" smtClean="0"/>
              <a:t>.	</a:t>
            </a:r>
            <a:r>
              <a:rPr lang="en-US" sz="2000" b="1" dirty="0" smtClean="0"/>
              <a:t>[</a:t>
            </a:r>
            <a:r>
              <a:rPr lang="en-US" sz="2000" b="1" dirty="0"/>
              <a:t>10]</a:t>
            </a:r>
          </a:p>
          <a:p>
            <a:pPr marL="514350" indent="-514350">
              <a:buAutoNum type="arabicPlain" startAt="3"/>
              <a:tabLst>
                <a:tab pos="8051800" algn="r"/>
              </a:tabLst>
            </a:pPr>
            <a:endParaRPr lang="en-US" sz="2000" dirty="0" smtClean="0"/>
          </a:p>
          <a:p>
            <a:pPr marL="0" indent="0">
              <a:buNone/>
              <a:tabLst>
                <a:tab pos="8051800" algn="r"/>
              </a:tabLst>
            </a:pPr>
            <a:endParaRPr lang="en-US" sz="2000" b="1" dirty="0"/>
          </a:p>
          <a:p>
            <a:pPr marL="514350" indent="-514350">
              <a:buAutoNum type="arabicPlain" startAt="3"/>
              <a:tabLst>
                <a:tab pos="8051800" algn="r"/>
              </a:tabLst>
            </a:pPr>
            <a:endParaRPr lang="en-US" sz="2000" dirty="0" smtClean="0"/>
          </a:p>
          <a:p>
            <a:endParaRPr lang="en-GB" sz="2000" dirty="0"/>
          </a:p>
        </p:txBody>
      </p:sp>
      <p:graphicFrame>
        <p:nvGraphicFramePr>
          <p:cNvPr id="3" name="Table 2" title="List A and B songs to choose from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24994646"/>
              </p:ext>
            </p:extLst>
          </p:nvPr>
        </p:nvGraphicFramePr>
        <p:xfrm>
          <a:off x="1619672" y="3657711"/>
          <a:ext cx="5832648" cy="2206307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3055196"/>
                <a:gridCol w="2777452"/>
              </a:tblGrid>
              <a:tr h="377507">
                <a:tc>
                  <a:txBody>
                    <a:bodyPr/>
                    <a:lstStyle/>
                    <a:p>
                      <a:pPr marL="1905" algn="ctr">
                        <a:spcBef>
                          <a:spcPts val="185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List</a:t>
                      </a:r>
                      <a:r>
                        <a:rPr lang="en-US" sz="2000" b="1" spc="1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2000" b="1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A</a:t>
                      </a:r>
                      <a:endParaRPr lang="en-GB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85"/>
                        </a:spcBef>
                        <a:spcAft>
                          <a:spcPts val="0"/>
                        </a:spcAft>
                      </a:pPr>
                      <a:r>
                        <a:rPr lang="en-US" sz="2000" b="1">
                          <a:effectLst/>
                          <a:latin typeface="Arial"/>
                          <a:ea typeface="Calibri"/>
                          <a:cs typeface="Times New Roman"/>
                        </a:rPr>
                        <a:t>List</a:t>
                      </a:r>
                      <a:r>
                        <a:rPr lang="en-US" sz="2000" b="1" spc="-5">
                          <a:effectLst/>
                          <a:latin typeface="Arial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2000" b="1">
                          <a:effectLst/>
                          <a:latin typeface="Arial"/>
                          <a:ea typeface="Calibri"/>
                          <a:cs typeface="Times New Roman"/>
                        </a:rPr>
                        <a:t>B</a:t>
                      </a:r>
                      <a:endParaRPr lang="en-GB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72770">
                <a:tc>
                  <a:txBody>
                    <a:bodyPr/>
                    <a:lstStyle/>
                    <a:p>
                      <a:pPr marL="64770" marR="171450">
                        <a:spcAft>
                          <a:spcPts val="0"/>
                        </a:spcAft>
                      </a:pPr>
                      <a:r>
                        <a:rPr lang="en-US" sz="2000" spc="-5" dirty="0">
                          <a:effectLst/>
                          <a:latin typeface="Arial"/>
                          <a:ea typeface="Arial"/>
                          <a:cs typeface="Times New Roman"/>
                        </a:rPr>
                        <a:t>Corinne</a:t>
                      </a:r>
                      <a:r>
                        <a:rPr lang="en-US" sz="2000" dirty="0">
                          <a:effectLst/>
                          <a:latin typeface="Arial"/>
                          <a:ea typeface="Arial"/>
                          <a:cs typeface="Times New Roman"/>
                        </a:rPr>
                        <a:t> </a:t>
                      </a:r>
                      <a:r>
                        <a:rPr lang="en-US" sz="2000" spc="-5" dirty="0">
                          <a:effectLst/>
                          <a:latin typeface="Arial"/>
                          <a:ea typeface="Arial"/>
                          <a:cs typeface="Times New Roman"/>
                        </a:rPr>
                        <a:t>Bailey</a:t>
                      </a:r>
                      <a:r>
                        <a:rPr lang="en-US" sz="2000" spc="-10" dirty="0">
                          <a:effectLst/>
                          <a:latin typeface="Arial"/>
                          <a:ea typeface="Arial"/>
                          <a:cs typeface="Times New Roman"/>
                        </a:rPr>
                        <a:t> </a:t>
                      </a:r>
                      <a:r>
                        <a:rPr lang="en-US" sz="2000" spc="-5" dirty="0">
                          <a:effectLst/>
                          <a:latin typeface="Arial"/>
                          <a:ea typeface="Arial"/>
                          <a:cs typeface="Times New Roman"/>
                        </a:rPr>
                        <a:t>Rae</a:t>
                      </a:r>
                      <a:r>
                        <a:rPr lang="en-US" sz="2000" spc="5" dirty="0">
                          <a:effectLst/>
                          <a:latin typeface="Arial"/>
                          <a:ea typeface="Arial"/>
                          <a:cs typeface="Times New Roman"/>
                        </a:rPr>
                        <a:t> </a:t>
                      </a:r>
                      <a:r>
                        <a:rPr lang="en-US" sz="2000" dirty="0">
                          <a:effectLst/>
                          <a:latin typeface="Arial"/>
                          <a:ea typeface="Arial"/>
                          <a:cs typeface="Times New Roman"/>
                        </a:rPr>
                        <a:t>– </a:t>
                      </a:r>
                      <a:r>
                        <a:rPr lang="en-US" sz="2000" i="1" spc="-5" dirty="0">
                          <a:effectLst/>
                          <a:latin typeface="Arial"/>
                          <a:ea typeface="Arial"/>
                          <a:cs typeface="Times New Roman"/>
                        </a:rPr>
                        <a:t>Stop</a:t>
                      </a:r>
                      <a:r>
                        <a:rPr lang="en-US" sz="2000" i="1" spc="-10" dirty="0">
                          <a:effectLst/>
                          <a:latin typeface="Arial"/>
                          <a:ea typeface="Arial"/>
                          <a:cs typeface="Times New Roman"/>
                        </a:rPr>
                        <a:t> </a:t>
                      </a:r>
                      <a:r>
                        <a:rPr lang="en-US" sz="2000" i="1" spc="-5" dirty="0">
                          <a:effectLst/>
                          <a:latin typeface="Arial"/>
                          <a:ea typeface="Arial"/>
                          <a:cs typeface="Times New Roman"/>
                        </a:rPr>
                        <a:t>Where</a:t>
                      </a:r>
                      <a:r>
                        <a:rPr lang="en-US" sz="2000" i="1" spc="105" dirty="0">
                          <a:effectLst/>
                          <a:latin typeface="Arial"/>
                          <a:ea typeface="Arial"/>
                          <a:cs typeface="Times New Roman"/>
                        </a:rPr>
                        <a:t> </a:t>
                      </a:r>
                      <a:r>
                        <a:rPr lang="en-US" sz="2000" i="1" spc="-5" dirty="0">
                          <a:effectLst/>
                          <a:latin typeface="Arial"/>
                          <a:ea typeface="Arial"/>
                          <a:cs typeface="Times New Roman"/>
                        </a:rPr>
                        <a:t>You</a:t>
                      </a:r>
                      <a:r>
                        <a:rPr lang="en-US" sz="2000" i="1" dirty="0">
                          <a:effectLst/>
                          <a:latin typeface="Arial"/>
                          <a:ea typeface="Arial"/>
                          <a:cs typeface="Times New Roman"/>
                        </a:rPr>
                        <a:t> </a:t>
                      </a:r>
                      <a:r>
                        <a:rPr lang="en-US" sz="2000" i="1" spc="-5" dirty="0">
                          <a:effectLst/>
                          <a:latin typeface="Arial"/>
                          <a:ea typeface="Arial"/>
                          <a:cs typeface="Times New Roman"/>
                        </a:rPr>
                        <a:t>Are</a:t>
                      </a:r>
                      <a:endParaRPr lang="en-GB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4770">
                        <a:spcBef>
                          <a:spcPts val="620"/>
                        </a:spcBef>
                        <a:spcAft>
                          <a:spcPts val="0"/>
                        </a:spcAft>
                      </a:pPr>
                      <a:r>
                        <a:rPr lang="en-US" sz="2000" spc="-5">
                          <a:effectLst/>
                          <a:latin typeface="Arial"/>
                          <a:ea typeface="Arial"/>
                          <a:cs typeface="Times New Roman"/>
                        </a:rPr>
                        <a:t>Radiohead</a:t>
                      </a:r>
                      <a:r>
                        <a:rPr lang="en-US" sz="2000">
                          <a:effectLst/>
                          <a:latin typeface="Arial"/>
                          <a:ea typeface="Arial"/>
                          <a:cs typeface="Times New Roman"/>
                        </a:rPr>
                        <a:t> – </a:t>
                      </a:r>
                      <a:r>
                        <a:rPr lang="en-US" sz="2000" i="1" spc="-5">
                          <a:effectLst/>
                          <a:latin typeface="Arial"/>
                          <a:ea typeface="Arial"/>
                          <a:cs typeface="Times New Roman"/>
                        </a:rPr>
                        <a:t>Burn</a:t>
                      </a:r>
                      <a:r>
                        <a:rPr lang="en-US" sz="2000" i="1" spc="-10">
                          <a:effectLst/>
                          <a:latin typeface="Arial"/>
                          <a:ea typeface="Arial"/>
                          <a:cs typeface="Times New Roman"/>
                        </a:rPr>
                        <a:t> </a:t>
                      </a:r>
                      <a:r>
                        <a:rPr lang="en-US" sz="2000" i="1">
                          <a:effectLst/>
                          <a:latin typeface="Arial"/>
                          <a:ea typeface="Arial"/>
                          <a:cs typeface="Times New Roman"/>
                        </a:rPr>
                        <a:t>the</a:t>
                      </a:r>
                      <a:r>
                        <a:rPr lang="en-US" sz="2000" i="1" spc="-25">
                          <a:effectLst/>
                          <a:latin typeface="Arial"/>
                          <a:ea typeface="Arial"/>
                          <a:cs typeface="Times New Roman"/>
                        </a:rPr>
                        <a:t> </a:t>
                      </a:r>
                      <a:r>
                        <a:rPr lang="en-US" sz="2000" i="1">
                          <a:effectLst/>
                          <a:latin typeface="Arial"/>
                          <a:ea typeface="Arial"/>
                          <a:cs typeface="Times New Roman"/>
                        </a:rPr>
                        <a:t>Witch</a:t>
                      </a:r>
                      <a:endParaRPr lang="en-GB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72770">
                <a:tc>
                  <a:txBody>
                    <a:bodyPr/>
                    <a:lstStyle/>
                    <a:p>
                      <a:pPr marL="64770" marR="513080">
                        <a:spcAft>
                          <a:spcPts val="0"/>
                        </a:spcAft>
                      </a:pPr>
                      <a:r>
                        <a:rPr lang="en-US" sz="2000" spc="-5">
                          <a:effectLst/>
                          <a:latin typeface="Arial"/>
                          <a:ea typeface="Arial"/>
                          <a:cs typeface="Times New Roman"/>
                        </a:rPr>
                        <a:t>Massive</a:t>
                      </a:r>
                      <a:r>
                        <a:rPr lang="en-US" sz="2000">
                          <a:effectLst/>
                          <a:latin typeface="Arial"/>
                          <a:ea typeface="Arial"/>
                          <a:cs typeface="Times New Roman"/>
                        </a:rPr>
                        <a:t> </a:t>
                      </a:r>
                      <a:r>
                        <a:rPr lang="en-US" sz="2000" spc="-5">
                          <a:effectLst/>
                          <a:latin typeface="Arial"/>
                          <a:ea typeface="Arial"/>
                          <a:cs typeface="Times New Roman"/>
                        </a:rPr>
                        <a:t>Attack</a:t>
                      </a:r>
                      <a:r>
                        <a:rPr lang="en-US" sz="2000" spc="20">
                          <a:effectLst/>
                          <a:latin typeface="Arial"/>
                          <a:ea typeface="Arial"/>
                          <a:cs typeface="Times New Roman"/>
                        </a:rPr>
                        <a:t> </a:t>
                      </a:r>
                      <a:r>
                        <a:rPr lang="en-US" sz="2000">
                          <a:effectLst/>
                          <a:latin typeface="Arial"/>
                          <a:ea typeface="Arial"/>
                          <a:cs typeface="Times New Roman"/>
                        </a:rPr>
                        <a:t>–</a:t>
                      </a:r>
                      <a:r>
                        <a:rPr lang="en-US" sz="2000" spc="-10">
                          <a:effectLst/>
                          <a:latin typeface="Arial"/>
                          <a:ea typeface="Arial"/>
                          <a:cs typeface="Times New Roman"/>
                        </a:rPr>
                        <a:t> </a:t>
                      </a:r>
                      <a:r>
                        <a:rPr lang="en-US" sz="2000" i="1" spc="-5">
                          <a:effectLst/>
                          <a:latin typeface="Arial"/>
                          <a:ea typeface="Arial"/>
                          <a:cs typeface="Times New Roman"/>
                        </a:rPr>
                        <a:t>Unfinished</a:t>
                      </a:r>
                      <a:r>
                        <a:rPr lang="en-US" sz="2000" i="1" spc="140">
                          <a:effectLst/>
                          <a:latin typeface="Arial"/>
                          <a:ea typeface="Arial"/>
                          <a:cs typeface="Times New Roman"/>
                        </a:rPr>
                        <a:t> </a:t>
                      </a:r>
                      <a:r>
                        <a:rPr lang="en-US" sz="2000" i="1" spc="-5">
                          <a:effectLst/>
                          <a:latin typeface="Arial"/>
                          <a:ea typeface="Arial"/>
                          <a:cs typeface="Times New Roman"/>
                        </a:rPr>
                        <a:t>Sympathy</a:t>
                      </a:r>
                      <a:endParaRPr lang="en-GB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4770">
                        <a:spcBef>
                          <a:spcPts val="620"/>
                        </a:spcBef>
                        <a:spcAft>
                          <a:spcPts val="0"/>
                        </a:spcAft>
                      </a:pPr>
                      <a:r>
                        <a:rPr lang="en-US" sz="2000" spc="-5" dirty="0">
                          <a:effectLst/>
                          <a:latin typeface="Arial"/>
                          <a:ea typeface="Arial"/>
                          <a:cs typeface="Times New Roman"/>
                        </a:rPr>
                        <a:t>Fatboy</a:t>
                      </a:r>
                      <a:r>
                        <a:rPr lang="en-US" sz="2000" spc="-10" dirty="0">
                          <a:effectLst/>
                          <a:latin typeface="Arial"/>
                          <a:ea typeface="Arial"/>
                          <a:cs typeface="Times New Roman"/>
                        </a:rPr>
                        <a:t> Slim</a:t>
                      </a:r>
                      <a:r>
                        <a:rPr lang="en-US" sz="2000" spc="10" dirty="0">
                          <a:effectLst/>
                          <a:latin typeface="Arial"/>
                          <a:ea typeface="Arial"/>
                          <a:cs typeface="Times New Roman"/>
                        </a:rPr>
                        <a:t> </a:t>
                      </a:r>
                      <a:r>
                        <a:rPr lang="en-US" sz="2000" dirty="0">
                          <a:effectLst/>
                          <a:latin typeface="Arial"/>
                          <a:ea typeface="Arial"/>
                          <a:cs typeface="Times New Roman"/>
                        </a:rPr>
                        <a:t>– </a:t>
                      </a:r>
                      <a:r>
                        <a:rPr lang="en-US" sz="2000" i="1" spc="-5" dirty="0">
                          <a:effectLst/>
                          <a:latin typeface="Arial"/>
                          <a:ea typeface="Arial"/>
                          <a:cs typeface="Times New Roman"/>
                        </a:rPr>
                        <a:t>Ya</a:t>
                      </a:r>
                      <a:r>
                        <a:rPr lang="en-US" sz="2000" i="1" spc="-10" dirty="0">
                          <a:effectLst/>
                          <a:latin typeface="Arial"/>
                          <a:ea typeface="Arial"/>
                          <a:cs typeface="Times New Roman"/>
                        </a:rPr>
                        <a:t> </a:t>
                      </a:r>
                      <a:r>
                        <a:rPr lang="en-US" sz="2000" i="1" spc="-5" dirty="0">
                          <a:effectLst/>
                          <a:latin typeface="Arial"/>
                          <a:ea typeface="Arial"/>
                          <a:cs typeface="Times New Roman"/>
                        </a:rPr>
                        <a:t>Mama</a:t>
                      </a:r>
                      <a:endParaRPr lang="en-GB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9677">
                <a:tc>
                  <a:txBody>
                    <a:bodyPr/>
                    <a:lstStyle/>
                    <a:p>
                      <a:pPr marL="64770">
                        <a:spcBef>
                          <a:spcPts val="210"/>
                        </a:spcBef>
                        <a:spcAft>
                          <a:spcPts val="0"/>
                        </a:spcAft>
                      </a:pPr>
                      <a:r>
                        <a:rPr lang="en-US" sz="2000" spc="-5">
                          <a:effectLst/>
                          <a:latin typeface="Arial"/>
                          <a:ea typeface="Arial"/>
                          <a:cs typeface="Times New Roman"/>
                        </a:rPr>
                        <a:t>Emeli</a:t>
                      </a:r>
                      <a:r>
                        <a:rPr lang="en-US" sz="2000">
                          <a:effectLst/>
                          <a:latin typeface="Arial"/>
                          <a:ea typeface="Arial"/>
                          <a:cs typeface="Times New Roman"/>
                        </a:rPr>
                        <a:t> </a:t>
                      </a:r>
                      <a:r>
                        <a:rPr lang="en-US" sz="2000" spc="-5">
                          <a:effectLst/>
                          <a:latin typeface="Arial"/>
                          <a:ea typeface="Arial"/>
                          <a:cs typeface="Times New Roman"/>
                        </a:rPr>
                        <a:t>Sandé</a:t>
                      </a:r>
                      <a:r>
                        <a:rPr lang="en-US" sz="2000" spc="5">
                          <a:effectLst/>
                          <a:latin typeface="Arial"/>
                          <a:ea typeface="Arial"/>
                          <a:cs typeface="Times New Roman"/>
                        </a:rPr>
                        <a:t> </a:t>
                      </a:r>
                      <a:r>
                        <a:rPr lang="en-US" sz="2000">
                          <a:effectLst/>
                          <a:latin typeface="Arial"/>
                          <a:ea typeface="Arial"/>
                          <a:cs typeface="Times New Roman"/>
                        </a:rPr>
                        <a:t>– </a:t>
                      </a:r>
                      <a:r>
                        <a:rPr lang="en-US" sz="2000" i="1" spc="-5">
                          <a:effectLst/>
                          <a:latin typeface="Arial"/>
                          <a:ea typeface="Arial"/>
                          <a:cs typeface="Times New Roman"/>
                        </a:rPr>
                        <a:t>Heaven</a:t>
                      </a:r>
                      <a:endParaRPr lang="en-GB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4770">
                        <a:spcBef>
                          <a:spcPts val="210"/>
                        </a:spcBef>
                        <a:spcAft>
                          <a:spcPts val="0"/>
                        </a:spcAft>
                      </a:pPr>
                      <a:r>
                        <a:rPr lang="en-US" sz="2000" spc="-10" dirty="0">
                          <a:effectLst/>
                          <a:latin typeface="Arial"/>
                          <a:ea typeface="Arial"/>
                          <a:cs typeface="Times New Roman"/>
                        </a:rPr>
                        <a:t>David</a:t>
                      </a:r>
                      <a:r>
                        <a:rPr lang="en-US" sz="2000" dirty="0">
                          <a:effectLst/>
                          <a:latin typeface="Arial"/>
                          <a:ea typeface="Arial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Arial"/>
                          <a:ea typeface="Arial"/>
                          <a:cs typeface="Times New Roman"/>
                        </a:rPr>
                        <a:t>Guetta</a:t>
                      </a:r>
                      <a:r>
                        <a:rPr lang="en-US" sz="2000" spc="5" dirty="0">
                          <a:effectLst/>
                          <a:latin typeface="Arial"/>
                          <a:ea typeface="Arial"/>
                          <a:cs typeface="Times New Roman"/>
                        </a:rPr>
                        <a:t> </a:t>
                      </a:r>
                      <a:r>
                        <a:rPr lang="en-US" sz="2000" dirty="0">
                          <a:effectLst/>
                          <a:latin typeface="Arial"/>
                          <a:ea typeface="Arial"/>
                          <a:cs typeface="Times New Roman"/>
                        </a:rPr>
                        <a:t>–</a:t>
                      </a:r>
                      <a:r>
                        <a:rPr lang="en-US" sz="2000" spc="-10" dirty="0">
                          <a:effectLst/>
                          <a:latin typeface="Arial"/>
                          <a:ea typeface="Arial"/>
                          <a:cs typeface="Times New Roman"/>
                        </a:rPr>
                        <a:t> </a:t>
                      </a:r>
                      <a:r>
                        <a:rPr lang="en-US" sz="2000" i="1" spc="-5" dirty="0">
                          <a:effectLst/>
                          <a:latin typeface="Arial"/>
                          <a:ea typeface="Arial"/>
                          <a:cs typeface="Times New Roman"/>
                        </a:rPr>
                        <a:t>Titanium</a:t>
                      </a:r>
                      <a:endParaRPr lang="en-GB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899592" y="2708920"/>
            <a:ext cx="7200800" cy="1015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You should have studied </a:t>
            </a:r>
            <a:r>
              <a:rPr kumimoji="0" lang="en-US" alt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two 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music videos: </a:t>
            </a:r>
            <a:r>
              <a:rPr kumimoji="0" lang="en-US" alt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one 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from </a:t>
            </a:r>
            <a:r>
              <a:rPr kumimoji="0" lang="en-US" alt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List A 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and </a:t>
            </a:r>
            <a:r>
              <a:rPr kumimoji="0" lang="en-US" alt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one 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from </a:t>
            </a:r>
            <a:r>
              <a:rPr kumimoji="0" lang="en-US" alt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List B 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below.</a:t>
            </a:r>
            <a:endParaRPr kumimoji="0" lang="en-GB" alt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alt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103906" y="802596"/>
            <a:ext cx="2267744" cy="2160240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GB" sz="1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In this section there are </a:t>
            </a:r>
            <a:r>
              <a:rPr lang="en-GB" sz="1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two </a:t>
            </a:r>
            <a:r>
              <a:rPr lang="en-GB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questions.</a:t>
            </a:r>
          </a:p>
          <a:p>
            <a:endParaRPr lang="en-GB" sz="1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Only</a:t>
            </a:r>
            <a:r>
              <a:rPr lang="en-GB" sz="1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0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TWO out of the three </a:t>
            </a:r>
            <a:r>
              <a:rPr lang="en-GB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media forms in this section will be assessed each series.</a:t>
            </a:r>
          </a:p>
          <a:p>
            <a:endParaRPr lang="en-GB" sz="1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In the specimen paper </a:t>
            </a:r>
            <a:r>
              <a:rPr lang="en-GB" sz="1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music videos </a:t>
            </a:r>
            <a:r>
              <a:rPr lang="en-GB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and </a:t>
            </a:r>
            <a:r>
              <a:rPr lang="en-GB" sz="1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magazines</a:t>
            </a:r>
            <a:r>
              <a:rPr lang="en-GB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 are assessed.</a:t>
            </a:r>
          </a:p>
          <a:p>
            <a:endParaRPr lang="en-GB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1000" dirty="0">
                <a:latin typeface="Arial" panose="020B0604020202020204" pitchFamily="34" charset="0"/>
                <a:cs typeface="Arial" panose="020B0604020202020204" pitchFamily="34" charset="0"/>
              </a:rPr>
              <a:t>There will be </a:t>
            </a:r>
            <a:r>
              <a:rPr lang="en-GB" sz="1000" b="1" dirty="0">
                <a:latin typeface="Arial" panose="020B0604020202020204" pitchFamily="34" charset="0"/>
                <a:cs typeface="Arial" panose="020B0604020202020204" pitchFamily="34" charset="0"/>
              </a:rPr>
              <a:t>NO</a:t>
            </a:r>
            <a:r>
              <a:rPr lang="en-GB" sz="1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theory </a:t>
            </a:r>
            <a:r>
              <a:rPr lang="en-GB" sz="1000" dirty="0">
                <a:latin typeface="Arial" panose="020B0604020202020204" pitchFamily="34" charset="0"/>
                <a:cs typeface="Arial" panose="020B0604020202020204" pitchFamily="34" charset="0"/>
              </a:rPr>
              <a:t>questions in this section.</a:t>
            </a:r>
          </a:p>
          <a:p>
            <a:endParaRPr lang="en-GB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4499992" y="1340768"/>
            <a:ext cx="3600400" cy="2399688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GB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This is a knowledge and understanding question on music videos (AO1). </a:t>
            </a:r>
          </a:p>
          <a:p>
            <a:endParaRPr lang="en-GB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There is no command word to ‘analyse.’</a:t>
            </a:r>
          </a:p>
          <a:p>
            <a:endParaRPr lang="en-GB" sz="1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Questions can be focussed upon the non-theory content of the media language and representation subject content (spec pages 24-26) </a:t>
            </a:r>
          </a:p>
          <a:p>
            <a:endParaRPr lang="en-GB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For example, this question is targeting subject content point 6 on page 26 of the spec.</a:t>
            </a:r>
          </a:p>
          <a:p>
            <a:endParaRPr lang="en-GB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000" i="1" dirty="0" smtClean="0">
                <a:latin typeface="Arial" panose="020B0604020202020204" pitchFamily="34" charset="0"/>
                <a:cs typeface="Arial" panose="020B0604020202020204" pitchFamily="34" charset="0"/>
              </a:rPr>
              <a:t>“the </a:t>
            </a:r>
            <a:r>
              <a:rPr lang="en-US" sz="1000" i="1" dirty="0">
                <a:latin typeface="Arial" panose="020B0604020202020204" pitchFamily="34" charset="0"/>
                <a:cs typeface="Arial" panose="020B0604020202020204" pitchFamily="34" charset="0"/>
              </a:rPr>
              <a:t>impact of industry contexts on the choices media producers make about how to represent events, issues, individuals and social groups </a:t>
            </a:r>
            <a:r>
              <a:rPr lang="en-US" sz="1000" i="1" dirty="0" smtClean="0"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endParaRPr lang="en-GB" sz="100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9" name="Straight Arrow Connector 8"/>
          <p:cNvCxnSpPr/>
          <p:nvPr/>
        </p:nvCxnSpPr>
        <p:spPr>
          <a:xfrm flipH="1">
            <a:off x="3714488" y="1628800"/>
            <a:ext cx="785504" cy="72008"/>
          </a:xfrm>
          <a:prstGeom prst="straightConnector1">
            <a:avLst/>
          </a:prstGeom>
          <a:ln w="28575">
            <a:solidFill>
              <a:srgbClr val="F69240"/>
            </a:solidFill>
            <a:tailEnd type="arrow"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</p:cxnSp>
      <p:cxnSp>
        <p:nvCxnSpPr>
          <p:cNvPr id="12" name="Straight Arrow Connector 11"/>
          <p:cNvCxnSpPr/>
          <p:nvPr/>
        </p:nvCxnSpPr>
        <p:spPr>
          <a:xfrm flipV="1">
            <a:off x="8323792" y="2750426"/>
            <a:ext cx="0" cy="990030"/>
          </a:xfrm>
          <a:prstGeom prst="straightConnector1">
            <a:avLst/>
          </a:prstGeom>
          <a:ln w="28575">
            <a:solidFill>
              <a:srgbClr val="B7D448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ounded Rectangle 12"/>
          <p:cNvSpPr/>
          <p:nvPr/>
        </p:nvSpPr>
        <p:spPr>
          <a:xfrm>
            <a:off x="7647387" y="3740456"/>
            <a:ext cx="1352809" cy="486147"/>
          </a:xfrm>
          <a:prstGeom prst="round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GB" sz="1000" smtClean="0">
                <a:latin typeface="Arial" panose="020B0604020202020204" pitchFamily="34" charset="0"/>
                <a:cs typeface="Arial" panose="020B0604020202020204" pitchFamily="34" charset="0"/>
              </a:rPr>
              <a:t>AO1.1 </a:t>
            </a:r>
            <a:r>
              <a:rPr lang="en-GB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(5%) </a:t>
            </a:r>
            <a:endParaRPr lang="en-GB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Rounded Rectangle 21"/>
          <p:cNvSpPr/>
          <p:nvPr/>
        </p:nvSpPr>
        <p:spPr>
          <a:xfrm>
            <a:off x="103906" y="4653136"/>
            <a:ext cx="2686224" cy="1310278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GB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When music videos are assessed unseen sources will </a:t>
            </a:r>
            <a:r>
              <a:rPr lang="en-GB" sz="1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never</a:t>
            </a:r>
            <a:r>
              <a:rPr lang="en-GB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 be used. Students will be expected to use recall from their classroom learning.</a:t>
            </a:r>
          </a:p>
          <a:p>
            <a:endParaRPr lang="en-GB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Music video questions could ask about </a:t>
            </a:r>
            <a:r>
              <a:rPr lang="en-GB" sz="1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one</a:t>
            </a:r>
            <a:r>
              <a:rPr lang="en-GB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 or </a:t>
            </a:r>
            <a:r>
              <a:rPr lang="en-GB" sz="1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two </a:t>
            </a:r>
            <a:r>
              <a:rPr lang="en-GB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of the set videos.</a:t>
            </a:r>
            <a:endParaRPr lang="en-GB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579464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8" grpId="0" animBg="1"/>
      <p:bldP spid="13" grpId="0" animBg="1"/>
      <p:bldP spid="2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Section B: Media Language and Representations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450850" indent="-450850">
              <a:buNone/>
              <a:tabLst>
                <a:tab pos="8051800" algn="r"/>
              </a:tabLst>
            </a:pPr>
            <a:r>
              <a:rPr lang="en-US" sz="2000" b="1" dirty="0"/>
              <a:t>Source C – front cover of </a:t>
            </a:r>
            <a:r>
              <a:rPr lang="en-US" sz="2000" b="1" i="1" dirty="0"/>
              <a:t>The Big Issue</a:t>
            </a:r>
            <a:r>
              <a:rPr lang="en-US" sz="2000" b="1" dirty="0"/>
              <a:t>, 13 June </a:t>
            </a:r>
            <a:r>
              <a:rPr lang="en-US" sz="2000" b="1" dirty="0" smtClean="0"/>
              <a:t>2016</a:t>
            </a:r>
          </a:p>
          <a:p>
            <a:pPr marL="450850" indent="-450850">
              <a:buNone/>
              <a:tabLst>
                <a:tab pos="8051800" algn="r"/>
              </a:tabLst>
            </a:pPr>
            <a:r>
              <a:rPr lang="en-US" sz="1400" dirty="0">
                <a:hlinkClick r:id="rId2"/>
              </a:rPr>
              <a:t>http://</a:t>
            </a:r>
            <a:r>
              <a:rPr lang="en-US" sz="1400" dirty="0" smtClean="0">
                <a:hlinkClick r:id="rId2"/>
              </a:rPr>
              <a:t>www.ocr.org.uk/Images/316674-unit-h409-01-media-messages-sample-assessment-material.pdf</a:t>
            </a:r>
            <a:endParaRPr lang="en-US" sz="1400" dirty="0" smtClean="0"/>
          </a:p>
          <a:p>
            <a:pPr marL="450850" indent="-450850">
              <a:buNone/>
              <a:tabLst>
                <a:tab pos="8051800" algn="r"/>
              </a:tabLst>
            </a:pPr>
            <a:r>
              <a:rPr lang="en-US" sz="1400" dirty="0" smtClean="0"/>
              <a:t>(page 6)</a:t>
            </a:r>
            <a:r>
              <a:rPr lang="en-US" sz="2000" dirty="0"/>
              <a:t>	</a:t>
            </a:r>
            <a:endParaRPr lang="en-GB" sz="2000" dirty="0"/>
          </a:p>
        </p:txBody>
      </p:sp>
      <p:sp>
        <p:nvSpPr>
          <p:cNvPr id="6" name="Rectangle 5"/>
          <p:cNvSpPr/>
          <p:nvPr/>
        </p:nvSpPr>
        <p:spPr>
          <a:xfrm>
            <a:off x="551136" y="2615568"/>
            <a:ext cx="4572000" cy="286232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b="1" dirty="0"/>
              <a:t>Source C </a:t>
            </a:r>
            <a:r>
              <a:rPr lang="en-US" dirty="0"/>
              <a:t>shows four politicians’ heads on the bodies of the members of the group </a:t>
            </a:r>
            <a:r>
              <a:rPr lang="en-US" i="1" dirty="0"/>
              <a:t>Abba</a:t>
            </a:r>
            <a:r>
              <a:rPr lang="en-US" dirty="0"/>
              <a:t>. The words are taken from famous </a:t>
            </a:r>
            <a:r>
              <a:rPr lang="en-US" i="1" dirty="0"/>
              <a:t>Abba </a:t>
            </a:r>
            <a:r>
              <a:rPr lang="en-US" dirty="0"/>
              <a:t>songs. The issue was published before the British referendum on remaining in or leaving the European Union. From left to right, the politicians are: Nicola Sturgeon, Scotland’s First Minister, David Cameron, Britain’s Prime Minister, Boris Johnson and Nigel </a:t>
            </a:r>
            <a:r>
              <a:rPr lang="en-US" dirty="0" err="1"/>
              <a:t>Farage</a:t>
            </a:r>
            <a:r>
              <a:rPr lang="en-US" dirty="0"/>
              <a:t>, both prominent Leave campaigners.</a:t>
            </a:r>
            <a:endParaRPr lang="en-GB" dirty="0"/>
          </a:p>
        </p:txBody>
      </p:sp>
      <p:sp>
        <p:nvSpPr>
          <p:cNvPr id="8" name="Rounded Rectangle 7"/>
          <p:cNvSpPr/>
          <p:nvPr/>
        </p:nvSpPr>
        <p:spPr>
          <a:xfrm>
            <a:off x="5470653" y="2780928"/>
            <a:ext cx="3024336" cy="1526828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GB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Analysis questions for magazines and advertising and marketing will use unseen sources (in this case a cover picked from before the period of study).</a:t>
            </a:r>
          </a:p>
          <a:p>
            <a:endParaRPr lang="en-GB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All three media forms assessable in this section can be tested via AO1 (knowledge and understanding) or AO2 (analysis)</a:t>
            </a:r>
            <a:endParaRPr lang="en-GB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5746280" y="4937830"/>
            <a:ext cx="3024336" cy="1080120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GB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Students aren’t being tested on their knowledge of political leaders or 70’s pop groups.</a:t>
            </a:r>
          </a:p>
          <a:p>
            <a:endParaRPr lang="en-GB" sz="1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When this kind of cover is chosen a caption will describe to students relevant information as exemplified in the specimen paper.</a:t>
            </a:r>
            <a:endParaRPr lang="en-GB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1" name="Straight Arrow Connector 10"/>
          <p:cNvCxnSpPr>
            <a:stCxn id="10" idx="1"/>
          </p:cNvCxnSpPr>
          <p:nvPr/>
        </p:nvCxnSpPr>
        <p:spPr>
          <a:xfrm flipH="1" flipV="1">
            <a:off x="4499993" y="3789040"/>
            <a:ext cx="1246287" cy="1688850"/>
          </a:xfrm>
          <a:prstGeom prst="straightConnector1">
            <a:avLst/>
          </a:prstGeom>
          <a:ln w="28575">
            <a:solidFill>
              <a:srgbClr val="F69240"/>
            </a:solidFill>
            <a:tailEnd type="arrow"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</p:cxnSp>
      <p:cxnSp>
        <p:nvCxnSpPr>
          <p:cNvPr id="12" name="Straight Arrow Connector 11"/>
          <p:cNvCxnSpPr/>
          <p:nvPr/>
        </p:nvCxnSpPr>
        <p:spPr>
          <a:xfrm flipH="1" flipV="1">
            <a:off x="4606557" y="2620694"/>
            <a:ext cx="864096" cy="648072"/>
          </a:xfrm>
          <a:prstGeom prst="straightConnector1">
            <a:avLst/>
          </a:prstGeom>
          <a:ln w="28575">
            <a:solidFill>
              <a:srgbClr val="F69240"/>
            </a:solidFill>
            <a:tailEnd type="arrow"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</p:cxnSp>
    </p:spTree>
    <p:extLst>
      <p:ext uri="{BB962C8B-B14F-4D97-AF65-F5344CB8AC3E}">
        <p14:creationId xmlns:p14="http://schemas.microsoft.com/office/powerpoint/2010/main" val="42246413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0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Section B: Media Language and Representations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1560" y="1671628"/>
            <a:ext cx="8229600" cy="3125524"/>
          </a:xfrm>
        </p:spPr>
        <p:txBody>
          <a:bodyPr>
            <a:normAutofit/>
          </a:bodyPr>
          <a:lstStyle/>
          <a:p>
            <a:pPr marL="514350" lvl="0" indent="-514350">
              <a:buFont typeface="+mj-lt"/>
              <a:buAutoNum type="arabicPeriod" startAt="6"/>
            </a:pPr>
            <a:r>
              <a:rPr lang="en-US" sz="2000" dirty="0"/>
              <a:t>Analyse why </a:t>
            </a:r>
            <a:r>
              <a:rPr lang="en-US" sz="2000" i="1" dirty="0"/>
              <a:t>The Big Issue </a:t>
            </a:r>
            <a:r>
              <a:rPr lang="en-US" sz="2000" dirty="0"/>
              <a:t>magazine has used an intertextual approach to the referendum on its front cover.</a:t>
            </a:r>
            <a:endParaRPr lang="en-GB" sz="2000" dirty="0"/>
          </a:p>
          <a:p>
            <a:pPr marL="534988" indent="0">
              <a:buNone/>
            </a:pPr>
            <a:r>
              <a:rPr lang="en-US" sz="2000" dirty="0"/>
              <a:t>In your answer you </a:t>
            </a:r>
            <a:r>
              <a:rPr lang="en-US" sz="2000" dirty="0" smtClean="0"/>
              <a:t>must:</a:t>
            </a:r>
            <a:endParaRPr lang="en-GB" sz="2000" dirty="0"/>
          </a:p>
          <a:p>
            <a:pPr marL="877888"/>
            <a:r>
              <a:rPr lang="en-US" sz="2000" dirty="0" smtClean="0"/>
              <a:t>Analyse </a:t>
            </a:r>
            <a:r>
              <a:rPr lang="en-US" sz="2000" dirty="0"/>
              <a:t>the use of intertextuality to create meaning in the </a:t>
            </a:r>
            <a:r>
              <a:rPr lang="en-US" sz="2000" dirty="0" smtClean="0"/>
              <a:t>source</a:t>
            </a:r>
            <a:endParaRPr lang="en-GB" sz="2000" dirty="0"/>
          </a:p>
          <a:p>
            <a:pPr marL="877888">
              <a:tabLst>
                <a:tab pos="7980363" algn="r"/>
              </a:tabLst>
            </a:pPr>
            <a:r>
              <a:rPr lang="en-US" sz="2000" dirty="0" smtClean="0"/>
              <a:t>make </a:t>
            </a:r>
            <a:r>
              <a:rPr lang="en-US" sz="2000" dirty="0" err="1"/>
              <a:t>judgements</a:t>
            </a:r>
            <a:r>
              <a:rPr lang="en-US" sz="2000" dirty="0"/>
              <a:t> and reach a conclusion about the advantages of this use of intertextuality to </a:t>
            </a:r>
            <a:r>
              <a:rPr lang="en-US" sz="2000" i="1" dirty="0"/>
              <a:t>The Big Issue </a:t>
            </a:r>
            <a:r>
              <a:rPr lang="en-US" sz="2000" dirty="0"/>
              <a:t>magazine</a:t>
            </a:r>
            <a:r>
              <a:rPr lang="en-US" sz="2000" dirty="0" smtClean="0"/>
              <a:t>.</a:t>
            </a:r>
            <a:r>
              <a:rPr lang="en-GB" sz="2000" dirty="0"/>
              <a:t>	</a:t>
            </a:r>
            <a:r>
              <a:rPr lang="en-US" sz="2000" b="1" dirty="0" smtClean="0"/>
              <a:t>[</a:t>
            </a:r>
            <a:r>
              <a:rPr lang="en-US" sz="2000" b="1" dirty="0"/>
              <a:t>15]</a:t>
            </a:r>
            <a:endParaRPr lang="en-GB" sz="2000" b="1" dirty="0"/>
          </a:p>
          <a:p>
            <a:endParaRPr lang="en-GB" sz="2000" dirty="0"/>
          </a:p>
        </p:txBody>
      </p:sp>
      <p:sp>
        <p:nvSpPr>
          <p:cNvPr id="7" name="Rounded Rectangle 6"/>
          <p:cNvSpPr/>
          <p:nvPr/>
        </p:nvSpPr>
        <p:spPr>
          <a:xfrm>
            <a:off x="6402888" y="996210"/>
            <a:ext cx="2556215" cy="1170733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GB" sz="1000" dirty="0">
                <a:latin typeface="Arial" panose="020B0604020202020204" pitchFamily="34" charset="0"/>
                <a:cs typeface="Arial" panose="020B0604020202020204" pitchFamily="34" charset="0"/>
              </a:rPr>
              <a:t>A direct textual analysis question directing students to ANALYSE </a:t>
            </a:r>
            <a:r>
              <a:rPr lang="en-GB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the use of intertextuality to create meaning in the source. </a:t>
            </a:r>
            <a:endParaRPr lang="en-GB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1000" dirty="0">
                <a:latin typeface="Arial" panose="020B0604020202020204" pitchFamily="34" charset="0"/>
                <a:cs typeface="Arial" panose="020B0604020202020204" pitchFamily="34" charset="0"/>
              </a:rPr>
              <a:t>Analysis </a:t>
            </a:r>
            <a:r>
              <a:rPr lang="en-GB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of magazines will </a:t>
            </a:r>
            <a:r>
              <a:rPr lang="en-GB" sz="1000" b="1" dirty="0">
                <a:latin typeface="Arial" panose="020B0604020202020204" pitchFamily="34" charset="0"/>
                <a:cs typeface="Arial" panose="020B0604020202020204" pitchFamily="34" charset="0"/>
              </a:rPr>
              <a:t>always</a:t>
            </a:r>
            <a:r>
              <a:rPr lang="en-GB" sz="1000" dirty="0">
                <a:latin typeface="Arial" panose="020B0604020202020204" pitchFamily="34" charset="0"/>
                <a:cs typeface="Arial" panose="020B0604020202020204" pitchFamily="34" charset="0"/>
              </a:rPr>
              <a:t> be in relation to </a:t>
            </a:r>
            <a:r>
              <a:rPr lang="en-GB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an unseen cover.</a:t>
            </a:r>
            <a:endParaRPr lang="en-GB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8" name="Straight Arrow Connector 7"/>
          <p:cNvCxnSpPr>
            <a:stCxn id="7" idx="1"/>
          </p:cNvCxnSpPr>
          <p:nvPr/>
        </p:nvCxnSpPr>
        <p:spPr>
          <a:xfrm flipH="1">
            <a:off x="2411760" y="1581577"/>
            <a:ext cx="3991128" cy="263247"/>
          </a:xfrm>
          <a:prstGeom prst="straightConnector1">
            <a:avLst/>
          </a:prstGeom>
          <a:ln w="28575">
            <a:solidFill>
              <a:srgbClr val="F69240"/>
            </a:solidFill>
            <a:tailEnd type="arrow"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</p:cxnSp>
      <p:sp>
        <p:nvSpPr>
          <p:cNvPr id="6" name="Rounded Rectangle 5"/>
          <p:cNvSpPr/>
          <p:nvPr/>
        </p:nvSpPr>
        <p:spPr>
          <a:xfrm>
            <a:off x="6663920" y="2215176"/>
            <a:ext cx="2300567" cy="1117284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GB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This question focusses on media language (intertextuality) but could focus on any of the subject content for media language and representation (spec pages 24-26).</a:t>
            </a:r>
            <a:endParaRPr lang="en-GB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9" name="Straight Arrow Connector 8"/>
          <p:cNvCxnSpPr/>
          <p:nvPr/>
        </p:nvCxnSpPr>
        <p:spPr>
          <a:xfrm flipH="1">
            <a:off x="5212637" y="2688477"/>
            <a:ext cx="1461113" cy="216024"/>
          </a:xfrm>
          <a:prstGeom prst="straightConnector1">
            <a:avLst/>
          </a:prstGeom>
          <a:ln w="28575">
            <a:solidFill>
              <a:srgbClr val="F69240"/>
            </a:solidFill>
            <a:tailEnd type="arrow"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</p:cxnSp>
      <p:cxnSp>
        <p:nvCxnSpPr>
          <p:cNvPr id="10" name="Straight Arrow Connector 9"/>
          <p:cNvCxnSpPr/>
          <p:nvPr/>
        </p:nvCxnSpPr>
        <p:spPr>
          <a:xfrm flipH="1" flipV="1">
            <a:off x="2267744" y="3053449"/>
            <a:ext cx="2139648" cy="279011"/>
          </a:xfrm>
          <a:prstGeom prst="straightConnector1">
            <a:avLst/>
          </a:prstGeom>
          <a:ln w="28575">
            <a:solidFill>
              <a:srgbClr val="B7D448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ounded Rectangle 10"/>
          <p:cNvSpPr/>
          <p:nvPr/>
        </p:nvSpPr>
        <p:spPr>
          <a:xfrm>
            <a:off x="4407392" y="3053449"/>
            <a:ext cx="1352809" cy="375552"/>
          </a:xfrm>
          <a:prstGeom prst="round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GB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AO2.1 (5%) </a:t>
            </a:r>
            <a:endParaRPr lang="en-GB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Rounded Rectangle 11"/>
          <p:cNvSpPr/>
          <p:nvPr/>
        </p:nvSpPr>
        <p:spPr>
          <a:xfrm>
            <a:off x="395536" y="4452624"/>
            <a:ext cx="1352809" cy="375552"/>
          </a:xfrm>
          <a:prstGeom prst="round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GB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AO2.3 (2.5%) </a:t>
            </a:r>
            <a:endParaRPr lang="en-GB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3" name="Straight Arrow Connector 12"/>
          <p:cNvCxnSpPr/>
          <p:nvPr/>
        </p:nvCxnSpPr>
        <p:spPr>
          <a:xfrm flipV="1">
            <a:off x="1187624" y="3706824"/>
            <a:ext cx="802384" cy="745800"/>
          </a:xfrm>
          <a:prstGeom prst="straightConnector1">
            <a:avLst/>
          </a:prstGeom>
          <a:ln w="28575">
            <a:solidFill>
              <a:srgbClr val="B7D448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Rounded Rectangle 16"/>
          <p:cNvSpPr/>
          <p:nvPr/>
        </p:nvSpPr>
        <p:spPr>
          <a:xfrm>
            <a:off x="2411760" y="4746183"/>
            <a:ext cx="2279700" cy="1004836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GB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Bullet points are used to provide clarity to students for longer questions so they know exactly what detail they need to include in their answers.</a:t>
            </a:r>
            <a:endParaRPr lang="en-GB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1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8" name="Straight Arrow Connector 17"/>
          <p:cNvCxnSpPr/>
          <p:nvPr/>
        </p:nvCxnSpPr>
        <p:spPr>
          <a:xfrm flipH="1" flipV="1">
            <a:off x="1907704" y="3429001"/>
            <a:ext cx="1338781" cy="1336583"/>
          </a:xfrm>
          <a:prstGeom prst="straightConnector1">
            <a:avLst/>
          </a:prstGeom>
          <a:ln w="28575">
            <a:solidFill>
              <a:srgbClr val="F69240"/>
            </a:solidFill>
            <a:tailEnd type="arrow"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</p:cxnSp>
    </p:spTree>
    <p:extLst>
      <p:ext uri="{BB962C8B-B14F-4D97-AF65-F5344CB8AC3E}">
        <p14:creationId xmlns:p14="http://schemas.microsoft.com/office/powerpoint/2010/main" val="40070395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6" grpId="0" animBg="1"/>
      <p:bldP spid="11" grpId="0" animBg="1"/>
      <p:bldP spid="12" grpId="0" animBg="1"/>
      <p:bldP spid="17" grpId="0" animBg="1"/>
    </p:bldLst>
  </p:timing>
</p:sld>
</file>

<file path=ppt/theme/theme1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1617</TotalTime>
  <Words>1342</Words>
  <Application>Microsoft Office PowerPoint</Application>
  <PresentationFormat>On-screen Show (4:3)</PresentationFormat>
  <Paragraphs>156</Paragraphs>
  <Slides>9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1_Custom Design</vt:lpstr>
      <vt:lpstr>PowerPoint Presentation</vt:lpstr>
      <vt:lpstr>Guidance</vt:lpstr>
      <vt:lpstr>Assessment Objectives</vt:lpstr>
      <vt:lpstr>Section A: News</vt:lpstr>
      <vt:lpstr>Section A: News</vt:lpstr>
      <vt:lpstr>Section A: News</vt:lpstr>
      <vt:lpstr>Section B: Media Language and Representations</vt:lpstr>
      <vt:lpstr>Section B: Media Language and Representations</vt:lpstr>
      <vt:lpstr>Section B: Media Language and Representations</vt:lpstr>
    </vt:vector>
  </TitlesOfParts>
  <Company>Cambridge Assessment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Level Media Studies H409/01 Media messages - Sample assessment material - annotated</dc:title>
  <dc:subject>GCSE (9-1) History A (Explaining the Modern World)</dc:subject>
  <dc:creator>OCR</dc:creator>
  <cp:keywords>A Level, Media Studies, H409/01, Media messages, annotated SAMs, sample assessment material</cp:keywords>
  <cp:lastModifiedBy>Nicola Williams</cp:lastModifiedBy>
  <cp:revision>109</cp:revision>
  <cp:lastPrinted>2016-05-10T10:26:50Z</cp:lastPrinted>
  <dcterms:created xsi:type="dcterms:W3CDTF">2015-10-07T12:54:48Z</dcterms:created>
  <dcterms:modified xsi:type="dcterms:W3CDTF">2017-11-01T10:28:34Z</dcterms:modified>
</cp:coreProperties>
</file>