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70"/>
  </p:notesMasterIdLst>
  <p:sldIdLst>
    <p:sldId id="257" r:id="rId2"/>
    <p:sldId id="260" r:id="rId3"/>
    <p:sldId id="258" r:id="rId4"/>
    <p:sldId id="261" r:id="rId5"/>
    <p:sldId id="262" r:id="rId6"/>
    <p:sldId id="312" r:id="rId7"/>
    <p:sldId id="313" r:id="rId8"/>
    <p:sldId id="265" r:id="rId9"/>
    <p:sldId id="266" r:id="rId10"/>
    <p:sldId id="267" r:id="rId11"/>
    <p:sldId id="268" r:id="rId12"/>
    <p:sldId id="363" r:id="rId13"/>
    <p:sldId id="269" r:id="rId14"/>
    <p:sldId id="354" r:id="rId15"/>
    <p:sldId id="355" r:id="rId16"/>
    <p:sldId id="356" r:id="rId17"/>
    <p:sldId id="357" r:id="rId18"/>
    <p:sldId id="358" r:id="rId19"/>
    <p:sldId id="359" r:id="rId20"/>
    <p:sldId id="360" r:id="rId21"/>
    <p:sldId id="361" r:id="rId22"/>
    <p:sldId id="362" r:id="rId23"/>
    <p:sldId id="314" r:id="rId24"/>
    <p:sldId id="315" r:id="rId25"/>
    <p:sldId id="316" r:id="rId26"/>
    <p:sldId id="279" r:id="rId27"/>
    <p:sldId id="317" r:id="rId28"/>
    <p:sldId id="318" r:id="rId29"/>
    <p:sldId id="319" r:id="rId30"/>
    <p:sldId id="320" r:id="rId31"/>
    <p:sldId id="285" r:id="rId32"/>
    <p:sldId id="321" r:id="rId33"/>
    <p:sldId id="322" r:id="rId34"/>
    <p:sldId id="292" r:id="rId35"/>
    <p:sldId id="294" r:id="rId36"/>
    <p:sldId id="323" r:id="rId37"/>
    <p:sldId id="324" r:id="rId38"/>
    <p:sldId id="299" r:id="rId39"/>
    <p:sldId id="300" r:id="rId40"/>
    <p:sldId id="301" r:id="rId41"/>
    <p:sldId id="302" r:id="rId42"/>
    <p:sldId id="325" r:id="rId43"/>
    <p:sldId id="303" r:id="rId44"/>
    <p:sldId id="326" r:id="rId45"/>
    <p:sldId id="307" r:id="rId46"/>
    <p:sldId id="327" r:id="rId47"/>
    <p:sldId id="328" r:id="rId48"/>
    <p:sldId id="329" r:id="rId49"/>
    <p:sldId id="332" r:id="rId50"/>
    <p:sldId id="331" r:id="rId51"/>
    <p:sldId id="330" r:id="rId52"/>
    <p:sldId id="338" r:id="rId53"/>
    <p:sldId id="333" r:id="rId54"/>
    <p:sldId id="339" r:id="rId55"/>
    <p:sldId id="340" r:id="rId56"/>
    <p:sldId id="341" r:id="rId57"/>
    <p:sldId id="342" r:id="rId58"/>
    <p:sldId id="346" r:id="rId59"/>
    <p:sldId id="347" r:id="rId60"/>
    <p:sldId id="348" r:id="rId61"/>
    <p:sldId id="343" r:id="rId62"/>
    <p:sldId id="344" r:id="rId63"/>
    <p:sldId id="345" r:id="rId64"/>
    <p:sldId id="349" r:id="rId65"/>
    <p:sldId id="353" r:id="rId66"/>
    <p:sldId id="350" r:id="rId67"/>
    <p:sldId id="352" r:id="rId68"/>
    <p:sldId id="364"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loe Nichols" initials="CN" lastIdx="23" clrIdx="0"/>
  <p:cmAuthor id="1" name="Mark Smith" initials="M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B668"/>
    <a:srgbClr val="ECECEC"/>
    <a:srgbClr val="9BB29E"/>
    <a:srgbClr val="C1A0BF"/>
    <a:srgbClr val="845164"/>
    <a:srgbClr val="BB8092"/>
    <a:srgbClr val="9E6375"/>
    <a:srgbClr val="D31920"/>
    <a:srgbClr val="231D23"/>
    <a:srgbClr val="7EC2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017" autoAdjust="0"/>
  </p:normalViewPr>
  <p:slideViewPr>
    <p:cSldViewPr>
      <p:cViewPr varScale="1">
        <p:scale>
          <a:sx n="48" d="100"/>
          <a:sy n="48" d="100"/>
        </p:scale>
        <p:origin x="-60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E4549F-969C-4494-AD2E-2E9E21E334E1}" type="datetimeFigureOut">
              <a:rPr lang="en-GB" smtClean="0"/>
              <a:t>19/02/2018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96FD34-9244-4CF8-AE67-3BCB1B2312B5}" type="slidenum">
              <a:rPr lang="en-GB" smtClean="0"/>
              <a:t>‹#›</a:t>
            </a:fld>
            <a:endParaRPr lang="en-GB"/>
          </a:p>
        </p:txBody>
      </p:sp>
    </p:spTree>
    <p:extLst>
      <p:ext uri="{BB962C8B-B14F-4D97-AF65-F5344CB8AC3E}">
        <p14:creationId xmlns:p14="http://schemas.microsoft.com/office/powerpoint/2010/main" val="3098832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2</a:t>
            </a:fld>
            <a:endParaRPr lang="en-GB"/>
          </a:p>
        </p:txBody>
      </p:sp>
    </p:spTree>
    <p:extLst>
      <p:ext uri="{BB962C8B-B14F-4D97-AF65-F5344CB8AC3E}">
        <p14:creationId xmlns:p14="http://schemas.microsoft.com/office/powerpoint/2010/main" val="359501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96FD34-9244-4CF8-AE67-3BCB1B2312B5}" type="slidenum">
              <a:rPr lang="en-GB" smtClean="0"/>
              <a:t>46</a:t>
            </a:fld>
            <a:endParaRPr lang="en-GB"/>
          </a:p>
        </p:txBody>
      </p:sp>
    </p:spTree>
    <p:extLst>
      <p:ext uri="{BB962C8B-B14F-4D97-AF65-F5344CB8AC3E}">
        <p14:creationId xmlns:p14="http://schemas.microsoft.com/office/powerpoint/2010/main" val="744603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92263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234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27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BB29E"/>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44895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1522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061048"/>
          </a:xfrm>
          <a:ln>
            <a:solidFill>
              <a:srgbClr val="9BB29E"/>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1"/>
            <a:ext cx="4038600" cy="4061048"/>
          </a:xfrm>
          <a:ln>
            <a:solidFill>
              <a:srgbClr val="9BB29E"/>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9271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450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2716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70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21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227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 OCR 2016</a:t>
            </a:r>
            <a:endParaRPr lang="en-GB" sz="800" dirty="0">
              <a:latin typeface="Arial" panose="020B0604020202020204" pitchFamily="34" charset="0"/>
              <a:cs typeface="Arial" panose="020B0604020202020204" pitchFamily="34" charset="0"/>
            </a:endParaRPr>
          </a:p>
        </p:txBody>
      </p:sp>
      <p:pic>
        <p:nvPicPr>
          <p:cNvPr id="4" name="Picture 2" descr="GCSE (9-1) Geography A (Geographical themes)"/>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6029670"/>
            <a:ext cx="9133200" cy="82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6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mailto:resources.feedback@ocr.org.uk?subject=I%20disliked%20GCSE(9-1)%20Geography%20B%20(Geography%20for%20Enquiring%20Minds)%20-%20Guide%20to%20the%20SAMs%20component%2003%20Geographical%20Exploration" TargetMode="External"/><Relationship Id="rId2" Type="http://schemas.openxmlformats.org/officeDocument/2006/relationships/hyperlink" Target="mailto:resources.feedback@ocr.org.uk?subject=I%20liked%20GCSE(9-1)%20Geography%20B%20(Geography%20for%20Enquiring%20Minds)%20-%20Guide%20to%20the%20SAMs%20component%2003%20Geographical%20Exploration" TargetMode="External"/><Relationship Id="rId1" Type="http://schemas.openxmlformats.org/officeDocument/2006/relationships/slideLayout" Target="../slideLayouts/slideLayout7.xml"/><Relationship Id="rId6" Type="http://schemas.openxmlformats.org/officeDocument/2006/relationships/hyperlink" Target="mailto:resources.feedback@ocr.org.uk" TargetMode="External"/><Relationship Id="rId5" Type="http://schemas.openxmlformats.org/officeDocument/2006/relationships/hyperlink" Target="http://www.ocr.org.uk/i-want-to/find-resources/" TargetMode="External"/><Relationship Id="rId4" Type="http://schemas.openxmlformats.org/officeDocument/2006/relationships/hyperlink" Target="http://www.ocr.org.uk/expression-of-interes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Geography A</a:t>
            </a:r>
            <a:endParaRPr lang="en-GB" dirty="0"/>
          </a:p>
        </p:txBody>
      </p:sp>
      <p:sp>
        <p:nvSpPr>
          <p:cNvPr id="8" name="TextBox 7"/>
          <p:cNvSpPr txBox="1"/>
          <p:nvPr/>
        </p:nvSpPr>
        <p:spPr>
          <a:xfrm>
            <a:off x="323528" y="3501008"/>
            <a:ext cx="3600400" cy="492443"/>
          </a:xfrm>
          <a:prstGeom prst="rect">
            <a:avLst/>
          </a:prstGeom>
          <a:noFill/>
        </p:spPr>
        <p:txBody>
          <a:bodyPr wrap="square" rtlCol="0">
            <a:spAutoFit/>
          </a:bodyPr>
          <a:lstStyle/>
          <a:p>
            <a:r>
              <a:rPr lang="en-GB" sz="2600" b="1" dirty="0" smtClean="0">
                <a:solidFill>
                  <a:schemeClr val="bg1"/>
                </a:solidFill>
                <a:latin typeface="Arial" panose="020B0604020202020204" pitchFamily="34" charset="0"/>
                <a:cs typeface="Arial" panose="020B0604020202020204" pitchFamily="34" charset="0"/>
              </a:rPr>
              <a:t>H070 Topic Title</a:t>
            </a:r>
            <a:endParaRPr lang="en-GB" sz="26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475928" y="3653408"/>
            <a:ext cx="3600400" cy="492443"/>
          </a:xfrm>
          <a:prstGeom prst="rect">
            <a:avLst/>
          </a:prstGeom>
          <a:noFill/>
        </p:spPr>
        <p:txBody>
          <a:bodyPr wrap="square" rtlCol="0">
            <a:spAutoFit/>
          </a:bodyPr>
          <a:lstStyle/>
          <a:p>
            <a:r>
              <a:rPr lang="en-GB" sz="2600" b="1" smtClean="0">
                <a:solidFill>
                  <a:schemeClr val="bg1"/>
                </a:solidFill>
                <a:latin typeface="Arial" panose="020B0604020202020204" pitchFamily="34" charset="0"/>
                <a:cs typeface="Arial" panose="020B0604020202020204" pitchFamily="34" charset="0"/>
              </a:rPr>
              <a:t>H470 </a:t>
            </a:r>
            <a:r>
              <a:rPr lang="en-GB" sz="2600" b="1" dirty="0" smtClean="0">
                <a:solidFill>
                  <a:schemeClr val="bg1"/>
                </a:solidFill>
                <a:latin typeface="Arial" panose="020B0604020202020204" pitchFamily="34" charset="0"/>
                <a:cs typeface="Arial" panose="020B0604020202020204" pitchFamily="34" charset="0"/>
              </a:rPr>
              <a:t>Topic Title</a:t>
            </a:r>
            <a:endParaRPr lang="en-GB" sz="26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lstStyle/>
          <a:p>
            <a:endParaRPr lang="en-GB"/>
          </a:p>
        </p:txBody>
      </p:sp>
      <p:pic>
        <p:nvPicPr>
          <p:cNvPr id="3" name="Picture 2" descr="GCSE (9-1) Geography A (Geographical Themes)&#10;J383&#10;For first teaching in 2016&#10;www.ocr.org.uk/geograph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7384"/>
            <a:ext cx="9144000" cy="685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87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latin typeface="Myriad Pro"/>
              </a:rPr>
              <a:t>Quality of Extended Responses</a:t>
            </a:r>
          </a:p>
        </p:txBody>
      </p:sp>
      <p:sp>
        <p:nvSpPr>
          <p:cNvPr id="3" name="Content Placeholder 2"/>
          <p:cNvSpPr>
            <a:spLocks noGrp="1"/>
          </p:cNvSpPr>
          <p:nvPr>
            <p:ph idx="4294967295"/>
          </p:nvPr>
        </p:nvSpPr>
        <p:spPr>
          <a:xfrm>
            <a:off x="323528" y="1124744"/>
            <a:ext cx="8699500" cy="4454525"/>
          </a:xfrm>
        </p:spPr>
        <p:txBody>
          <a:bodyPr>
            <a:noAutofit/>
          </a:bodyPr>
          <a:lstStyle/>
          <a:p>
            <a:pPr marL="0" indent="0">
              <a:buNone/>
            </a:pPr>
            <a:r>
              <a:rPr lang="en-GB" sz="1400" dirty="0">
                <a:solidFill>
                  <a:srgbClr val="1F224E"/>
                </a:solidFill>
                <a:latin typeface="Myriad Pro" charset="0"/>
                <a:ea typeface="Myriad Pro" charset="0"/>
                <a:cs typeface="Myriad Pro" charset="0"/>
              </a:rPr>
              <a:t>‘Quality of extended response’ is assessed within each level for questions of 8 marks or above and is indicated by an </a:t>
            </a:r>
            <a:r>
              <a:rPr lang="en-GB" sz="1400" dirty="0" smtClean="0">
                <a:solidFill>
                  <a:srgbClr val="1F224E"/>
                </a:solidFill>
                <a:latin typeface="Myriad Pro" charset="0"/>
                <a:ea typeface="Myriad Pro" charset="0"/>
                <a:cs typeface="Myriad Pro" charset="0"/>
              </a:rPr>
              <a:t>asterisk </a:t>
            </a:r>
            <a:r>
              <a:rPr lang="en-GB" sz="1400" dirty="0">
                <a:solidFill>
                  <a:srgbClr val="1F224E"/>
                </a:solidFill>
                <a:latin typeface="Myriad Pro" charset="0"/>
                <a:ea typeface="Myriad Pro" charset="0"/>
                <a:cs typeface="Myriad Pro" charset="0"/>
              </a:rPr>
              <a:t>(*) beside the question. The following are the descriptors placed within the levels for 8 mark questions: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i="1" dirty="0">
                <a:solidFill>
                  <a:srgbClr val="1F224E"/>
                </a:solidFill>
                <a:latin typeface="Myriad Pro" charset="0"/>
                <a:ea typeface="Myriad Pro" charset="0"/>
                <a:cs typeface="Myriad Pro" charset="0"/>
              </a:rPr>
              <a:t>Level 3</a:t>
            </a:r>
          </a:p>
          <a:p>
            <a:pPr marL="0" indent="0">
              <a:buNone/>
            </a:pPr>
            <a:r>
              <a:rPr lang="en-US" sz="1400" i="1" dirty="0">
                <a:solidFill>
                  <a:srgbClr val="1F224E"/>
                </a:solidFill>
                <a:latin typeface="Myriad Pro" charset="0"/>
                <a:ea typeface="Myriad Pro" charset="0"/>
                <a:cs typeface="Myriad Pro" charset="0"/>
              </a:rPr>
              <a:t>There is a well-developed line of reasoning which is clear and logically structured. The information presented is relevant and substantiated.</a:t>
            </a:r>
            <a:endParaRPr lang="en-GB" sz="1400" i="1" dirty="0">
              <a:solidFill>
                <a:srgbClr val="1F224E"/>
              </a:solidFill>
              <a:latin typeface="Myriad Pro" charset="0"/>
              <a:ea typeface="Myriad Pro" charset="0"/>
              <a:cs typeface="Myriad Pro" charset="0"/>
            </a:endParaRPr>
          </a:p>
          <a:p>
            <a:pPr marL="0" indent="0">
              <a:buNone/>
            </a:pPr>
            <a:endParaRPr lang="en-US" sz="1400" i="1" dirty="0">
              <a:solidFill>
                <a:srgbClr val="1F224E"/>
              </a:solidFill>
              <a:latin typeface="Myriad Pro" charset="0"/>
              <a:ea typeface="Myriad Pro" charset="0"/>
              <a:cs typeface="Myriad Pro" charset="0"/>
            </a:endParaRPr>
          </a:p>
          <a:p>
            <a:pPr marL="0" indent="0">
              <a:buNone/>
            </a:pPr>
            <a:r>
              <a:rPr lang="en-US" sz="1400" i="1" dirty="0">
                <a:solidFill>
                  <a:srgbClr val="1F224E"/>
                </a:solidFill>
                <a:latin typeface="Myriad Pro" charset="0"/>
                <a:ea typeface="Myriad Pro" charset="0"/>
                <a:cs typeface="Myriad Pro" charset="0"/>
              </a:rPr>
              <a:t>Level 2</a:t>
            </a:r>
          </a:p>
          <a:p>
            <a:pPr marL="0" indent="0">
              <a:buNone/>
            </a:pPr>
            <a:r>
              <a:rPr lang="en-US" sz="1400" i="1" dirty="0">
                <a:solidFill>
                  <a:srgbClr val="1F224E"/>
                </a:solidFill>
                <a:latin typeface="Myriad Pro" charset="0"/>
                <a:ea typeface="Myriad Pro" charset="0"/>
                <a:cs typeface="Myriad Pro" charset="0"/>
              </a:rPr>
              <a:t>There is a line of reasoning presented with some structure. The information presented is in the most-part relevant and supported by some evidence.</a:t>
            </a:r>
            <a:endParaRPr lang="en-GB" sz="1400" i="1" dirty="0">
              <a:solidFill>
                <a:srgbClr val="1F224E"/>
              </a:solidFill>
              <a:latin typeface="Myriad Pro" charset="0"/>
              <a:ea typeface="Myriad Pro" charset="0"/>
              <a:cs typeface="Myriad Pro" charset="0"/>
            </a:endParaRPr>
          </a:p>
          <a:p>
            <a:pPr marL="0" indent="0">
              <a:buNone/>
            </a:pPr>
            <a:endParaRPr lang="en-US" sz="1400" i="1" dirty="0">
              <a:solidFill>
                <a:srgbClr val="1F224E"/>
              </a:solidFill>
              <a:latin typeface="Myriad Pro" charset="0"/>
              <a:ea typeface="Myriad Pro" charset="0"/>
              <a:cs typeface="Myriad Pro" charset="0"/>
            </a:endParaRPr>
          </a:p>
          <a:p>
            <a:pPr marL="0" indent="0">
              <a:buNone/>
            </a:pPr>
            <a:r>
              <a:rPr lang="en-US" sz="1400" i="1" dirty="0">
                <a:solidFill>
                  <a:srgbClr val="1F224E"/>
                </a:solidFill>
                <a:latin typeface="Myriad Pro" charset="0"/>
                <a:ea typeface="Myriad Pro" charset="0"/>
                <a:cs typeface="Myriad Pro" charset="0"/>
              </a:rPr>
              <a:t>Level 1</a:t>
            </a:r>
          </a:p>
          <a:p>
            <a:pPr marL="0" indent="0">
              <a:buNone/>
            </a:pPr>
            <a:r>
              <a:rPr lang="en-US" sz="1400" i="1" dirty="0">
                <a:solidFill>
                  <a:srgbClr val="1F224E"/>
                </a:solidFill>
                <a:latin typeface="Myriad Pro" charset="0"/>
                <a:ea typeface="Myriad Pro" charset="0"/>
                <a:cs typeface="Myriad Pro" charset="0"/>
              </a:rPr>
              <a:t>The information is basic and communicated in an unstructured way. The information is supported by limited evidence and the relationship to the evidence may not be clear.</a:t>
            </a:r>
            <a:endParaRPr lang="en-GB" sz="1400" i="1" dirty="0">
              <a:solidFill>
                <a:srgbClr val="1F224E"/>
              </a:solidFill>
              <a:latin typeface="Myriad Pro" charset="0"/>
              <a:ea typeface="Myriad Pro" charset="0"/>
              <a:cs typeface="Myriad Pro" charset="0"/>
            </a:endParaRPr>
          </a:p>
          <a:p>
            <a:endParaRPr lang="en-US" sz="1400" i="1" dirty="0">
              <a:latin typeface="Myriad Pro"/>
            </a:endParaRPr>
          </a:p>
        </p:txBody>
      </p:sp>
      <p:sp>
        <p:nvSpPr>
          <p:cNvPr id="4" name="Rectangle 3"/>
          <p:cNvSpPr/>
          <p:nvPr/>
        </p:nvSpPr>
        <p:spPr>
          <a:xfrm>
            <a:off x="1043608" y="5085184"/>
            <a:ext cx="7128792" cy="738664"/>
          </a:xfrm>
          <a:prstGeom prst="rect">
            <a:avLst/>
          </a:prstGeom>
          <a:ln>
            <a:solidFill>
              <a:schemeClr val="tx1"/>
            </a:solidFill>
          </a:ln>
        </p:spPr>
        <p:txBody>
          <a:bodyPr wrap="square">
            <a:spAutoFit/>
          </a:bodyPr>
          <a:lstStyle/>
          <a:p>
            <a:pPr>
              <a:spcBef>
                <a:spcPct val="20000"/>
              </a:spcBef>
            </a:pPr>
            <a:r>
              <a:rPr lang="en-GB" sz="1400" dirty="0">
                <a:solidFill>
                  <a:srgbClr val="1F224E"/>
                </a:solidFill>
                <a:latin typeface="Myriad Pro" charset="0"/>
                <a:ea typeface="Myriad Pro" charset="0"/>
                <a:cs typeface="Myriad Pro" charset="0"/>
              </a:rPr>
              <a:t>The way that a student has structured their response would need to be considered when you are deciding which level to place the student in – but the quality of the geographical content within the answer should always be the most important consideration.</a:t>
            </a:r>
          </a:p>
        </p:txBody>
      </p:sp>
    </p:spTree>
    <p:extLst>
      <p:ext uri="{BB962C8B-B14F-4D97-AF65-F5344CB8AC3E}">
        <p14:creationId xmlns:p14="http://schemas.microsoft.com/office/powerpoint/2010/main" val="403855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Level of Response Questions Marking Guidance"/>
          <p:cNvSpPr>
            <a:spLocks noGrp="1"/>
          </p:cNvSpPr>
          <p:nvPr>
            <p:ph type="title" idx="4294967295"/>
          </p:nvPr>
        </p:nvSpPr>
        <p:spPr>
          <a:xfrm>
            <a:off x="0" y="268288"/>
            <a:ext cx="9144000" cy="685800"/>
          </a:xfrm>
        </p:spPr>
        <p:txBody>
          <a:bodyPr>
            <a:noAutofit/>
          </a:bodyPr>
          <a:lstStyle/>
          <a:p>
            <a:r>
              <a:rPr lang="en-GB" sz="3200" dirty="0"/>
              <a:t>Level of Response </a:t>
            </a:r>
            <a:r>
              <a:rPr lang="en-GB" sz="3200" dirty="0" smtClean="0"/>
              <a:t>Questions Marking Guidance</a:t>
            </a:r>
            <a:endParaRPr lang="en-GB" sz="3200" dirty="0"/>
          </a:p>
        </p:txBody>
      </p:sp>
      <p:sp>
        <p:nvSpPr>
          <p:cNvPr id="3" name="Content Placeholder 2"/>
          <p:cNvSpPr>
            <a:spLocks noGrp="1"/>
          </p:cNvSpPr>
          <p:nvPr>
            <p:ph idx="4294967295"/>
          </p:nvPr>
        </p:nvSpPr>
        <p:spPr>
          <a:xfrm>
            <a:off x="395536" y="1124744"/>
            <a:ext cx="8352928" cy="647849"/>
          </a:xfrm>
        </p:spPr>
        <p:txBody>
          <a:bodyPr>
            <a:noAutofit/>
          </a:bodyPr>
          <a:lstStyle/>
          <a:p>
            <a:pPr marL="0" indent="0">
              <a:buNone/>
            </a:pPr>
            <a:r>
              <a:rPr lang="en-GB" sz="1400" dirty="0">
                <a:solidFill>
                  <a:srgbClr val="1F224E"/>
                </a:solidFill>
                <a:latin typeface="Myriad Pro" charset="0"/>
                <a:ea typeface="Myriad Pro" charset="0"/>
                <a:cs typeface="Myriad Pro" charset="0"/>
              </a:rPr>
              <a:t>At the beginning of each mark scheme the following table is included to help you understand the level </a:t>
            </a:r>
            <a:r>
              <a:rPr lang="en-GB" sz="1400" dirty="0" smtClean="0">
                <a:solidFill>
                  <a:srgbClr val="1F224E"/>
                </a:solidFill>
                <a:latin typeface="Myriad Pro" charset="0"/>
                <a:ea typeface="Myriad Pro" charset="0"/>
                <a:cs typeface="Myriad Pro" charset="0"/>
              </a:rPr>
              <a:t>of response questions mark schemes. </a:t>
            </a:r>
            <a:r>
              <a:rPr lang="en-GB" sz="1400" dirty="0">
                <a:solidFill>
                  <a:srgbClr val="1F224E"/>
                </a:solidFill>
                <a:latin typeface="Myriad Pro" charset="0"/>
                <a:ea typeface="Myriad Pro" charset="0"/>
                <a:cs typeface="Myriad Pro" charset="0"/>
              </a:rPr>
              <a:t>The wording in each level (from basic to comprehensive) indicates how answers develop and progress within each assessment objective.</a:t>
            </a:r>
          </a:p>
        </p:txBody>
      </p:sp>
      <p:pic>
        <p:nvPicPr>
          <p:cNvPr id="4" name="Picture 2" title="Level of Response Questions Marking Guid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681" y="1844824"/>
            <a:ext cx="7119714" cy="4178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605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632"/>
            <a:ext cx="9144000" cy="685800"/>
          </a:xfrm>
        </p:spPr>
        <p:txBody>
          <a:bodyPr>
            <a:normAutofit/>
          </a:bodyPr>
          <a:lstStyle/>
          <a:p>
            <a:r>
              <a:rPr lang="en-GB" sz="3200" dirty="0"/>
              <a:t>Level of Response Question Mark Scheme</a:t>
            </a:r>
          </a:p>
        </p:txBody>
      </p:sp>
      <p:sp>
        <p:nvSpPr>
          <p:cNvPr id="3" name="Content Placeholder 2"/>
          <p:cNvSpPr>
            <a:spLocks noGrp="1"/>
          </p:cNvSpPr>
          <p:nvPr>
            <p:ph idx="4294967295"/>
          </p:nvPr>
        </p:nvSpPr>
        <p:spPr>
          <a:xfrm>
            <a:off x="7213933" y="2419291"/>
            <a:ext cx="1881489" cy="3472544"/>
          </a:xfrm>
          <a:ln>
            <a:solidFill>
              <a:schemeClr val="tx1"/>
            </a:solidFill>
          </a:ln>
        </p:spPr>
        <p:txBody>
          <a:bodyPr>
            <a:noAutofit/>
          </a:bodyPr>
          <a:lstStyle/>
          <a:p>
            <a:pPr marL="0" indent="0">
              <a:buNone/>
            </a:pPr>
            <a:r>
              <a:rPr lang="en-US" sz="1400" dirty="0">
                <a:solidFill>
                  <a:srgbClr val="1F224E"/>
                </a:solidFill>
                <a:latin typeface="Myriad Pro" charset="0"/>
                <a:ea typeface="Myriad Pro" charset="0"/>
                <a:cs typeface="Myriad Pro" charset="0"/>
              </a:rPr>
              <a:t>In the ‘Guidance’ column there are examples of ‘well-developed’, ‘developed’ and ‘simple’ ideas – these are examples of parts of answers – they are not full answers. The examples should show how an answer can develop from ‘simple’ to ‘developed’ to ‘well-developed’.</a:t>
            </a:r>
            <a:endParaRPr lang="en-GB" sz="1400" dirty="0">
              <a:solidFill>
                <a:srgbClr val="1F224E"/>
              </a:solidFill>
              <a:latin typeface="Myriad Pro" charset="0"/>
              <a:ea typeface="Myriad Pro" charset="0"/>
              <a:cs typeface="Myriad Pro" charset="0"/>
            </a:endParaRPr>
          </a:p>
        </p:txBody>
      </p:sp>
      <p:pic>
        <p:nvPicPr>
          <p:cNvPr id="5" name="Picture 2" title="Level of Response Questions Marking Sc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844824"/>
            <a:ext cx="5247303" cy="3212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title="Arrow"/>
          <p:cNvCxnSpPr/>
          <p:nvPr/>
        </p:nvCxnSpPr>
        <p:spPr>
          <a:xfrm flipH="1" flipV="1">
            <a:off x="6948264" y="4005064"/>
            <a:ext cx="288032" cy="1518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title="Arrow"/>
          <p:cNvCxnSpPr/>
          <p:nvPr/>
        </p:nvCxnSpPr>
        <p:spPr>
          <a:xfrm flipH="1">
            <a:off x="7020273" y="4156935"/>
            <a:ext cx="216023" cy="7122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5662981" y="908720"/>
            <a:ext cx="3312368" cy="93610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 ‘Indicative content’ part of the mark scheme shows some of the content which </a:t>
            </a:r>
            <a:r>
              <a:rPr lang="en-GB" sz="1400" u="sng" dirty="0" smtClean="0">
                <a:solidFill>
                  <a:srgbClr val="1F224E"/>
                </a:solidFill>
                <a:latin typeface="Myriad Pro" charset="0"/>
                <a:ea typeface="Myriad Pro" charset="0"/>
                <a:cs typeface="Myriad Pro" charset="0"/>
              </a:rPr>
              <a:t>could</a:t>
            </a:r>
            <a:r>
              <a:rPr lang="en-GB" sz="1400" dirty="0" smtClean="0">
                <a:solidFill>
                  <a:srgbClr val="1F224E"/>
                </a:solidFill>
                <a:latin typeface="Myriad Pro" charset="0"/>
                <a:ea typeface="Myriad Pro" charset="0"/>
                <a:cs typeface="Myriad Pro" charset="0"/>
              </a:rPr>
              <a:t> be included in students answers. This is not an exhaustive list.</a:t>
            </a:r>
            <a:endParaRPr lang="en-GB" sz="1400" dirty="0">
              <a:solidFill>
                <a:srgbClr val="1F224E"/>
              </a:solidFill>
              <a:latin typeface="Myriad Pro" charset="0"/>
              <a:ea typeface="Myriad Pro" charset="0"/>
              <a:cs typeface="Myriad Pro" charset="0"/>
            </a:endParaRPr>
          </a:p>
        </p:txBody>
      </p:sp>
      <p:cxnSp>
        <p:nvCxnSpPr>
          <p:cNvPr id="14" name="Straight Arrow Connector 13" title="Arrow"/>
          <p:cNvCxnSpPr/>
          <p:nvPr/>
        </p:nvCxnSpPr>
        <p:spPr>
          <a:xfrm flipH="1">
            <a:off x="6084168" y="1826905"/>
            <a:ext cx="1368152" cy="3779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539552" y="890801"/>
            <a:ext cx="3384376" cy="93610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 ‘Answer’ column includes information on how the assessment objectives link to the question and the standard required for the question parts.</a:t>
            </a:r>
            <a:endParaRPr lang="en-GB" sz="1400" dirty="0">
              <a:solidFill>
                <a:srgbClr val="1F224E"/>
              </a:solidFill>
              <a:latin typeface="Myriad Pro" charset="0"/>
              <a:ea typeface="Myriad Pro" charset="0"/>
              <a:cs typeface="Myriad Pro" charset="0"/>
            </a:endParaRPr>
          </a:p>
        </p:txBody>
      </p:sp>
      <p:cxnSp>
        <p:nvCxnSpPr>
          <p:cNvPr id="17" name="Straight Arrow Connector 16" title="Arrow"/>
          <p:cNvCxnSpPr/>
          <p:nvPr/>
        </p:nvCxnSpPr>
        <p:spPr>
          <a:xfrm>
            <a:off x="1385455" y="1791855"/>
            <a:ext cx="1098313" cy="6274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a:xfrm>
            <a:off x="80597" y="2419291"/>
            <a:ext cx="1683091" cy="1153726"/>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solidFill>
                  <a:srgbClr val="1F224E"/>
                </a:solidFill>
                <a:latin typeface="Myriad Pro" charset="0"/>
                <a:ea typeface="Myriad Pro" charset="0"/>
                <a:cs typeface="Myriad Pro" charset="0"/>
              </a:rPr>
              <a:t>A statement to indicate the level of development for answers to reach each level. </a:t>
            </a:r>
            <a:endParaRPr lang="en-GB" sz="1400" dirty="0">
              <a:solidFill>
                <a:srgbClr val="1F224E"/>
              </a:solidFill>
              <a:latin typeface="Myriad Pro" charset="0"/>
              <a:ea typeface="Myriad Pro" charset="0"/>
              <a:cs typeface="Myriad Pro" charset="0"/>
            </a:endParaRPr>
          </a:p>
        </p:txBody>
      </p:sp>
      <p:cxnSp>
        <p:nvCxnSpPr>
          <p:cNvPr id="25" name="Straight Arrow Connector 24" title="Arrow"/>
          <p:cNvCxnSpPr/>
          <p:nvPr/>
        </p:nvCxnSpPr>
        <p:spPr>
          <a:xfrm>
            <a:off x="1763688" y="2996952"/>
            <a:ext cx="7200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80596" y="4048758"/>
            <a:ext cx="1827107" cy="1612490"/>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If ‘Quality of Extended Responses’ and/or ‘place-specific detail’ are being assessed they will be shown here</a:t>
            </a:r>
            <a:endParaRPr lang="en-GB" sz="1400" dirty="0">
              <a:solidFill>
                <a:srgbClr val="1F224E"/>
              </a:solidFill>
              <a:latin typeface="Myriad Pro" charset="0"/>
              <a:ea typeface="Myriad Pro" charset="0"/>
              <a:cs typeface="Myriad Pro" charset="0"/>
            </a:endParaRPr>
          </a:p>
        </p:txBody>
      </p:sp>
      <p:cxnSp>
        <p:nvCxnSpPr>
          <p:cNvPr id="16" name="Straight Arrow Connector 15" title="Arrow"/>
          <p:cNvCxnSpPr/>
          <p:nvPr/>
        </p:nvCxnSpPr>
        <p:spPr>
          <a:xfrm flipV="1">
            <a:off x="1934611" y="3450927"/>
            <a:ext cx="621165" cy="706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360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latin typeface="Myriad Pro"/>
              </a:rPr>
              <a:t>Assessment Objectives</a:t>
            </a:r>
          </a:p>
        </p:txBody>
      </p:sp>
      <p:sp>
        <p:nvSpPr>
          <p:cNvPr id="3" name="Content Placeholder 2"/>
          <p:cNvSpPr>
            <a:spLocks noGrp="1"/>
          </p:cNvSpPr>
          <p:nvPr>
            <p:ph idx="4294967295"/>
          </p:nvPr>
        </p:nvSpPr>
        <p:spPr>
          <a:xfrm>
            <a:off x="467544" y="1340768"/>
            <a:ext cx="8136904" cy="4454525"/>
          </a:xfrm>
        </p:spPr>
        <p:txBody>
          <a:bodyPr>
            <a:normAutofit/>
          </a:bodyPr>
          <a:lstStyle/>
          <a:p>
            <a:pPr marL="0" indent="0">
              <a:buNone/>
            </a:pPr>
            <a:r>
              <a:rPr lang="en-US" sz="1400" dirty="0">
                <a:solidFill>
                  <a:srgbClr val="1F224E"/>
                </a:solidFill>
                <a:latin typeface="Myriad Pro" charset="0"/>
                <a:ea typeface="Myriad Pro" charset="0"/>
                <a:cs typeface="Myriad Pro" charset="0"/>
              </a:rPr>
              <a:t>The assessment objectives are set by Ofqual and are vital to exam boards when designing assessments and for teachers in understanding styles of questions and their requirements. </a:t>
            </a:r>
          </a:p>
          <a:p>
            <a:pPr marL="0" indent="0">
              <a:buNone/>
            </a:pPr>
            <a:endParaRPr lang="en-GB" sz="1400" dirty="0" smtClean="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For </a:t>
            </a:r>
            <a:r>
              <a:rPr lang="en-GB" sz="1400" dirty="0">
                <a:solidFill>
                  <a:srgbClr val="1F224E"/>
                </a:solidFill>
                <a:latin typeface="Myriad Pro" charset="0"/>
                <a:ea typeface="Myriad Pro" charset="0"/>
                <a:cs typeface="Myriad Pro" charset="0"/>
              </a:rPr>
              <a:t>GCSE (9-1) Geography there are 4 Assessment Objectives :</a:t>
            </a:r>
          </a:p>
          <a:p>
            <a:pPr lvl="3"/>
            <a:r>
              <a:rPr lang="en-GB" sz="1400" dirty="0">
                <a:solidFill>
                  <a:srgbClr val="FF0000"/>
                </a:solidFill>
                <a:latin typeface="Myriad Pro" charset="0"/>
                <a:ea typeface="Myriad Pro" charset="0"/>
                <a:cs typeface="Myriad Pro" charset="0"/>
              </a:rPr>
              <a:t>AO1 (Knowledge)</a:t>
            </a:r>
            <a:endParaRPr lang="en-GB" sz="1400" dirty="0">
              <a:solidFill>
                <a:srgbClr val="1F224E"/>
              </a:solidFill>
              <a:latin typeface="Myriad Pro" charset="0"/>
              <a:ea typeface="Myriad Pro" charset="0"/>
              <a:cs typeface="Myriad Pro" charset="0"/>
            </a:endParaRPr>
          </a:p>
          <a:p>
            <a:pPr lvl="3"/>
            <a:r>
              <a:rPr lang="en-GB" sz="1400" dirty="0">
                <a:solidFill>
                  <a:schemeClr val="accent6"/>
                </a:solidFill>
                <a:latin typeface="Myriad Pro" charset="0"/>
                <a:ea typeface="Myriad Pro" charset="0"/>
                <a:cs typeface="Myriad Pro" charset="0"/>
              </a:rPr>
              <a:t>AO2 (Understanding)</a:t>
            </a:r>
            <a:r>
              <a:rPr lang="en-GB" sz="1400" dirty="0">
                <a:solidFill>
                  <a:srgbClr val="1F224E"/>
                </a:solidFill>
                <a:latin typeface="Myriad Pro" charset="0"/>
                <a:ea typeface="Myriad Pro" charset="0"/>
                <a:cs typeface="Myriad Pro" charset="0"/>
              </a:rPr>
              <a:t> </a:t>
            </a:r>
          </a:p>
          <a:p>
            <a:pPr lvl="3"/>
            <a:r>
              <a:rPr lang="en-GB" sz="1400" dirty="0">
                <a:solidFill>
                  <a:srgbClr val="00B0F0"/>
                </a:solidFill>
                <a:latin typeface="Myriad Pro" charset="0"/>
                <a:ea typeface="Myriad Pro" charset="0"/>
                <a:cs typeface="Myriad Pro" charset="0"/>
              </a:rPr>
              <a:t>AO3 (Application of knowledge and understanding)</a:t>
            </a:r>
          </a:p>
          <a:p>
            <a:pPr lvl="3"/>
            <a:r>
              <a:rPr lang="en-GB" sz="1400" dirty="0">
                <a:solidFill>
                  <a:srgbClr val="00B050"/>
                </a:solidFill>
                <a:latin typeface="Myriad Pro" charset="0"/>
                <a:ea typeface="Myriad Pro" charset="0"/>
                <a:cs typeface="Myriad Pro" charset="0"/>
              </a:rPr>
              <a:t>AO4 (Skills)</a:t>
            </a:r>
            <a:r>
              <a:rPr lang="en-GB" sz="1400" dirty="0">
                <a:solidFill>
                  <a:srgbClr val="1F224E"/>
                </a:solidFill>
                <a:latin typeface="Myriad Pro" charset="0"/>
                <a:ea typeface="Myriad Pro" charset="0"/>
                <a:cs typeface="Myriad Pro" charset="0"/>
              </a:rPr>
              <a:t>.</a:t>
            </a:r>
          </a:p>
          <a:p>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For all of the GCSE Geography specifications there are set assessment objectives with exact percentages of marks which must be attributed to each assessment objective within the qualification throughout the lifetime of the specification.</a:t>
            </a:r>
          </a:p>
          <a:p>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The next few slides will explain what the four assessment objectives mean and clarify their use in this assessment.</a:t>
            </a:r>
          </a:p>
        </p:txBody>
      </p:sp>
    </p:spTree>
    <p:extLst>
      <p:ext uri="{BB962C8B-B14F-4D97-AF65-F5344CB8AC3E}">
        <p14:creationId xmlns:p14="http://schemas.microsoft.com/office/powerpoint/2010/main" val="1400718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latin typeface="Myriad Pro"/>
              </a:rPr>
              <a:t>The 4 Assessment Objectives (AOs)</a:t>
            </a:r>
          </a:p>
        </p:txBody>
      </p:sp>
      <p:pic>
        <p:nvPicPr>
          <p:cNvPr id="4" name="Picture 2" title="The 4 Assessment Objectives (A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969" y="1988840"/>
            <a:ext cx="4909309" cy="341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4737" y="1603894"/>
            <a:ext cx="2095864"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FF0000"/>
                </a:solidFill>
                <a:latin typeface="Myriad Pro"/>
              </a:rPr>
              <a:t>15% of the qualification </a:t>
            </a:r>
          </a:p>
          <a:p>
            <a:pPr fontAlgn="base">
              <a:spcBef>
                <a:spcPct val="0"/>
              </a:spcBef>
              <a:spcAft>
                <a:spcPct val="0"/>
              </a:spcAft>
            </a:pPr>
            <a:r>
              <a:rPr lang="en-GB" sz="1400" dirty="0" smtClean="0">
                <a:solidFill>
                  <a:srgbClr val="FF0000"/>
                </a:solidFill>
                <a:latin typeface="Myriad Pro"/>
              </a:rPr>
              <a:t>marks will be allocated to assessing students knowledge of the specification content (AO1)</a:t>
            </a:r>
            <a:endParaRPr lang="en-GB" sz="1400" dirty="0">
              <a:solidFill>
                <a:srgbClr val="FF0000"/>
              </a:solidFill>
              <a:latin typeface="Myriad Pro"/>
            </a:endParaRPr>
          </a:p>
        </p:txBody>
      </p:sp>
      <p:cxnSp>
        <p:nvCxnSpPr>
          <p:cNvPr id="6" name="Straight Arrow Connector 5" title="Arrow"/>
          <p:cNvCxnSpPr/>
          <p:nvPr/>
        </p:nvCxnSpPr>
        <p:spPr>
          <a:xfrm>
            <a:off x="1894937" y="2296391"/>
            <a:ext cx="864096" cy="995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69131" y="1618183"/>
            <a:ext cx="2123728"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chemeClr val="accent6"/>
                </a:solidFill>
                <a:latin typeface="Myriad Pro"/>
              </a:rPr>
              <a:t>2</a:t>
            </a:r>
            <a:r>
              <a:rPr lang="en-GB" sz="1400" dirty="0" smtClean="0">
                <a:solidFill>
                  <a:schemeClr val="accent6"/>
                </a:solidFill>
                <a:latin typeface="Myriad Pro"/>
              </a:rPr>
              <a:t>5% of the qualification marks will be allocated to assessing students understanding of the specification content (AO2)</a:t>
            </a:r>
            <a:endParaRPr lang="en-GB" sz="1400" dirty="0">
              <a:solidFill>
                <a:schemeClr val="accent6"/>
              </a:solidFill>
              <a:latin typeface="Myriad Pro"/>
            </a:endParaRPr>
          </a:p>
        </p:txBody>
      </p:sp>
      <p:cxnSp>
        <p:nvCxnSpPr>
          <p:cNvPr id="8" name="Straight Arrow Connector 7" title="Arrow"/>
          <p:cNvCxnSpPr/>
          <p:nvPr/>
        </p:nvCxnSpPr>
        <p:spPr>
          <a:xfrm flipH="1">
            <a:off x="5783370" y="2900038"/>
            <a:ext cx="1224135"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1159" y="3416776"/>
            <a:ext cx="2095864" cy="1815882"/>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00B0F0"/>
                </a:solidFill>
                <a:latin typeface="Myriad Pro"/>
              </a:rPr>
              <a:t>35% of the qualification </a:t>
            </a:r>
          </a:p>
          <a:p>
            <a:pPr fontAlgn="base">
              <a:spcBef>
                <a:spcPct val="0"/>
              </a:spcBef>
              <a:spcAft>
                <a:spcPct val="0"/>
              </a:spcAft>
            </a:pPr>
            <a:r>
              <a:rPr lang="en-GB" sz="1400" dirty="0" smtClean="0">
                <a:solidFill>
                  <a:srgbClr val="00B0F0"/>
                </a:solidFill>
                <a:latin typeface="Myriad Pro"/>
              </a:rPr>
              <a:t>marks will be allocated to assessing students application of their knowledge and understanding of the specification content (AO3)</a:t>
            </a:r>
            <a:endParaRPr lang="en-GB" sz="1400" dirty="0">
              <a:solidFill>
                <a:srgbClr val="00B0F0"/>
              </a:solidFill>
              <a:latin typeface="Myriad Pro"/>
            </a:endParaRPr>
          </a:p>
        </p:txBody>
      </p:sp>
      <p:sp>
        <p:nvSpPr>
          <p:cNvPr id="10" name="TextBox 9"/>
          <p:cNvSpPr txBox="1"/>
          <p:nvPr/>
        </p:nvSpPr>
        <p:spPr>
          <a:xfrm>
            <a:off x="6969131" y="3416776"/>
            <a:ext cx="2123728" cy="1815882"/>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00B050"/>
                </a:solidFill>
                <a:latin typeface="Myriad Pro"/>
              </a:rPr>
              <a:t>25% of the qualification </a:t>
            </a:r>
          </a:p>
          <a:p>
            <a:pPr fontAlgn="base">
              <a:spcBef>
                <a:spcPct val="0"/>
              </a:spcBef>
              <a:spcAft>
                <a:spcPct val="0"/>
              </a:spcAft>
            </a:pPr>
            <a:r>
              <a:rPr lang="en-GB" sz="1400" dirty="0" smtClean="0">
                <a:solidFill>
                  <a:srgbClr val="00B050"/>
                </a:solidFill>
                <a:latin typeface="Myriad Pro"/>
              </a:rPr>
              <a:t>marks will be allocated to assessing students ability to select, adapt and use geographical skills and communicate findings in this context (AO4)</a:t>
            </a:r>
            <a:endParaRPr lang="en-GB" sz="1400" dirty="0">
              <a:solidFill>
                <a:srgbClr val="00B050"/>
              </a:solidFill>
              <a:latin typeface="Myriad Pro"/>
            </a:endParaRPr>
          </a:p>
        </p:txBody>
      </p:sp>
      <p:cxnSp>
        <p:nvCxnSpPr>
          <p:cNvPr id="11" name="Straight Arrow Connector 10" title="Arrow"/>
          <p:cNvCxnSpPr/>
          <p:nvPr/>
        </p:nvCxnSpPr>
        <p:spPr>
          <a:xfrm flipH="1">
            <a:off x="5747365" y="4448210"/>
            <a:ext cx="1260140" cy="1800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title="Arrow"/>
          <p:cNvCxnSpPr/>
          <p:nvPr/>
        </p:nvCxnSpPr>
        <p:spPr>
          <a:xfrm flipV="1">
            <a:off x="1822929" y="4268191"/>
            <a:ext cx="864096" cy="1130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574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sz="4900" dirty="0">
                <a:solidFill>
                  <a:srgbClr val="FF0000"/>
                </a:solidFill>
              </a:rPr>
              <a:t>AO1</a:t>
            </a:r>
            <a:r>
              <a:rPr lang="en-GB" dirty="0">
                <a:solidFill>
                  <a:srgbClr val="FF0000"/>
                </a:solidFill>
              </a:rPr>
              <a:t> - Knowledge</a:t>
            </a:r>
            <a:endParaRPr lang="en-GB" dirty="0"/>
          </a:p>
        </p:txBody>
      </p:sp>
      <p:pic>
        <p:nvPicPr>
          <p:cNvPr id="4" name="Picture 2" title="AO1 - Knowl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01" y="2002031"/>
            <a:ext cx="8136904" cy="2846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title="Arrow"/>
          <p:cNvSpPr/>
          <p:nvPr/>
        </p:nvSpPr>
        <p:spPr>
          <a:xfrm>
            <a:off x="2934091" y="3420241"/>
            <a:ext cx="144016" cy="14489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Down Arrow 5" title="Arrow"/>
          <p:cNvSpPr/>
          <p:nvPr/>
        </p:nvSpPr>
        <p:spPr>
          <a:xfrm>
            <a:off x="5087344" y="1935882"/>
            <a:ext cx="144016" cy="778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Up Arrow 6" title="Arrow"/>
          <p:cNvSpPr/>
          <p:nvPr/>
        </p:nvSpPr>
        <p:spPr>
          <a:xfrm>
            <a:off x="6789873" y="4759563"/>
            <a:ext cx="137660" cy="2536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8" name="TextBox 7"/>
          <p:cNvSpPr txBox="1"/>
          <p:nvPr/>
        </p:nvSpPr>
        <p:spPr>
          <a:xfrm>
            <a:off x="107504" y="4865082"/>
            <a:ext cx="4536504"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Each year </a:t>
            </a:r>
            <a:r>
              <a:rPr lang="en-GB" sz="1400" dirty="0" smtClean="0">
                <a:solidFill>
                  <a:srgbClr val="1F224E"/>
                </a:solidFill>
                <a:latin typeface="Myriad Pro" charset="0"/>
                <a:ea typeface="Myriad Pro" charset="0"/>
                <a:cs typeface="Myriad Pro" charset="0"/>
              </a:rPr>
              <a:t>across the range of assessments there must be knowledge marks for locations</a:t>
            </a:r>
            <a:r>
              <a:rPr lang="en-GB" sz="1400" dirty="0">
                <a:solidFill>
                  <a:srgbClr val="1F224E"/>
                </a:solidFill>
                <a:latin typeface="Myriad Pro" charset="0"/>
                <a:ea typeface="Myriad Pro" charset="0"/>
                <a:cs typeface="Myriad Pro" charset="0"/>
              </a:rPr>
              <a:t>, places, processes, </a:t>
            </a:r>
            <a:r>
              <a:rPr lang="en-GB" sz="1400" dirty="0" smtClean="0">
                <a:solidFill>
                  <a:srgbClr val="1F224E"/>
                </a:solidFill>
                <a:latin typeface="Myriad Pro" charset="0"/>
                <a:ea typeface="Myriad Pro" charset="0"/>
                <a:cs typeface="Myriad Pro" charset="0"/>
              </a:rPr>
              <a:t>environments and different </a:t>
            </a:r>
            <a:r>
              <a:rPr lang="en-GB" sz="1400" dirty="0">
                <a:solidFill>
                  <a:srgbClr val="1F224E"/>
                </a:solidFill>
                <a:latin typeface="Myriad Pro" charset="0"/>
                <a:ea typeface="Myriad Pro" charset="0"/>
                <a:cs typeface="Myriad Pro" charset="0"/>
              </a:rPr>
              <a:t>scales </a:t>
            </a:r>
            <a:r>
              <a:rPr lang="en-GB" sz="1400" dirty="0" smtClean="0">
                <a:solidFill>
                  <a:srgbClr val="1F224E"/>
                </a:solidFill>
                <a:latin typeface="Myriad Pro" charset="0"/>
                <a:ea typeface="Myriad Pro" charset="0"/>
                <a:cs typeface="Myriad Pro" charset="0"/>
              </a:rPr>
              <a:t>but </a:t>
            </a:r>
            <a:r>
              <a:rPr lang="en-GB" sz="1400" dirty="0">
                <a:solidFill>
                  <a:srgbClr val="1F224E"/>
                </a:solidFill>
                <a:latin typeface="Myriad Pro" charset="0"/>
                <a:ea typeface="Myriad Pro" charset="0"/>
                <a:cs typeface="Myriad Pro" charset="0"/>
              </a:rPr>
              <a:t>AO1 marks </a:t>
            </a:r>
            <a:r>
              <a:rPr lang="en-GB" sz="1400" dirty="0" smtClean="0">
                <a:solidFill>
                  <a:srgbClr val="1F224E"/>
                </a:solidFill>
                <a:latin typeface="Myriad Pro" charset="0"/>
                <a:ea typeface="Myriad Pro" charset="0"/>
                <a:cs typeface="Myriad Pro" charset="0"/>
              </a:rPr>
              <a:t>do not </a:t>
            </a:r>
            <a:r>
              <a:rPr lang="en-GB" sz="1400" dirty="0">
                <a:solidFill>
                  <a:srgbClr val="1F224E"/>
                </a:solidFill>
                <a:latin typeface="Myriad Pro" charset="0"/>
                <a:ea typeface="Myriad Pro" charset="0"/>
                <a:cs typeface="Myriad Pro" charset="0"/>
              </a:rPr>
              <a:t>have to be included in every </a:t>
            </a:r>
            <a:r>
              <a:rPr lang="en-GB" sz="1400" dirty="0" smtClean="0">
                <a:solidFill>
                  <a:srgbClr val="1F224E"/>
                </a:solidFill>
                <a:latin typeface="Myriad Pro" charset="0"/>
                <a:ea typeface="Myriad Pro" charset="0"/>
                <a:cs typeface="Myriad Pro" charset="0"/>
              </a:rPr>
              <a:t>assessment.</a:t>
            </a:r>
            <a:endParaRPr lang="en-GB" sz="1400" dirty="0">
              <a:solidFill>
                <a:srgbClr val="1F224E"/>
              </a:solidFill>
              <a:latin typeface="Myriad Pro" charset="0"/>
              <a:ea typeface="Myriad Pro" charset="0"/>
              <a:cs typeface="Myriad Pro" charset="0"/>
            </a:endParaRPr>
          </a:p>
        </p:txBody>
      </p:sp>
      <p:sp>
        <p:nvSpPr>
          <p:cNvPr id="9" name="TextBox 8"/>
          <p:cNvSpPr txBox="1"/>
          <p:nvPr/>
        </p:nvSpPr>
        <p:spPr>
          <a:xfrm>
            <a:off x="4750495" y="5013176"/>
            <a:ext cx="4354077" cy="954107"/>
          </a:xfrm>
          <a:prstGeom prst="rect">
            <a:avLst/>
          </a:prstGeom>
          <a:solidFill>
            <a:schemeClr val="bg1"/>
          </a:solidFill>
          <a:ln>
            <a:solidFill>
              <a:schemeClr val="tx1"/>
            </a:solidFill>
          </a:ln>
        </p:spPr>
        <p:txBody>
          <a:bodyPr wrap="non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Each year assessments will cover different scales </a:t>
            </a:r>
          </a:p>
          <a:p>
            <a:pPr algn="ctr" fontAlgn="base">
              <a:spcBef>
                <a:spcPct val="0"/>
              </a:spcBef>
              <a:spcAft>
                <a:spcPct val="0"/>
              </a:spcAft>
            </a:pPr>
            <a:r>
              <a:rPr lang="en-GB" sz="1400" dirty="0">
                <a:solidFill>
                  <a:srgbClr val="1F224E"/>
                </a:solidFill>
                <a:latin typeface="Myriad Pro" charset="0"/>
                <a:ea typeface="Myriad Pro" charset="0"/>
                <a:cs typeface="Myriad Pro" charset="0"/>
              </a:rPr>
              <a:t>from local to global but not for every bit of content</a:t>
            </a:r>
          </a:p>
          <a:p>
            <a:pPr algn="ctr" fontAlgn="base">
              <a:spcBef>
                <a:spcPct val="0"/>
              </a:spcBef>
              <a:spcAft>
                <a:spcPct val="0"/>
              </a:spcAft>
            </a:pPr>
            <a:r>
              <a:rPr lang="en-GB" sz="1400" dirty="0">
                <a:solidFill>
                  <a:srgbClr val="1F224E"/>
                </a:solidFill>
                <a:latin typeface="Myriad Pro" charset="0"/>
                <a:ea typeface="Myriad Pro" charset="0"/>
                <a:cs typeface="Myriad Pro" charset="0"/>
              </a:rPr>
              <a:t>or necessarily for all </a:t>
            </a:r>
            <a:r>
              <a:rPr lang="en-GB" sz="1400" dirty="0" smtClean="0">
                <a:solidFill>
                  <a:srgbClr val="1F224E"/>
                </a:solidFill>
                <a:latin typeface="Myriad Pro" charset="0"/>
                <a:ea typeface="Myriad Pro" charset="0"/>
                <a:cs typeface="Myriad Pro" charset="0"/>
              </a:rPr>
              <a:t>of locations</a:t>
            </a:r>
            <a:r>
              <a:rPr lang="en-GB" sz="1400" dirty="0">
                <a:solidFill>
                  <a:srgbClr val="1F224E"/>
                </a:solidFill>
                <a:latin typeface="Myriad Pro" charset="0"/>
                <a:ea typeface="Myriad Pro" charset="0"/>
                <a:cs typeface="Myriad Pro" charset="0"/>
              </a:rPr>
              <a:t>, places, processes </a:t>
            </a:r>
          </a:p>
          <a:p>
            <a:pPr algn="ctr" fontAlgn="base">
              <a:spcBef>
                <a:spcPct val="0"/>
              </a:spcBef>
              <a:spcAft>
                <a:spcPct val="0"/>
              </a:spcAft>
            </a:pPr>
            <a:r>
              <a:rPr lang="en-GB" sz="1400" dirty="0">
                <a:solidFill>
                  <a:srgbClr val="1F224E"/>
                </a:solidFill>
                <a:latin typeface="Myriad Pro" charset="0"/>
                <a:ea typeface="Myriad Pro" charset="0"/>
                <a:cs typeface="Myriad Pro" charset="0"/>
              </a:rPr>
              <a:t>and environments .</a:t>
            </a:r>
          </a:p>
        </p:txBody>
      </p:sp>
      <p:sp>
        <p:nvSpPr>
          <p:cNvPr id="10" name="TextBox 9"/>
          <p:cNvSpPr txBox="1"/>
          <p:nvPr/>
        </p:nvSpPr>
        <p:spPr>
          <a:xfrm>
            <a:off x="3006098" y="971997"/>
            <a:ext cx="5022285"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Locations, places, processes and environments simply cover the subject content. There are other ways which you may describe content areas but all must be placed in these four aspects when we are creating our assessments.</a:t>
            </a:r>
          </a:p>
        </p:txBody>
      </p:sp>
      <p:cxnSp>
        <p:nvCxnSpPr>
          <p:cNvPr id="11" name="Straight Connector 10" title="Underline"/>
          <p:cNvCxnSpPr/>
          <p:nvPr/>
        </p:nvCxnSpPr>
        <p:spPr>
          <a:xfrm>
            <a:off x="4572000" y="2958852"/>
            <a:ext cx="316835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368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rgbClr val="FF0000"/>
                </a:solidFill>
              </a:rPr>
              <a:t>AO1 command words</a:t>
            </a:r>
            <a:endParaRPr lang="en-GB" dirty="0"/>
          </a:p>
        </p:txBody>
      </p:sp>
      <p:sp>
        <p:nvSpPr>
          <p:cNvPr id="4" name="Content Placeholder 2"/>
          <p:cNvSpPr>
            <a:spLocks noGrp="1"/>
          </p:cNvSpPr>
          <p:nvPr>
            <p:ph idx="4294967295"/>
          </p:nvPr>
        </p:nvSpPr>
        <p:spPr>
          <a:xfrm>
            <a:off x="611560" y="1268760"/>
            <a:ext cx="8229600" cy="4321175"/>
          </a:xfrm>
          <a:prstGeom prst="rect">
            <a:avLst/>
          </a:prstGeom>
          <a:ln>
            <a:solidFill>
              <a:schemeClr val="tx1"/>
            </a:solidFill>
          </a:ln>
        </p:spPr>
        <p:txBody>
          <a:bodyPr>
            <a:normAutofit lnSpcReduction="10000"/>
          </a:bodyPr>
          <a:lstStyle/>
          <a:p>
            <a:pPr marL="0" indent="0">
              <a:buNone/>
            </a:pP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requires candidates to demonstrate knowledge of the specification content through recalling information – including in a </a:t>
            </a:r>
            <a:r>
              <a:rPr lang="en-GB" sz="1800" dirty="0">
                <a:solidFill>
                  <a:srgbClr val="FF0000"/>
                </a:solidFill>
                <a:latin typeface="Myriad Pro" charset="0"/>
                <a:ea typeface="Myriad Pro" charset="0"/>
                <a:cs typeface="Myriad Pro" charset="0"/>
              </a:rPr>
              <a:t>case study </a:t>
            </a:r>
            <a:r>
              <a:rPr lang="en-GB" sz="1800" dirty="0">
                <a:solidFill>
                  <a:srgbClr val="1F224E"/>
                </a:solidFill>
                <a:latin typeface="Myriad Pro" charset="0"/>
                <a:ea typeface="Myriad Pro" charset="0"/>
                <a:cs typeface="Myriad Pro" charset="0"/>
              </a:rPr>
              <a:t>context.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Questions which </a:t>
            </a:r>
            <a:r>
              <a:rPr lang="en-GB" sz="1800" dirty="0" smtClean="0">
                <a:solidFill>
                  <a:srgbClr val="1F224E"/>
                </a:solidFill>
                <a:latin typeface="Myriad Pro" charset="0"/>
                <a:ea typeface="Myriad Pro" charset="0"/>
                <a:cs typeface="Myriad Pro" charset="0"/>
              </a:rPr>
              <a:t>target </a:t>
            </a:r>
            <a:r>
              <a:rPr lang="en-GB" sz="1800" dirty="0" smtClean="0">
                <a:solidFill>
                  <a:srgbClr val="FF0000"/>
                </a:solidFill>
                <a:latin typeface="Myriad Pro" charset="0"/>
                <a:ea typeface="Myriad Pro" charset="0"/>
                <a:cs typeface="Myriad Pro" charset="0"/>
              </a:rPr>
              <a:t>AO1 </a:t>
            </a:r>
            <a:r>
              <a:rPr lang="en-GB" sz="1800" dirty="0">
                <a:solidFill>
                  <a:srgbClr val="1F224E"/>
                </a:solidFill>
                <a:latin typeface="Myriad Pro" charset="0"/>
                <a:ea typeface="Myriad Pro" charset="0"/>
                <a:cs typeface="Myriad Pro" charset="0"/>
              </a:rPr>
              <a:t>alone would tend to be shorter answer questions but longer questions may have</a:t>
            </a:r>
            <a:r>
              <a:rPr lang="en-GB" sz="1800" dirty="0">
                <a:solidFill>
                  <a:srgbClr val="FF0000"/>
                </a:solidFill>
                <a:latin typeface="Myriad Pro" charset="0"/>
                <a:ea typeface="Myriad Pro" charset="0"/>
                <a:cs typeface="Myriad Pro" charset="0"/>
              </a:rPr>
              <a:t> AO1 </a:t>
            </a:r>
            <a:r>
              <a:rPr lang="en-GB" sz="1800" dirty="0">
                <a:solidFill>
                  <a:srgbClr val="1F224E"/>
                </a:solidFill>
                <a:latin typeface="Myriad Pro" charset="0"/>
                <a:ea typeface="Myriad Pro" charset="0"/>
                <a:cs typeface="Myriad Pro" charset="0"/>
              </a:rPr>
              <a:t>marks allocated to them as well </a:t>
            </a:r>
            <a:r>
              <a:rPr lang="en-GB" sz="1800" dirty="0" smtClean="0">
                <a:solidFill>
                  <a:srgbClr val="1F224E"/>
                </a:solidFill>
                <a:latin typeface="Myriad Pro" charset="0"/>
                <a:ea typeface="Myriad Pro" charset="0"/>
                <a:cs typeface="Myriad Pro" charset="0"/>
              </a:rPr>
              <a:t>when combined with another assessment objective – </a:t>
            </a:r>
            <a:r>
              <a:rPr lang="en-GB" sz="1800" dirty="0">
                <a:solidFill>
                  <a:srgbClr val="1F224E"/>
                </a:solidFill>
                <a:latin typeface="Myriad Pro" charset="0"/>
                <a:ea typeface="Myriad Pro" charset="0"/>
                <a:cs typeface="Myriad Pro" charset="0"/>
              </a:rPr>
              <a:t>particularly where </a:t>
            </a:r>
            <a:r>
              <a:rPr lang="en-GB" sz="1800" dirty="0">
                <a:solidFill>
                  <a:srgbClr val="FF0000"/>
                </a:solidFill>
                <a:latin typeface="Myriad Pro" charset="0"/>
                <a:ea typeface="Myriad Pro" charset="0"/>
                <a:cs typeface="Myriad Pro" charset="0"/>
              </a:rPr>
              <a:t>case study </a:t>
            </a:r>
            <a:r>
              <a:rPr lang="en-GB" sz="1800" dirty="0">
                <a:solidFill>
                  <a:srgbClr val="1F224E"/>
                </a:solidFill>
                <a:latin typeface="Myriad Pro" charset="0"/>
                <a:ea typeface="Myriad Pro" charset="0"/>
                <a:cs typeface="Myriad Pro" charset="0"/>
              </a:rPr>
              <a:t>information is required in an answer.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 following are some of the command words which may be used for short answer questions with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marks:</a:t>
            </a:r>
          </a:p>
          <a:p>
            <a:pPr marL="685800" lvl="1"/>
            <a:r>
              <a:rPr lang="en-GB" sz="1800" dirty="0">
                <a:solidFill>
                  <a:srgbClr val="1F224E"/>
                </a:solidFill>
                <a:latin typeface="Myriad Pro" charset="0"/>
                <a:ea typeface="Myriad Pro" charset="0"/>
                <a:cs typeface="Myriad Pro" charset="0"/>
              </a:rPr>
              <a:t>Describe</a:t>
            </a:r>
          </a:p>
          <a:p>
            <a:pPr marL="685800" lvl="1"/>
            <a:r>
              <a:rPr lang="en-GB" sz="1800" dirty="0">
                <a:solidFill>
                  <a:srgbClr val="1F224E"/>
                </a:solidFill>
                <a:latin typeface="Myriad Pro" charset="0"/>
                <a:ea typeface="Myriad Pro" charset="0"/>
                <a:cs typeface="Myriad Pro" charset="0"/>
              </a:rPr>
              <a:t>Define</a:t>
            </a:r>
          </a:p>
          <a:p>
            <a:pPr marL="685800" lvl="1"/>
            <a:r>
              <a:rPr lang="en-GB" sz="1800" dirty="0">
                <a:solidFill>
                  <a:srgbClr val="1F224E"/>
                </a:solidFill>
                <a:latin typeface="Myriad Pro" charset="0"/>
                <a:ea typeface="Myriad Pro" charset="0"/>
                <a:cs typeface="Myriad Pro" charset="0"/>
              </a:rPr>
              <a:t>Outline</a:t>
            </a:r>
          </a:p>
          <a:p>
            <a:pPr marL="685800" lvl="1"/>
            <a:r>
              <a:rPr lang="en-GB" sz="1800" dirty="0">
                <a:solidFill>
                  <a:srgbClr val="1F224E"/>
                </a:solidFill>
                <a:latin typeface="Myriad Pro" charset="0"/>
                <a:ea typeface="Myriad Pro" charset="0"/>
                <a:cs typeface="Myriad Pro" charset="0"/>
              </a:rPr>
              <a:t>State</a:t>
            </a:r>
          </a:p>
          <a:p>
            <a:pPr marL="285750" lvl="0" indent="-285750"/>
            <a:endParaRPr lang="en-GB" sz="4000" dirty="0"/>
          </a:p>
          <a:p>
            <a:pPr marL="285750" lvl="0" indent="-285750"/>
            <a:endParaRPr lang="en-GB" sz="4000" dirty="0"/>
          </a:p>
          <a:p>
            <a:endParaRPr lang="en-GB" sz="4000" dirty="0"/>
          </a:p>
        </p:txBody>
      </p:sp>
      <p:sp>
        <p:nvSpPr>
          <p:cNvPr id="5" name="TextBox 4"/>
          <p:cNvSpPr txBox="1"/>
          <p:nvPr/>
        </p:nvSpPr>
        <p:spPr>
          <a:xfrm>
            <a:off x="3703464" y="4142180"/>
            <a:ext cx="4900984"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All of these command words are asking students to write down something that they have learnt from the specification and so are unlikely to be targeting a combination of assessment objectives.</a:t>
            </a:r>
          </a:p>
        </p:txBody>
      </p:sp>
      <p:sp>
        <p:nvSpPr>
          <p:cNvPr id="6" name="Left Arrow 5" title="Arrow"/>
          <p:cNvSpPr/>
          <p:nvPr/>
        </p:nvSpPr>
        <p:spPr>
          <a:xfrm>
            <a:off x="2195736" y="4509120"/>
            <a:ext cx="1296144"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490054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chemeClr val="accent6"/>
                </a:solidFill>
              </a:rPr>
              <a:t>AO2 - Understanding</a:t>
            </a:r>
            <a:endParaRPr lang="en-GB" dirty="0"/>
          </a:p>
        </p:txBody>
      </p:sp>
      <p:pic>
        <p:nvPicPr>
          <p:cNvPr id="4" name="Picture 2" title="AO2 - Under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7475"/>
            <a:ext cx="8197928" cy="2879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title="Arrow"/>
          <p:cNvSpPr/>
          <p:nvPr/>
        </p:nvSpPr>
        <p:spPr>
          <a:xfrm>
            <a:off x="1475656" y="4456805"/>
            <a:ext cx="144016" cy="7194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Down Arrow 5" title="Arrow"/>
          <p:cNvSpPr/>
          <p:nvPr/>
        </p:nvSpPr>
        <p:spPr>
          <a:xfrm>
            <a:off x="467544" y="1791866"/>
            <a:ext cx="144016"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TextBox 6"/>
          <p:cNvSpPr txBox="1"/>
          <p:nvPr/>
        </p:nvSpPr>
        <p:spPr>
          <a:xfrm>
            <a:off x="119287" y="1053379"/>
            <a:ext cx="1788415" cy="738664"/>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How concepts relate to the aspects of </a:t>
            </a:r>
            <a:r>
              <a:rPr lang="en-GB" sz="1400" dirty="0" smtClean="0">
                <a:solidFill>
                  <a:srgbClr val="1F224E"/>
                </a:solidFill>
                <a:latin typeface="Myriad Pro" charset="0"/>
                <a:ea typeface="Myriad Pro" charset="0"/>
                <a:cs typeface="Myriad Pro" charset="0"/>
              </a:rPr>
              <a:t>content.</a:t>
            </a:r>
            <a:endParaRPr lang="en-GB" sz="1400" dirty="0">
              <a:solidFill>
                <a:srgbClr val="1F224E"/>
              </a:solidFill>
              <a:latin typeface="Myriad Pro" charset="0"/>
              <a:ea typeface="Myriad Pro" charset="0"/>
              <a:cs typeface="Myriad Pro" charset="0"/>
            </a:endParaRPr>
          </a:p>
        </p:txBody>
      </p:sp>
      <p:sp>
        <p:nvSpPr>
          <p:cNvPr id="8" name="TextBox 7"/>
          <p:cNvSpPr txBox="1"/>
          <p:nvPr/>
        </p:nvSpPr>
        <p:spPr>
          <a:xfrm>
            <a:off x="473299" y="5193258"/>
            <a:ext cx="2026833" cy="523220"/>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How aspects of content relate to each other</a:t>
            </a:r>
          </a:p>
        </p:txBody>
      </p:sp>
      <p:sp>
        <p:nvSpPr>
          <p:cNvPr id="9" name="TextBox 8"/>
          <p:cNvSpPr txBox="1"/>
          <p:nvPr/>
        </p:nvSpPr>
        <p:spPr>
          <a:xfrm>
            <a:off x="2807456" y="4977815"/>
            <a:ext cx="4932896"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There must </a:t>
            </a:r>
            <a:r>
              <a:rPr lang="en-GB" sz="1400" dirty="0" smtClean="0">
                <a:solidFill>
                  <a:srgbClr val="1F224E"/>
                </a:solidFill>
                <a:latin typeface="Myriad Pro" charset="0"/>
                <a:ea typeface="Myriad Pro" charset="0"/>
                <a:cs typeface="Myriad Pro" charset="0"/>
              </a:rPr>
              <a:t>an appropriate </a:t>
            </a:r>
            <a:r>
              <a:rPr lang="en-GB" sz="1400" dirty="0">
                <a:solidFill>
                  <a:srgbClr val="1F224E"/>
                </a:solidFill>
                <a:latin typeface="Myriad Pro" charset="0"/>
                <a:ea typeface="Myriad Pro" charset="0"/>
                <a:cs typeface="Myriad Pro" charset="0"/>
              </a:rPr>
              <a:t>balance in terms of the number of marks allocated to questions on the understanding of how concepts relate to content and how aspects of content relate to each other throughout the assessments. </a:t>
            </a:r>
          </a:p>
        </p:txBody>
      </p:sp>
      <p:sp>
        <p:nvSpPr>
          <p:cNvPr id="10" name="Up Arrow 9" title="Arrow"/>
          <p:cNvSpPr/>
          <p:nvPr/>
        </p:nvSpPr>
        <p:spPr>
          <a:xfrm>
            <a:off x="4433129" y="4752266"/>
            <a:ext cx="138524"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1" name="TextBox 10"/>
          <p:cNvSpPr txBox="1"/>
          <p:nvPr/>
        </p:nvSpPr>
        <p:spPr>
          <a:xfrm>
            <a:off x="4860032" y="1053379"/>
            <a:ext cx="2880320" cy="738664"/>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Like with AO1 – places, processes and environments simply cover the subject content. </a:t>
            </a:r>
          </a:p>
        </p:txBody>
      </p:sp>
      <p:sp>
        <p:nvSpPr>
          <p:cNvPr id="12" name="Down Arrow 11" title="Arrow"/>
          <p:cNvSpPr/>
          <p:nvPr/>
        </p:nvSpPr>
        <p:spPr>
          <a:xfrm>
            <a:off x="5868144" y="1791866"/>
            <a:ext cx="108359"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994712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chemeClr val="accent6"/>
                </a:solidFill>
              </a:rPr>
              <a:t>AO2 command words</a:t>
            </a:r>
            <a:endParaRPr lang="en-GB" dirty="0"/>
          </a:p>
        </p:txBody>
      </p:sp>
      <p:sp>
        <p:nvSpPr>
          <p:cNvPr id="4" name="Content Placeholder 2"/>
          <p:cNvSpPr txBox="1">
            <a:spLocks/>
          </p:cNvSpPr>
          <p:nvPr/>
        </p:nvSpPr>
        <p:spPr>
          <a:xfrm>
            <a:off x="395536" y="1124745"/>
            <a:ext cx="8229600" cy="4248472"/>
          </a:xfrm>
          <a:prstGeom prst="rect">
            <a:avLst/>
          </a:prstGeom>
          <a:ln>
            <a:solidFill>
              <a:schemeClr val="tx1"/>
            </a:solidFill>
          </a:ln>
        </p:spPr>
        <p:txBody>
          <a:bodyP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smtClean="0"/>
              <a:t>Questions with </a:t>
            </a:r>
            <a:r>
              <a:rPr lang="en-GB" sz="3300" dirty="0">
                <a:solidFill>
                  <a:schemeClr val="accent6"/>
                </a:solidFill>
                <a:latin typeface="Arial" panose="020B0604020202020204" pitchFamily="34" charset="0"/>
                <a:ea typeface="+mj-ea"/>
                <a:cs typeface="Arial" panose="020B0604020202020204" pitchFamily="34" charset="0"/>
              </a:rPr>
              <a:t>AO2</a:t>
            </a:r>
            <a:r>
              <a:rPr lang="en-GB" dirty="0" smtClean="0"/>
              <a:t> marks </a:t>
            </a:r>
            <a:r>
              <a:rPr lang="en-GB" dirty="0"/>
              <a:t>will focus </a:t>
            </a:r>
            <a:r>
              <a:rPr lang="en-GB" dirty="0" smtClean="0"/>
              <a:t>on:</a:t>
            </a:r>
          </a:p>
          <a:p>
            <a:r>
              <a:rPr lang="en-GB" dirty="0" smtClean="0">
                <a:solidFill>
                  <a:schemeClr val="accent6"/>
                </a:solidFill>
              </a:rPr>
              <a:t>how concepts relate to the aspects of content</a:t>
            </a:r>
          </a:p>
          <a:p>
            <a:r>
              <a:rPr lang="en-GB" dirty="0" smtClean="0">
                <a:solidFill>
                  <a:schemeClr val="accent6"/>
                </a:solidFill>
              </a:rPr>
              <a:t>how aspects of </a:t>
            </a:r>
            <a:r>
              <a:rPr lang="en-GB" sz="3300" dirty="0">
                <a:solidFill>
                  <a:schemeClr val="accent6"/>
                </a:solidFill>
                <a:latin typeface="Arial" panose="020B0604020202020204" pitchFamily="34" charset="0"/>
                <a:ea typeface="+mj-ea"/>
                <a:cs typeface="Arial" panose="020B0604020202020204" pitchFamily="34" charset="0"/>
              </a:rPr>
              <a:t>content relate to each other</a:t>
            </a:r>
          </a:p>
          <a:p>
            <a:pPr marL="0" indent="0">
              <a:buFont typeface="Arial" panose="020B0604020202020204" pitchFamily="34" charset="0"/>
              <a:buNone/>
            </a:pPr>
            <a:endParaRPr lang="en-GB" dirty="0" smtClean="0"/>
          </a:p>
          <a:p>
            <a:pPr marL="0" indent="0">
              <a:buNone/>
            </a:pPr>
            <a:r>
              <a:rPr lang="en-GB" dirty="0" smtClean="0"/>
              <a:t>All </a:t>
            </a:r>
            <a:r>
              <a:rPr lang="en-GB" dirty="0" smtClean="0">
                <a:solidFill>
                  <a:schemeClr val="accent6"/>
                </a:solidFill>
              </a:rPr>
              <a:t>AO2</a:t>
            </a:r>
            <a:r>
              <a:rPr lang="en-GB" dirty="0" smtClean="0"/>
              <a:t> marks will focus on </a:t>
            </a:r>
            <a:r>
              <a:rPr lang="en-GB" dirty="0" smtClean="0">
                <a:solidFill>
                  <a:schemeClr val="accent6"/>
                </a:solidFill>
              </a:rPr>
              <a:t>understanding</a:t>
            </a:r>
            <a:r>
              <a:rPr lang="en-GB" dirty="0" smtClean="0"/>
              <a:t>. </a:t>
            </a:r>
            <a:r>
              <a:rPr lang="en-GB" dirty="0">
                <a:solidFill>
                  <a:schemeClr val="accent6"/>
                </a:solidFill>
              </a:rPr>
              <a:t>AO2</a:t>
            </a:r>
            <a:r>
              <a:rPr lang="en-GB" dirty="0"/>
              <a:t> marks will be directly linked to the specification but not just recalling what has been learnt, instead ensuring that students comprehend the content. </a:t>
            </a:r>
            <a:endParaRPr lang="en-GB" dirty="0" smtClean="0"/>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The following are some of the command words which may be used for questions with </a:t>
            </a:r>
            <a:r>
              <a:rPr lang="en-GB" dirty="0" smtClean="0">
                <a:solidFill>
                  <a:schemeClr val="accent6"/>
                </a:solidFill>
              </a:rPr>
              <a:t>AO2</a:t>
            </a:r>
            <a:r>
              <a:rPr lang="en-GB" dirty="0" smtClean="0"/>
              <a:t> marks:</a:t>
            </a:r>
          </a:p>
          <a:p>
            <a:r>
              <a:rPr lang="en-GB" dirty="0" smtClean="0"/>
              <a:t>Explain how</a:t>
            </a:r>
          </a:p>
          <a:p>
            <a:r>
              <a:rPr lang="en-GB" dirty="0" smtClean="0"/>
              <a:t>Explain reasons/one reason</a:t>
            </a:r>
          </a:p>
          <a:p>
            <a:r>
              <a:rPr lang="en-GB" dirty="0" smtClean="0"/>
              <a:t>Discuss</a:t>
            </a:r>
          </a:p>
          <a:p>
            <a:endParaRPr lang="en-GB" dirty="0" smtClean="0"/>
          </a:p>
          <a:p>
            <a:pPr marL="0" indent="0">
              <a:buFont typeface="Arial" panose="020B0604020202020204" pitchFamily="34" charset="0"/>
              <a:buNone/>
            </a:pPr>
            <a:r>
              <a:rPr lang="en-GB" dirty="0" smtClean="0">
                <a:solidFill>
                  <a:schemeClr val="accent6"/>
                </a:solidFill>
              </a:rPr>
              <a:t>AO2</a:t>
            </a:r>
            <a:r>
              <a:rPr lang="en-GB" dirty="0" smtClean="0"/>
              <a:t> marks may also be targeted in higher mark tariff questions but the command word may focus on a different assessment objective (e.g. </a:t>
            </a:r>
            <a:r>
              <a:rPr lang="en-GB" dirty="0" smtClean="0">
                <a:solidFill>
                  <a:srgbClr val="00B0F0"/>
                </a:solidFill>
              </a:rPr>
              <a:t>AO3</a:t>
            </a:r>
            <a:r>
              <a:rPr lang="en-GB" dirty="0" smtClean="0"/>
              <a:t>).</a:t>
            </a:r>
            <a:endParaRPr lang="en-GB" dirty="0"/>
          </a:p>
        </p:txBody>
      </p:sp>
      <p:sp>
        <p:nvSpPr>
          <p:cNvPr id="6" name="TextBox 5"/>
          <p:cNvSpPr txBox="1"/>
          <p:nvPr/>
        </p:nvSpPr>
        <p:spPr>
          <a:xfrm>
            <a:off x="4211960" y="3573016"/>
            <a:ext cx="4176464" cy="116955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These command words may be used to solely target </a:t>
            </a:r>
            <a:r>
              <a:rPr lang="en-GB" sz="1400" dirty="0">
                <a:solidFill>
                  <a:schemeClr val="accent6"/>
                </a:solidFill>
                <a:latin typeface="Myriad Pro" charset="0"/>
                <a:ea typeface="Myriad Pro" charset="0"/>
                <a:cs typeface="Myriad Pro" charset="0"/>
              </a:rPr>
              <a:t>AO2</a:t>
            </a:r>
            <a:r>
              <a:rPr lang="en-GB" sz="1400" dirty="0">
                <a:solidFill>
                  <a:srgbClr val="1F224E"/>
                </a:solidFill>
                <a:latin typeface="Myriad Pro" charset="0"/>
                <a:ea typeface="Myriad Pro" charset="0"/>
                <a:cs typeface="Myriad Pro" charset="0"/>
              </a:rPr>
              <a:t> but may also be used in combination with other AO’s to target multiple assessment </a:t>
            </a:r>
            <a:r>
              <a:rPr lang="en-GB" sz="1400" dirty="0" smtClean="0">
                <a:solidFill>
                  <a:srgbClr val="1F224E"/>
                </a:solidFill>
                <a:latin typeface="Myriad Pro" charset="0"/>
                <a:ea typeface="Myriad Pro" charset="0"/>
                <a:cs typeface="Myriad Pro" charset="0"/>
              </a:rPr>
              <a:t>objectives, for example questions 1(d) or 2(b) of component 01 Living in the UK today.</a:t>
            </a:r>
            <a:endParaRPr lang="en-GB"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784024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3998" y="235699"/>
            <a:ext cx="8460432" cy="685800"/>
          </a:xfrm>
        </p:spPr>
        <p:txBody>
          <a:bodyPr>
            <a:noAutofit/>
          </a:bodyPr>
          <a:lstStyle/>
          <a:p>
            <a:r>
              <a:rPr lang="en-GB" dirty="0">
                <a:solidFill>
                  <a:srgbClr val="00B0F0"/>
                </a:solidFill>
              </a:rPr>
              <a:t>AO3 - Application</a:t>
            </a:r>
            <a:endParaRPr lang="en-GB" dirty="0"/>
          </a:p>
        </p:txBody>
      </p:sp>
      <p:pic>
        <p:nvPicPr>
          <p:cNvPr id="4" name="Picture 2" title="AO3 - Ap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3" y="980728"/>
            <a:ext cx="7045519" cy="359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title="Arrow"/>
          <p:cNvSpPr/>
          <p:nvPr/>
        </p:nvSpPr>
        <p:spPr>
          <a:xfrm>
            <a:off x="5480336" y="3933056"/>
            <a:ext cx="144016"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TextBox 5"/>
          <p:cNvSpPr txBox="1"/>
          <p:nvPr/>
        </p:nvSpPr>
        <p:spPr>
          <a:xfrm>
            <a:off x="1248198" y="4653136"/>
            <a:ext cx="7560839" cy="1200329"/>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200" dirty="0">
                <a:solidFill>
                  <a:srgbClr val="1F224E"/>
                </a:solidFill>
                <a:latin typeface="Myriad Pro" charset="0"/>
                <a:ea typeface="Myriad Pro" charset="0"/>
                <a:cs typeface="Myriad Pro" charset="0"/>
              </a:rPr>
              <a:t>Three ways that students will need to apply their knowledge and understanding:</a:t>
            </a:r>
          </a:p>
          <a:p>
            <a:pPr marL="180975" indent="-180975" fontAlgn="base">
              <a:spcBef>
                <a:spcPct val="0"/>
              </a:spcBef>
              <a:spcAft>
                <a:spcPct val="0"/>
              </a:spcAft>
              <a:buFont typeface="Arial" panose="020B0604020202020204" pitchFamily="34" charset="0"/>
              <a:buChar char="•"/>
            </a:pPr>
            <a:r>
              <a:rPr lang="en-GB" sz="1200" dirty="0">
                <a:solidFill>
                  <a:srgbClr val="1F224E"/>
                </a:solidFill>
                <a:latin typeface="Myriad Pro" charset="0"/>
                <a:ea typeface="Myriad Pro" charset="0"/>
                <a:cs typeface="Myriad Pro" charset="0"/>
              </a:rPr>
              <a:t>‘</a:t>
            </a:r>
            <a:r>
              <a:rPr lang="en-GB" sz="1200" dirty="0">
                <a:solidFill>
                  <a:srgbClr val="00B0F0"/>
                </a:solidFill>
                <a:latin typeface="Myriad Pro" charset="0"/>
                <a:ea typeface="Myriad Pro" charset="0"/>
                <a:cs typeface="Myriad Pro" charset="0"/>
              </a:rPr>
              <a:t>tackle novel situations</a:t>
            </a:r>
            <a:r>
              <a:rPr lang="en-GB" sz="1200" dirty="0">
                <a:solidFill>
                  <a:srgbClr val="1F224E"/>
                </a:solidFill>
                <a:latin typeface="Myriad Pro" charset="0"/>
                <a:ea typeface="Myriad Pro" charset="0"/>
                <a:cs typeface="Myriad Pro" charset="0"/>
              </a:rPr>
              <a:t>’ could mean applying knowledge and understanding to </a:t>
            </a:r>
            <a:r>
              <a:rPr lang="en-GB" sz="1200" dirty="0" smtClean="0">
                <a:solidFill>
                  <a:srgbClr val="1F224E"/>
                </a:solidFill>
                <a:latin typeface="Myriad Pro" charset="0"/>
                <a:ea typeface="Myriad Pro" charset="0"/>
                <a:cs typeface="Myriad Pro" charset="0"/>
              </a:rPr>
              <a:t>a resource </a:t>
            </a:r>
            <a:endParaRPr lang="en-GB" sz="1200" dirty="0">
              <a:solidFill>
                <a:srgbClr val="1F224E"/>
              </a:solidFill>
              <a:latin typeface="Myriad Pro" charset="0"/>
              <a:ea typeface="Myriad Pro" charset="0"/>
              <a:cs typeface="Myriad Pro" charset="0"/>
            </a:endParaRPr>
          </a:p>
          <a:p>
            <a:pPr marL="180975" indent="-180975" fontAlgn="base">
              <a:spcBef>
                <a:spcPct val="0"/>
              </a:spcBef>
              <a:spcAft>
                <a:spcPct val="0"/>
              </a:spcAft>
              <a:buFont typeface="Arial" panose="020B0604020202020204" pitchFamily="34" charset="0"/>
              <a:buChar char="•"/>
            </a:pPr>
            <a:r>
              <a:rPr lang="en-GB" sz="1200" dirty="0">
                <a:solidFill>
                  <a:srgbClr val="1F224E"/>
                </a:solidFill>
                <a:latin typeface="Myriad Pro" charset="0"/>
                <a:ea typeface="Myriad Pro" charset="0"/>
                <a:cs typeface="Myriad Pro" charset="0"/>
              </a:rPr>
              <a:t>‘</a:t>
            </a:r>
            <a:r>
              <a:rPr lang="en-GB" sz="1200" dirty="0">
                <a:solidFill>
                  <a:srgbClr val="00B0F0"/>
                </a:solidFill>
                <a:latin typeface="Myriad Pro" charset="0"/>
                <a:ea typeface="Myriad Pro" charset="0"/>
                <a:cs typeface="Myriad Pro" charset="0"/>
              </a:rPr>
              <a:t>developing material beyond the specification</a:t>
            </a:r>
            <a:r>
              <a:rPr lang="en-GB" sz="1200" dirty="0">
                <a:solidFill>
                  <a:srgbClr val="1F224E"/>
                </a:solidFill>
                <a:latin typeface="Myriad Pro" charset="0"/>
                <a:ea typeface="Myriad Pro" charset="0"/>
                <a:cs typeface="Myriad Pro" charset="0"/>
              </a:rPr>
              <a:t>’ could be evaluating the success of a </a:t>
            </a:r>
            <a:r>
              <a:rPr lang="en-GB" sz="1200" dirty="0" smtClean="0">
                <a:solidFill>
                  <a:srgbClr val="1F224E"/>
                </a:solidFill>
                <a:latin typeface="Myriad Pro" charset="0"/>
                <a:ea typeface="Myriad Pro" charset="0"/>
                <a:cs typeface="Myriad Pro" charset="0"/>
              </a:rPr>
              <a:t> management </a:t>
            </a:r>
            <a:r>
              <a:rPr lang="en-GB" sz="1200" dirty="0">
                <a:solidFill>
                  <a:srgbClr val="1F224E"/>
                </a:solidFill>
                <a:latin typeface="Myriad Pro" charset="0"/>
                <a:ea typeface="Myriad Pro" charset="0"/>
                <a:cs typeface="Myriad Pro" charset="0"/>
              </a:rPr>
              <a:t>strategy when the specification doesn’t explicitly ask for that </a:t>
            </a:r>
          </a:p>
          <a:p>
            <a:pPr marL="180975" indent="-180975" fontAlgn="base">
              <a:spcBef>
                <a:spcPct val="0"/>
              </a:spcBef>
              <a:spcAft>
                <a:spcPct val="0"/>
              </a:spcAft>
              <a:buFont typeface="Arial" panose="020B0604020202020204" pitchFamily="34" charset="0"/>
              <a:buChar char="•"/>
            </a:pPr>
            <a:r>
              <a:rPr lang="en-GB" sz="1200" dirty="0">
                <a:solidFill>
                  <a:srgbClr val="1F224E"/>
                </a:solidFill>
                <a:latin typeface="Myriad Pro" charset="0"/>
                <a:ea typeface="Myriad Pro" charset="0"/>
                <a:cs typeface="Myriad Pro" charset="0"/>
              </a:rPr>
              <a:t>‘</a:t>
            </a:r>
            <a:r>
              <a:rPr lang="en-GB" sz="1200" dirty="0">
                <a:solidFill>
                  <a:srgbClr val="00B0F0"/>
                </a:solidFill>
                <a:latin typeface="Myriad Pro" charset="0"/>
                <a:ea typeface="Myriad Pro" charset="0"/>
                <a:cs typeface="Myriad Pro" charset="0"/>
              </a:rPr>
              <a:t>making links between such types of material which are not signalled in the </a:t>
            </a:r>
            <a:r>
              <a:rPr lang="en-GB" sz="1200" dirty="0" smtClean="0">
                <a:solidFill>
                  <a:srgbClr val="00B0F0"/>
                </a:solidFill>
                <a:latin typeface="Myriad Pro" charset="0"/>
                <a:ea typeface="Myriad Pro" charset="0"/>
                <a:cs typeface="Myriad Pro" charset="0"/>
              </a:rPr>
              <a:t>specification</a:t>
            </a:r>
            <a:r>
              <a:rPr lang="en-GB" sz="1200" dirty="0">
                <a:solidFill>
                  <a:srgbClr val="1F224E"/>
                </a:solidFill>
                <a:latin typeface="Myriad Pro" charset="0"/>
                <a:ea typeface="Myriad Pro" charset="0"/>
                <a:cs typeface="Myriad Pro" charset="0"/>
              </a:rPr>
              <a:t>’ could be synoptic questions.</a:t>
            </a:r>
          </a:p>
        </p:txBody>
      </p:sp>
      <p:sp>
        <p:nvSpPr>
          <p:cNvPr id="7" name="TextBox 6"/>
          <p:cNvSpPr txBox="1"/>
          <p:nvPr/>
        </p:nvSpPr>
        <p:spPr>
          <a:xfrm>
            <a:off x="6372200" y="77723"/>
            <a:ext cx="2681386" cy="83099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10% of the marks for the qualification must be allocated to the application of knowledge and understanding in a fieldwork context.</a:t>
            </a:r>
          </a:p>
        </p:txBody>
      </p:sp>
    </p:spTree>
    <p:extLst>
      <p:ext uri="{BB962C8B-B14F-4D97-AF65-F5344CB8AC3E}">
        <p14:creationId xmlns:p14="http://schemas.microsoft.com/office/powerpoint/2010/main" val="1417921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67544" y="764704"/>
            <a:ext cx="8229600" cy="1143000"/>
          </a:xfrm>
        </p:spPr>
        <p:txBody>
          <a:bodyPr>
            <a:normAutofit/>
          </a:bodyPr>
          <a:lstStyle/>
          <a:p>
            <a:r>
              <a:rPr lang="en-GB" sz="6600" dirty="0" smtClean="0"/>
              <a:t>Guide </a:t>
            </a:r>
            <a:r>
              <a:rPr lang="en-GB" sz="6600" dirty="0"/>
              <a:t>to the SAMs</a:t>
            </a:r>
            <a:endParaRPr lang="en-US" sz="6600" dirty="0"/>
          </a:p>
        </p:txBody>
      </p:sp>
      <p:sp>
        <p:nvSpPr>
          <p:cNvPr id="30" name="Subtitle 29"/>
          <p:cNvSpPr>
            <a:spLocks noGrp="1"/>
          </p:cNvSpPr>
          <p:nvPr>
            <p:ph idx="4294967295"/>
          </p:nvPr>
        </p:nvSpPr>
        <p:spPr>
          <a:xfrm>
            <a:off x="0" y="2781300"/>
            <a:ext cx="9144000" cy="3097213"/>
          </a:xfrm>
        </p:spPr>
        <p:txBody>
          <a:bodyPr>
            <a:noAutofit/>
          </a:bodyPr>
          <a:lstStyle/>
          <a:p>
            <a:pPr marL="0" indent="0" algn="ctr">
              <a:buNone/>
            </a:pPr>
            <a:r>
              <a:rPr lang="en-GB" sz="4400" dirty="0">
                <a:solidFill>
                  <a:srgbClr val="9BB29E"/>
                </a:solidFill>
              </a:rPr>
              <a:t>Component </a:t>
            </a:r>
            <a:r>
              <a:rPr lang="en-GB" sz="4400" dirty="0" smtClean="0">
                <a:solidFill>
                  <a:srgbClr val="9BB29E"/>
                </a:solidFill>
              </a:rPr>
              <a:t>3 </a:t>
            </a:r>
            <a:r>
              <a:rPr lang="en-GB" sz="4400" dirty="0">
                <a:solidFill>
                  <a:srgbClr val="9BB29E"/>
                </a:solidFill>
              </a:rPr>
              <a:t>– </a:t>
            </a:r>
            <a:endParaRPr lang="en-GB" sz="4400" dirty="0" smtClean="0">
              <a:solidFill>
                <a:srgbClr val="9BB29E"/>
              </a:solidFill>
            </a:endParaRPr>
          </a:p>
          <a:p>
            <a:pPr marL="0" indent="0" algn="ctr">
              <a:buNone/>
            </a:pPr>
            <a:r>
              <a:rPr lang="en-GB" sz="4400" smtClean="0">
                <a:solidFill>
                  <a:srgbClr val="9BB29E"/>
                </a:solidFill>
              </a:rPr>
              <a:t>Geographical Skills</a:t>
            </a:r>
            <a:endParaRPr lang="en-GB" sz="4400" dirty="0">
              <a:solidFill>
                <a:srgbClr val="9BB29E"/>
              </a:solidFill>
            </a:endParaRPr>
          </a:p>
        </p:txBody>
      </p:sp>
    </p:spTree>
    <p:extLst>
      <p:ext uri="{BB962C8B-B14F-4D97-AF65-F5344CB8AC3E}">
        <p14:creationId xmlns:p14="http://schemas.microsoft.com/office/powerpoint/2010/main" val="769295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rgbClr val="00B0F0"/>
                </a:solidFill>
              </a:rPr>
              <a:t>AO3 command words</a:t>
            </a:r>
            <a:endParaRPr lang="en-GB" dirty="0"/>
          </a:p>
        </p:txBody>
      </p:sp>
      <p:sp>
        <p:nvSpPr>
          <p:cNvPr id="4" name="Content Placeholder 2"/>
          <p:cNvSpPr>
            <a:spLocks noGrp="1"/>
          </p:cNvSpPr>
          <p:nvPr>
            <p:ph idx="4294967295"/>
          </p:nvPr>
        </p:nvSpPr>
        <p:spPr>
          <a:xfrm>
            <a:off x="591889" y="1268760"/>
            <a:ext cx="8156575" cy="1584176"/>
          </a:xfrm>
          <a:prstGeom prst="rect">
            <a:avLst/>
          </a:prstGeom>
          <a:ln>
            <a:solidFill>
              <a:schemeClr val="tx1"/>
            </a:solidFill>
          </a:ln>
        </p:spPr>
        <p:txBody>
          <a:bodyPr>
            <a:noAutofit/>
          </a:bodyPr>
          <a:lstStyle/>
          <a:p>
            <a:pPr marL="0" indent="0">
              <a:buNone/>
            </a:pPr>
            <a:r>
              <a:rPr lang="en-GB" sz="1800" dirty="0" smtClean="0">
                <a:latin typeface="Myriad Pro"/>
              </a:rPr>
              <a:t>Command words will vary depending on whether students are </a:t>
            </a:r>
            <a:r>
              <a:rPr lang="en-GB" sz="1800" dirty="0" smtClean="0">
                <a:solidFill>
                  <a:srgbClr val="00B0F0"/>
                </a:solidFill>
                <a:latin typeface="Myriad Pro"/>
              </a:rPr>
              <a:t>applying their knowledge and understanding</a:t>
            </a:r>
            <a:r>
              <a:rPr lang="en-GB" sz="1800" dirty="0" smtClean="0">
                <a:latin typeface="Myriad Pro"/>
              </a:rPr>
              <a:t> by interacting with </a:t>
            </a:r>
            <a:r>
              <a:rPr lang="en-GB" sz="1800" dirty="0">
                <a:latin typeface="Myriad Pro"/>
              </a:rPr>
              <a:t>a </a:t>
            </a:r>
            <a:r>
              <a:rPr lang="en-GB" sz="1800" dirty="0" smtClean="0">
                <a:latin typeface="Myriad Pro"/>
              </a:rPr>
              <a:t>resource(s</a:t>
            </a:r>
            <a:r>
              <a:rPr lang="en-GB" sz="1800" dirty="0">
                <a:latin typeface="Myriad Pro"/>
              </a:rPr>
              <a:t>) </a:t>
            </a:r>
            <a:r>
              <a:rPr lang="en-GB" sz="1800" dirty="0" smtClean="0">
                <a:latin typeface="Myriad Pro"/>
              </a:rPr>
              <a:t>or not.</a:t>
            </a:r>
          </a:p>
          <a:p>
            <a:pPr marL="0" indent="0">
              <a:buNone/>
            </a:pPr>
            <a:endParaRPr lang="en-GB" sz="1800" dirty="0">
              <a:latin typeface="Myriad Pro"/>
            </a:endParaRPr>
          </a:p>
          <a:p>
            <a:pPr marL="0" indent="0">
              <a:buNone/>
            </a:pPr>
            <a:r>
              <a:rPr lang="en-GB" sz="1800" dirty="0">
                <a:latin typeface="Myriad Pro"/>
              </a:rPr>
              <a:t>The following are some of the command words which may be used for </a:t>
            </a:r>
            <a:r>
              <a:rPr lang="en-GB" sz="1800" dirty="0" smtClean="0">
                <a:latin typeface="Myriad Pro"/>
              </a:rPr>
              <a:t>questions </a:t>
            </a:r>
            <a:r>
              <a:rPr lang="en-GB" sz="1800" dirty="0">
                <a:latin typeface="Myriad Pro"/>
              </a:rPr>
              <a:t>with </a:t>
            </a:r>
            <a:r>
              <a:rPr lang="en-GB" sz="1800" dirty="0" smtClean="0">
                <a:solidFill>
                  <a:srgbClr val="00B0F0"/>
                </a:solidFill>
                <a:latin typeface="Myriad Pro"/>
              </a:rPr>
              <a:t>AO3</a:t>
            </a:r>
            <a:r>
              <a:rPr lang="en-GB" sz="1800" dirty="0" smtClean="0">
                <a:latin typeface="Myriad Pro"/>
              </a:rPr>
              <a:t> </a:t>
            </a:r>
            <a:r>
              <a:rPr lang="en-GB" sz="1800" dirty="0">
                <a:latin typeface="Myriad Pro"/>
              </a:rPr>
              <a:t>marks</a:t>
            </a:r>
            <a:r>
              <a:rPr lang="en-GB" sz="1800" dirty="0" smtClean="0">
                <a:latin typeface="Myriad Pro"/>
              </a:rPr>
              <a:t>:</a:t>
            </a:r>
            <a:endParaRPr lang="en-GB" sz="1800" dirty="0">
              <a:latin typeface="Myriad Pro"/>
            </a:endParaRPr>
          </a:p>
          <a:p>
            <a:pPr marL="0" indent="0">
              <a:buNone/>
            </a:pPr>
            <a:endParaRPr lang="en-GB" sz="2000" dirty="0" smtClean="0">
              <a:latin typeface="Myriad Pro"/>
            </a:endParaRPr>
          </a:p>
          <a:p>
            <a:pPr marL="0" indent="0">
              <a:buNone/>
            </a:pPr>
            <a:endParaRPr lang="en-GB" sz="2000" dirty="0">
              <a:latin typeface="Myriad Pro"/>
            </a:endParaRPr>
          </a:p>
          <a:p>
            <a:pPr marL="0" indent="0">
              <a:buNone/>
            </a:pPr>
            <a:endParaRPr lang="en-GB" sz="2000" dirty="0" smtClean="0">
              <a:latin typeface="Myriad Pro"/>
            </a:endParaRP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p:txBody>
      </p:sp>
      <p:graphicFrame>
        <p:nvGraphicFramePr>
          <p:cNvPr id="5" name="Table 4" title="AO3 Command Words"/>
          <p:cNvGraphicFramePr>
            <a:graphicFrameLocks noGrp="1"/>
          </p:cNvGraphicFramePr>
          <p:nvPr>
            <p:extLst>
              <p:ext uri="{D42A27DB-BD31-4B8C-83A1-F6EECF244321}">
                <p14:modId xmlns:p14="http://schemas.microsoft.com/office/powerpoint/2010/main" val="3492861092"/>
              </p:ext>
            </p:extLst>
          </p:nvPr>
        </p:nvGraphicFramePr>
        <p:xfrm>
          <a:off x="450487" y="3434725"/>
          <a:ext cx="6096000" cy="1828800"/>
        </p:xfrm>
        <a:graphic>
          <a:graphicData uri="http://schemas.openxmlformats.org/drawingml/2006/table">
            <a:tbl>
              <a:tblPr firstRow="1" bandRow="1">
                <a:tableStyleId>{5C22544A-7EE6-4342-B048-85BDC9FD1C3A}</a:tableStyleId>
              </a:tblPr>
              <a:tblGrid>
                <a:gridCol w="3048000"/>
                <a:gridCol w="3048000"/>
              </a:tblGrid>
              <a:tr h="252028">
                <a:tc>
                  <a:txBody>
                    <a:bodyPr/>
                    <a:lstStyle/>
                    <a:p>
                      <a:r>
                        <a:rPr lang="en-GB" dirty="0" smtClean="0"/>
                        <a:t>Interacting</a:t>
                      </a:r>
                      <a:r>
                        <a:rPr lang="en-GB" baseline="0" dirty="0" smtClean="0"/>
                        <a:t> with resource</a:t>
                      </a:r>
                      <a:endParaRPr lang="en-GB" dirty="0"/>
                    </a:p>
                  </a:txBody>
                  <a:tcPr/>
                </a:tc>
                <a:tc>
                  <a:txBody>
                    <a:bodyPr/>
                    <a:lstStyle/>
                    <a:p>
                      <a:r>
                        <a:rPr lang="en-GB" dirty="0" smtClean="0"/>
                        <a:t>No resource</a:t>
                      </a:r>
                      <a:endParaRPr lang="en-GB" dirty="0"/>
                    </a:p>
                  </a:txBody>
                  <a:tcPr/>
                </a:tc>
              </a:tr>
              <a:tr h="252028">
                <a:tc>
                  <a:txBody>
                    <a:bodyPr/>
                    <a:lstStyle/>
                    <a:p>
                      <a:pPr algn="ctr"/>
                      <a:r>
                        <a:rPr lang="en-GB" dirty="0" smtClean="0"/>
                        <a:t>Describe</a:t>
                      </a:r>
                      <a:endParaRPr lang="en-GB" dirty="0"/>
                    </a:p>
                  </a:txBody>
                  <a:tcPr/>
                </a:tc>
                <a:tc>
                  <a:txBody>
                    <a:bodyPr/>
                    <a:lstStyle/>
                    <a:p>
                      <a:pPr algn="ctr"/>
                      <a:r>
                        <a:rPr lang="en-GB" dirty="0" smtClean="0"/>
                        <a:t>Assess</a:t>
                      </a:r>
                      <a:endParaRPr lang="en-GB" dirty="0"/>
                    </a:p>
                  </a:txBody>
                  <a:tcPr/>
                </a:tc>
              </a:tr>
              <a:tr h="252028">
                <a:tc>
                  <a:txBody>
                    <a:bodyPr/>
                    <a:lstStyle/>
                    <a:p>
                      <a:pPr algn="ctr"/>
                      <a:r>
                        <a:rPr lang="en-GB" dirty="0" smtClean="0"/>
                        <a:t>Give</a:t>
                      </a:r>
                      <a:endParaRPr lang="en-GB" dirty="0"/>
                    </a:p>
                  </a:txBody>
                  <a:tcPr/>
                </a:tc>
                <a:tc>
                  <a:txBody>
                    <a:bodyPr/>
                    <a:lstStyle/>
                    <a:p>
                      <a:pPr algn="ctr"/>
                      <a:r>
                        <a:rPr lang="en-GB" dirty="0" smtClean="0"/>
                        <a:t>Examine</a:t>
                      </a:r>
                      <a:endParaRPr lang="en-GB" dirty="0"/>
                    </a:p>
                  </a:txBody>
                  <a:tcPr/>
                </a:tc>
              </a:tr>
              <a:tr h="252028">
                <a:tc>
                  <a:txBody>
                    <a:bodyPr/>
                    <a:lstStyle/>
                    <a:p>
                      <a:pPr algn="ctr"/>
                      <a:r>
                        <a:rPr lang="en-GB" dirty="0" smtClean="0"/>
                        <a:t>Suggest</a:t>
                      </a:r>
                      <a:endParaRPr lang="en-GB" dirty="0"/>
                    </a:p>
                  </a:txBody>
                  <a:tcPr/>
                </a:tc>
                <a:tc>
                  <a:txBody>
                    <a:bodyPr/>
                    <a:lstStyle/>
                    <a:p>
                      <a:pPr algn="ctr"/>
                      <a:r>
                        <a:rPr lang="en-GB" dirty="0" smtClean="0"/>
                        <a:t>Evaluate</a:t>
                      </a:r>
                      <a:endParaRPr lang="en-GB" dirty="0"/>
                    </a:p>
                  </a:txBody>
                  <a:tcPr/>
                </a:tc>
              </a:tr>
              <a:tr h="252028">
                <a:tc>
                  <a:txBody>
                    <a:bodyPr/>
                    <a:lstStyle/>
                    <a:p>
                      <a:pPr algn="ctr"/>
                      <a:r>
                        <a:rPr lang="en-GB" dirty="0" smtClean="0"/>
                        <a:t>Outline</a:t>
                      </a:r>
                      <a:endParaRPr lang="en-GB" dirty="0"/>
                    </a:p>
                  </a:txBody>
                  <a:tcPr/>
                </a:tc>
                <a:tc>
                  <a:txBody>
                    <a:bodyPr/>
                    <a:lstStyle/>
                    <a:p>
                      <a:pPr algn="ctr"/>
                      <a:r>
                        <a:rPr lang="en-GB" dirty="0" smtClean="0"/>
                        <a:t>To what extent do</a:t>
                      </a:r>
                      <a:r>
                        <a:rPr lang="en-GB" baseline="0" dirty="0" smtClean="0"/>
                        <a:t> you agree</a:t>
                      </a:r>
                      <a:endParaRPr lang="en-GB" dirty="0"/>
                    </a:p>
                  </a:txBody>
                  <a:tcPr/>
                </a:tc>
              </a:tr>
            </a:tbl>
          </a:graphicData>
        </a:graphic>
      </p:graphicFrame>
      <p:sp>
        <p:nvSpPr>
          <p:cNvPr id="6" name="TextBox 5"/>
          <p:cNvSpPr txBox="1"/>
          <p:nvPr/>
        </p:nvSpPr>
        <p:spPr>
          <a:xfrm>
            <a:off x="6650707" y="3128747"/>
            <a:ext cx="1502994" cy="461665"/>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Weigh up whether a statement is true.</a:t>
            </a:r>
            <a:endParaRPr lang="en-GB" sz="1200" dirty="0">
              <a:solidFill>
                <a:srgbClr val="1F224E"/>
              </a:solidFill>
              <a:latin typeface="Myriad Pro" charset="0"/>
              <a:ea typeface="Myriad Pro" charset="0"/>
              <a:cs typeface="Myriad Pro" charset="0"/>
            </a:endParaRPr>
          </a:p>
        </p:txBody>
      </p:sp>
      <p:sp>
        <p:nvSpPr>
          <p:cNvPr id="7" name="TextBox 6"/>
          <p:cNvSpPr txBox="1"/>
          <p:nvPr/>
        </p:nvSpPr>
        <p:spPr>
          <a:xfrm>
            <a:off x="6658056" y="3730627"/>
            <a:ext cx="1999701"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Look in close detail and establish the key facts and important </a:t>
            </a:r>
            <a:r>
              <a:rPr lang="en-US" sz="1200" dirty="0" smtClean="0">
                <a:solidFill>
                  <a:srgbClr val="1F224E"/>
                </a:solidFill>
                <a:latin typeface="Myriad Pro" charset="0"/>
                <a:ea typeface="Myriad Pro" charset="0"/>
                <a:cs typeface="Myriad Pro" charset="0"/>
              </a:rPr>
              <a:t>issues.</a:t>
            </a:r>
            <a:endParaRPr lang="en-US" sz="1200" dirty="0">
              <a:solidFill>
                <a:srgbClr val="1F224E"/>
              </a:solidFill>
              <a:latin typeface="Myriad Pro" charset="0"/>
              <a:ea typeface="Myriad Pro" charset="0"/>
              <a:cs typeface="Myriad Pro" charset="0"/>
            </a:endParaRPr>
          </a:p>
        </p:txBody>
      </p:sp>
      <p:sp>
        <p:nvSpPr>
          <p:cNvPr id="8" name="TextBox 7"/>
          <p:cNvSpPr txBox="1"/>
          <p:nvPr/>
        </p:nvSpPr>
        <p:spPr>
          <a:xfrm>
            <a:off x="6658058" y="4470211"/>
            <a:ext cx="2234030" cy="830997"/>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Give your verdict after providing evidence which both agrees with and </a:t>
            </a:r>
            <a:r>
              <a:rPr lang="en-US" sz="1200" dirty="0" smtClean="0">
                <a:solidFill>
                  <a:srgbClr val="1F224E"/>
                </a:solidFill>
                <a:latin typeface="Myriad Pro" charset="0"/>
                <a:ea typeface="Myriad Pro" charset="0"/>
                <a:cs typeface="Myriad Pro" charset="0"/>
              </a:rPr>
              <a:t>contradicts </a:t>
            </a:r>
            <a:r>
              <a:rPr lang="en-US" sz="1200" dirty="0">
                <a:solidFill>
                  <a:srgbClr val="1F224E"/>
                </a:solidFill>
                <a:latin typeface="Myriad Pro" charset="0"/>
                <a:ea typeface="Myriad Pro" charset="0"/>
                <a:cs typeface="Myriad Pro" charset="0"/>
              </a:rPr>
              <a:t>an argument. </a:t>
            </a:r>
          </a:p>
        </p:txBody>
      </p:sp>
      <p:sp>
        <p:nvSpPr>
          <p:cNvPr id="9" name="TextBox 8"/>
          <p:cNvSpPr txBox="1"/>
          <p:nvPr/>
        </p:nvSpPr>
        <p:spPr>
          <a:xfrm>
            <a:off x="2771801" y="5461982"/>
            <a:ext cx="5904656" cy="276999"/>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US" sz="1200" dirty="0" smtClean="0">
                <a:solidFill>
                  <a:srgbClr val="1F224E"/>
                </a:solidFill>
                <a:latin typeface="Myriad Pro" charset="0"/>
                <a:ea typeface="Myriad Pro" charset="0"/>
                <a:cs typeface="Myriad Pro" charset="0"/>
              </a:rPr>
              <a:t>How much you agree </a:t>
            </a:r>
            <a:r>
              <a:rPr lang="en-US" sz="1200" dirty="0">
                <a:solidFill>
                  <a:srgbClr val="1F224E"/>
                </a:solidFill>
                <a:latin typeface="Myriad Pro" charset="0"/>
                <a:ea typeface="Myriad Pro" charset="0"/>
                <a:cs typeface="Myriad Pro" charset="0"/>
              </a:rPr>
              <a:t>with </a:t>
            </a:r>
            <a:r>
              <a:rPr lang="en-US" sz="1200" dirty="0" smtClean="0">
                <a:solidFill>
                  <a:srgbClr val="1F224E"/>
                </a:solidFill>
                <a:latin typeface="Myriad Pro" charset="0"/>
                <a:ea typeface="Myriad Pro" charset="0"/>
                <a:cs typeface="Myriad Pro" charset="0"/>
              </a:rPr>
              <a:t>a statement </a:t>
            </a:r>
            <a:r>
              <a:rPr lang="en-US" sz="1200" dirty="0">
                <a:solidFill>
                  <a:srgbClr val="1F224E"/>
                </a:solidFill>
                <a:latin typeface="Myriad Pro" charset="0"/>
                <a:ea typeface="Myriad Pro" charset="0"/>
                <a:cs typeface="Myriad Pro" charset="0"/>
              </a:rPr>
              <a:t>based </a:t>
            </a:r>
            <a:r>
              <a:rPr lang="en-US" sz="1200" dirty="0" smtClean="0">
                <a:solidFill>
                  <a:srgbClr val="1F224E"/>
                </a:solidFill>
                <a:latin typeface="Myriad Pro" charset="0"/>
                <a:ea typeface="Myriad Pro" charset="0"/>
                <a:cs typeface="Myriad Pro" charset="0"/>
              </a:rPr>
              <a:t>on </a:t>
            </a:r>
            <a:r>
              <a:rPr lang="en-US" sz="1200" dirty="0">
                <a:solidFill>
                  <a:srgbClr val="1F224E"/>
                </a:solidFill>
                <a:latin typeface="Myriad Pro" charset="0"/>
                <a:ea typeface="Myriad Pro" charset="0"/>
                <a:cs typeface="Myriad Pro" charset="0"/>
              </a:rPr>
              <a:t>the evidence </a:t>
            </a:r>
            <a:r>
              <a:rPr lang="en-US" sz="1200" dirty="0" smtClean="0">
                <a:solidFill>
                  <a:srgbClr val="1F224E"/>
                </a:solidFill>
                <a:latin typeface="Myriad Pro" charset="0"/>
                <a:ea typeface="Myriad Pro" charset="0"/>
                <a:cs typeface="Myriad Pro" charset="0"/>
              </a:rPr>
              <a:t>in the </a:t>
            </a:r>
            <a:r>
              <a:rPr lang="en-US" sz="1200" dirty="0">
                <a:solidFill>
                  <a:srgbClr val="1F224E"/>
                </a:solidFill>
                <a:latin typeface="Myriad Pro" charset="0"/>
                <a:ea typeface="Myriad Pro" charset="0"/>
                <a:cs typeface="Myriad Pro" charset="0"/>
              </a:rPr>
              <a:t>argument. </a:t>
            </a:r>
            <a:endParaRPr lang="en-GB" sz="1200" dirty="0">
              <a:solidFill>
                <a:srgbClr val="1F224E"/>
              </a:solidFill>
              <a:latin typeface="Myriad Pro" charset="0"/>
              <a:ea typeface="Myriad Pro" charset="0"/>
              <a:cs typeface="Myriad Pro" charset="0"/>
            </a:endParaRPr>
          </a:p>
        </p:txBody>
      </p:sp>
      <p:cxnSp>
        <p:nvCxnSpPr>
          <p:cNvPr id="10" name="Straight Arrow Connector 9" title="Arrow"/>
          <p:cNvCxnSpPr/>
          <p:nvPr/>
        </p:nvCxnSpPr>
        <p:spPr>
          <a:xfrm flipV="1">
            <a:off x="5707071" y="3362717"/>
            <a:ext cx="936104"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title="Arrow"/>
          <p:cNvCxnSpPr/>
          <p:nvPr/>
        </p:nvCxnSpPr>
        <p:spPr>
          <a:xfrm flipV="1">
            <a:off x="5563055" y="4082797"/>
            <a:ext cx="108012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title="Arrow"/>
          <p:cNvCxnSpPr/>
          <p:nvPr/>
        </p:nvCxnSpPr>
        <p:spPr>
          <a:xfrm>
            <a:off x="5544006" y="4757356"/>
            <a:ext cx="109916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title="Arrow"/>
          <p:cNvCxnSpPr/>
          <p:nvPr/>
        </p:nvCxnSpPr>
        <p:spPr>
          <a:xfrm>
            <a:off x="5075954" y="5201826"/>
            <a:ext cx="343085" cy="2601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849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rgbClr val="00B050"/>
                </a:solidFill>
              </a:rPr>
              <a:t>AO4 - Skills</a:t>
            </a:r>
            <a:endParaRPr lang="en-GB" dirty="0"/>
          </a:p>
        </p:txBody>
      </p:sp>
      <p:pic>
        <p:nvPicPr>
          <p:cNvPr id="4" name="Picture 2" title="AO4 - Sk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687" y="1124744"/>
            <a:ext cx="7068472" cy="4095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Right Arrow 4" title="Arrow"/>
          <p:cNvSpPr/>
          <p:nvPr/>
        </p:nvSpPr>
        <p:spPr>
          <a:xfrm>
            <a:off x="3357761" y="3356992"/>
            <a:ext cx="1872208"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Rectangle 5" title="Arrow"/>
          <p:cNvSpPr/>
          <p:nvPr/>
        </p:nvSpPr>
        <p:spPr>
          <a:xfrm>
            <a:off x="4248146" y="3429000"/>
            <a:ext cx="45719" cy="1791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TextBox 6"/>
          <p:cNvSpPr txBox="1"/>
          <p:nvPr/>
        </p:nvSpPr>
        <p:spPr>
          <a:xfrm>
            <a:off x="1151082" y="5301208"/>
            <a:ext cx="7104077" cy="646331"/>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200" dirty="0">
                <a:solidFill>
                  <a:srgbClr val="1F224E"/>
                </a:solidFill>
                <a:latin typeface="Myriad Pro" charset="0"/>
                <a:ea typeface="Myriad Pro" charset="0"/>
                <a:cs typeface="Myriad Pro" charset="0"/>
              </a:rPr>
              <a:t>Most of the AO4 marks will be allocated to using geographical skills – however there must be marks </a:t>
            </a:r>
            <a:r>
              <a:rPr lang="en-GB" sz="1200" dirty="0" smtClean="0">
                <a:solidFill>
                  <a:srgbClr val="1F224E"/>
                </a:solidFill>
                <a:latin typeface="Myriad Pro" charset="0"/>
                <a:ea typeface="Myriad Pro" charset="0"/>
                <a:cs typeface="Myriad Pro" charset="0"/>
              </a:rPr>
              <a:t>targeting </a:t>
            </a:r>
            <a:r>
              <a:rPr lang="en-GB" sz="1200" dirty="0">
                <a:solidFill>
                  <a:srgbClr val="1F224E"/>
                </a:solidFill>
                <a:latin typeface="Myriad Pro" charset="0"/>
                <a:ea typeface="Myriad Pro" charset="0"/>
                <a:cs typeface="Myriad Pro" charset="0"/>
              </a:rPr>
              <a:t>‘questions’ and ‘issues’ for selecting skills, adapting skills and using skills, as well as marks targeting ‘communicating findings’.</a:t>
            </a:r>
          </a:p>
        </p:txBody>
      </p:sp>
      <p:sp>
        <p:nvSpPr>
          <p:cNvPr id="8" name="TextBox 7"/>
          <p:cNvSpPr txBox="1"/>
          <p:nvPr/>
        </p:nvSpPr>
        <p:spPr>
          <a:xfrm>
            <a:off x="6588224" y="128861"/>
            <a:ext cx="2088232" cy="830997"/>
          </a:xfrm>
          <a:prstGeom prst="rect">
            <a:avLst/>
          </a:prstGeom>
          <a:noFill/>
          <a:ln>
            <a:solidFill>
              <a:schemeClr val="tx1"/>
            </a:solidFill>
          </a:ln>
        </p:spPr>
        <p:txBody>
          <a:bodyPr wrap="square" rtlCol="0">
            <a:spAutoFit/>
          </a:bodyPr>
          <a:lstStyle/>
          <a:p>
            <a:pPr fontAlgn="base">
              <a:spcBef>
                <a:spcPct val="0"/>
              </a:spcBef>
              <a:spcAft>
                <a:spcPct val="0"/>
              </a:spcAft>
            </a:pPr>
            <a:r>
              <a:rPr lang="en-GB" sz="1200" dirty="0">
                <a:solidFill>
                  <a:srgbClr val="1F224E"/>
                </a:solidFill>
                <a:latin typeface="Myriad Pro" charset="0"/>
                <a:ea typeface="Myriad Pro" charset="0"/>
                <a:cs typeface="Myriad Pro" charset="0"/>
              </a:rPr>
              <a:t>5% of the marks for the qualification must be allocated to geographical skills </a:t>
            </a:r>
            <a:r>
              <a:rPr lang="en-GB" sz="1200" dirty="0" smtClean="0">
                <a:solidFill>
                  <a:srgbClr val="1F224E"/>
                </a:solidFill>
                <a:latin typeface="Myriad Pro" charset="0"/>
                <a:ea typeface="Myriad Pro" charset="0"/>
                <a:cs typeface="Myriad Pro" charset="0"/>
              </a:rPr>
              <a:t>in a </a:t>
            </a:r>
            <a:r>
              <a:rPr lang="en-GB" sz="1200" dirty="0">
                <a:solidFill>
                  <a:srgbClr val="1F224E"/>
                </a:solidFill>
                <a:latin typeface="Myriad Pro" charset="0"/>
                <a:ea typeface="Myriad Pro" charset="0"/>
                <a:cs typeface="Myriad Pro" charset="0"/>
              </a:rPr>
              <a:t>fieldwork context.</a:t>
            </a:r>
          </a:p>
        </p:txBody>
      </p:sp>
    </p:spTree>
    <p:extLst>
      <p:ext uri="{BB962C8B-B14F-4D97-AF65-F5344CB8AC3E}">
        <p14:creationId xmlns:p14="http://schemas.microsoft.com/office/powerpoint/2010/main" val="2318239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solidFill>
                  <a:srgbClr val="00B050"/>
                </a:solidFill>
              </a:rPr>
              <a:t>AO4 command words</a:t>
            </a:r>
            <a:endParaRPr lang="en-GB" dirty="0"/>
          </a:p>
        </p:txBody>
      </p:sp>
      <p:sp>
        <p:nvSpPr>
          <p:cNvPr id="4" name="Content Placeholder 2"/>
          <p:cNvSpPr>
            <a:spLocks noGrp="1"/>
          </p:cNvSpPr>
          <p:nvPr>
            <p:ph idx="4294967295"/>
          </p:nvPr>
        </p:nvSpPr>
        <p:spPr>
          <a:xfrm>
            <a:off x="539552" y="1556792"/>
            <a:ext cx="8229600" cy="3989388"/>
          </a:xfrm>
          <a:prstGeom prst="rect">
            <a:avLst/>
          </a:prstGeom>
          <a:ln>
            <a:solidFill>
              <a:schemeClr val="tx1"/>
            </a:solidFill>
          </a:ln>
        </p:spPr>
        <p:txBody>
          <a:bodyPr>
            <a:normAutofit/>
          </a:bodyPr>
          <a:lstStyle/>
          <a:p>
            <a:pPr marL="0" indent="0">
              <a:buNone/>
            </a:pPr>
            <a:r>
              <a:rPr lang="en-GB" sz="2000" dirty="0">
                <a:solidFill>
                  <a:srgbClr val="00B050"/>
                </a:solidFill>
                <a:latin typeface="Myriad Pro" charset="0"/>
                <a:ea typeface="Myriad Pro" charset="0"/>
                <a:cs typeface="Myriad Pro" charset="0"/>
              </a:rPr>
              <a:t>AO4</a:t>
            </a:r>
            <a:r>
              <a:rPr lang="en-GB" sz="2000" dirty="0">
                <a:solidFill>
                  <a:srgbClr val="1F224E"/>
                </a:solidFill>
                <a:latin typeface="Myriad Pro" charset="0"/>
                <a:ea typeface="Myriad Pro" charset="0"/>
                <a:cs typeface="Myriad Pro" charset="0"/>
              </a:rPr>
              <a:t> requires students to </a:t>
            </a:r>
            <a:r>
              <a:rPr lang="en-GB" sz="2000" dirty="0">
                <a:solidFill>
                  <a:srgbClr val="00B050"/>
                </a:solidFill>
                <a:latin typeface="Myriad Pro" charset="0"/>
                <a:ea typeface="Myriad Pro" charset="0"/>
                <a:cs typeface="Myriad Pro" charset="0"/>
              </a:rPr>
              <a:t>select, adapt and use geographical skills, as well as communicate findings</a:t>
            </a:r>
            <a:r>
              <a:rPr lang="en-GB" sz="2000" dirty="0">
                <a:solidFill>
                  <a:srgbClr val="1F224E"/>
                </a:solidFill>
                <a:latin typeface="Myriad Pro" charset="0"/>
                <a:ea typeface="Myriad Pro" charset="0"/>
                <a:cs typeface="Myriad Pro" charset="0"/>
              </a:rPr>
              <a:t>. </a:t>
            </a:r>
          </a:p>
          <a:p>
            <a:pPr marL="0" indent="0">
              <a:buNone/>
            </a:pPr>
            <a:endParaRPr lang="en-GB" sz="2000" dirty="0">
              <a:solidFill>
                <a:srgbClr val="1F224E"/>
              </a:solidFill>
              <a:latin typeface="Myriad Pro" charset="0"/>
              <a:ea typeface="Myriad Pro" charset="0"/>
              <a:cs typeface="Myriad Pro" charset="0"/>
            </a:endParaRPr>
          </a:p>
          <a:p>
            <a:pPr marL="0" indent="0">
              <a:buNone/>
            </a:pPr>
            <a:r>
              <a:rPr lang="en-GB" sz="2000" dirty="0">
                <a:solidFill>
                  <a:srgbClr val="1F224E"/>
                </a:solidFill>
                <a:latin typeface="Myriad Pro" charset="0"/>
                <a:ea typeface="Myriad Pro" charset="0"/>
                <a:cs typeface="Myriad Pro" charset="0"/>
              </a:rPr>
              <a:t>The following are some of the command words which may be used for questions with </a:t>
            </a:r>
            <a:r>
              <a:rPr lang="en-GB" sz="2000" dirty="0">
                <a:solidFill>
                  <a:srgbClr val="00B050"/>
                </a:solidFill>
                <a:latin typeface="Myriad Pro" charset="0"/>
                <a:ea typeface="Myriad Pro" charset="0"/>
                <a:cs typeface="Myriad Pro" charset="0"/>
              </a:rPr>
              <a:t>AO4</a:t>
            </a:r>
            <a:r>
              <a:rPr lang="en-GB" sz="2000" dirty="0">
                <a:solidFill>
                  <a:srgbClr val="1F224E"/>
                </a:solidFill>
                <a:latin typeface="Myriad Pro" charset="0"/>
                <a:ea typeface="Myriad Pro" charset="0"/>
                <a:cs typeface="Myriad Pro" charset="0"/>
              </a:rPr>
              <a:t> marks:</a:t>
            </a:r>
          </a:p>
          <a:p>
            <a:pPr marL="685800" lvl="1"/>
            <a:r>
              <a:rPr lang="en-GB" sz="2000" dirty="0">
                <a:solidFill>
                  <a:srgbClr val="1F224E"/>
                </a:solidFill>
                <a:latin typeface="Myriad Pro" charset="0"/>
                <a:ea typeface="Myriad Pro" charset="0"/>
                <a:cs typeface="Myriad Pro" charset="0"/>
              </a:rPr>
              <a:t>Describe the pattern</a:t>
            </a:r>
          </a:p>
          <a:p>
            <a:pPr marL="685800" lvl="1"/>
            <a:r>
              <a:rPr lang="en-GB" sz="2000" dirty="0">
                <a:solidFill>
                  <a:srgbClr val="1F224E"/>
                </a:solidFill>
                <a:latin typeface="Myriad Pro" charset="0"/>
                <a:ea typeface="Myriad Pro" charset="0"/>
                <a:cs typeface="Myriad Pro" charset="0"/>
              </a:rPr>
              <a:t>Using data</a:t>
            </a:r>
          </a:p>
          <a:p>
            <a:pPr marL="685800" lvl="1"/>
            <a:r>
              <a:rPr lang="en-GB" sz="2000" dirty="0">
                <a:solidFill>
                  <a:srgbClr val="1F224E"/>
                </a:solidFill>
                <a:latin typeface="Myriad Pro" charset="0"/>
                <a:ea typeface="Myriad Pro" charset="0"/>
                <a:cs typeface="Myriad Pro" charset="0"/>
              </a:rPr>
              <a:t>Calculate</a:t>
            </a:r>
          </a:p>
          <a:p>
            <a:pPr marL="685800" lvl="1"/>
            <a:r>
              <a:rPr lang="en-GB" sz="2000" dirty="0">
                <a:solidFill>
                  <a:srgbClr val="1F224E"/>
                </a:solidFill>
                <a:latin typeface="Myriad Pro" charset="0"/>
                <a:ea typeface="Myriad Pro" charset="0"/>
                <a:cs typeface="Myriad Pro" charset="0"/>
              </a:rPr>
              <a:t>Identify</a:t>
            </a:r>
          </a:p>
          <a:p>
            <a:pPr marL="685800" lvl="1"/>
            <a:r>
              <a:rPr lang="en-GB" sz="2000" dirty="0">
                <a:solidFill>
                  <a:srgbClr val="1F224E"/>
                </a:solidFill>
                <a:latin typeface="Myriad Pro" charset="0"/>
                <a:ea typeface="Myriad Pro" charset="0"/>
                <a:cs typeface="Myriad Pro" charset="0"/>
              </a:rPr>
              <a:t>Make a prediction</a:t>
            </a:r>
          </a:p>
          <a:p>
            <a:pPr marL="285750" lvl="0" indent="-285750"/>
            <a:endParaRPr lang="en-GB" sz="4400" dirty="0">
              <a:latin typeface="Myriad Pro"/>
            </a:endParaRPr>
          </a:p>
          <a:p>
            <a:pPr marL="285750" lvl="0" indent="-285750"/>
            <a:endParaRPr lang="en-GB" sz="4400" dirty="0">
              <a:latin typeface="Myriad Pro"/>
            </a:endParaRPr>
          </a:p>
          <a:p>
            <a:endParaRPr lang="en-GB" sz="4400" dirty="0">
              <a:latin typeface="Myriad Pro"/>
            </a:endParaRPr>
          </a:p>
        </p:txBody>
      </p:sp>
      <p:sp>
        <p:nvSpPr>
          <p:cNvPr id="5" name="TextBox 4"/>
          <p:cNvSpPr txBox="1"/>
          <p:nvPr/>
        </p:nvSpPr>
        <p:spPr>
          <a:xfrm>
            <a:off x="5131745" y="3869655"/>
            <a:ext cx="2181098"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Commands words may vary depending on the level of interaction with a resource.</a:t>
            </a:r>
          </a:p>
        </p:txBody>
      </p:sp>
      <p:sp>
        <p:nvSpPr>
          <p:cNvPr id="6" name="Left Arrow 5" title="Arrow"/>
          <p:cNvSpPr/>
          <p:nvPr/>
        </p:nvSpPr>
        <p:spPr>
          <a:xfrm>
            <a:off x="3275856" y="4034681"/>
            <a:ext cx="1656184" cy="3162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143966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1(a</a:t>
            </a:r>
            <a:r>
              <a:rPr lang="en-GB" dirty="0"/>
              <a:t>)(</a:t>
            </a:r>
            <a:r>
              <a:rPr lang="en-GB" dirty="0" err="1"/>
              <a:t>i</a:t>
            </a:r>
            <a:r>
              <a:rPr lang="en-GB" dirty="0"/>
              <a:t>) – 1 mark</a:t>
            </a:r>
          </a:p>
        </p:txBody>
      </p:sp>
      <p:sp>
        <p:nvSpPr>
          <p:cNvPr id="3" name="Content Placeholder 2"/>
          <p:cNvSpPr>
            <a:spLocks noGrp="1"/>
          </p:cNvSpPr>
          <p:nvPr>
            <p:ph idx="4294967295"/>
          </p:nvPr>
        </p:nvSpPr>
        <p:spPr>
          <a:xfrm>
            <a:off x="291058" y="4149080"/>
            <a:ext cx="8251726" cy="1655763"/>
          </a:xfrm>
        </p:spPr>
        <p:txBody>
          <a:bodyPr>
            <a:normAutofit/>
          </a:bodyPr>
          <a:lstStyle/>
          <a:p>
            <a:pPr marL="285750" indent="-285750">
              <a:buFont typeface="Arial" panose="020B0604020202020204" pitchFamily="34" charset="0"/>
              <a:buChar char="•"/>
            </a:pPr>
            <a:r>
              <a:rPr lang="en-GB" sz="1600" dirty="0" smtClean="0">
                <a:solidFill>
                  <a:srgbClr val="1F224E"/>
                </a:solidFill>
                <a:latin typeface="Myriad Pro" charset="0"/>
                <a:ea typeface="Myriad Pro" charset="0"/>
                <a:cs typeface="Myriad Pro" charset="0"/>
              </a:rPr>
              <a:t>This question assess’ students map reading skills in the context of an OS map – an </a:t>
            </a:r>
            <a:r>
              <a:rPr lang="en-GB" sz="1600" dirty="0" smtClean="0">
                <a:solidFill>
                  <a:srgbClr val="00B050"/>
                </a:solidFill>
                <a:latin typeface="Myriad Pro" charset="0"/>
                <a:ea typeface="Myriad Pro" charset="0"/>
                <a:cs typeface="Myriad Pro" charset="0"/>
              </a:rPr>
              <a:t>AO4 (skills)</a:t>
            </a:r>
            <a:r>
              <a:rPr lang="en-GB" sz="1600" dirty="0" smtClean="0">
                <a:solidFill>
                  <a:srgbClr val="1F224E"/>
                </a:solidFill>
                <a:latin typeface="Myriad Pro" charset="0"/>
                <a:ea typeface="Myriad Pro" charset="0"/>
                <a:cs typeface="Myriad Pro" charset="0"/>
              </a:rPr>
              <a:t> question.</a:t>
            </a:r>
          </a:p>
          <a:p>
            <a:pPr marL="285750" indent="-285750">
              <a:buFont typeface="Arial" panose="020B0604020202020204" pitchFamily="34" charset="0"/>
              <a:buChar char="•"/>
            </a:pPr>
            <a:r>
              <a:rPr lang="en-GB" sz="1600" dirty="0" smtClean="0">
                <a:solidFill>
                  <a:srgbClr val="1F224E"/>
                </a:solidFill>
                <a:latin typeface="Myriad Pro" charset="0"/>
                <a:ea typeface="Myriad Pro" charset="0"/>
                <a:cs typeface="Myriad Pro" charset="0"/>
              </a:rPr>
              <a:t>Students need to find the junction of the M62/M606 motorways and work out which direction Bradford is from this point. The answer is ‘</a:t>
            </a:r>
            <a:r>
              <a:rPr lang="en-GB" sz="1600" u="sng" dirty="0" smtClean="0">
                <a:solidFill>
                  <a:srgbClr val="1F224E"/>
                </a:solidFill>
                <a:latin typeface="Myriad Pro" charset="0"/>
                <a:ea typeface="Myriad Pro" charset="0"/>
                <a:cs typeface="Myriad Pro" charset="0"/>
              </a:rPr>
              <a:t>B: North West</a:t>
            </a:r>
            <a:r>
              <a:rPr lang="en-GB" sz="1600" dirty="0" smtClean="0">
                <a:solidFill>
                  <a:srgbClr val="1F224E"/>
                </a:solidFill>
                <a:latin typeface="Myriad Pro" charset="0"/>
                <a:ea typeface="Myriad Pro" charset="0"/>
                <a:cs typeface="Myriad Pro" charset="0"/>
              </a:rPr>
              <a:t>’.</a:t>
            </a:r>
            <a:endParaRPr lang="en-GB" sz="1600" dirty="0">
              <a:solidFill>
                <a:srgbClr val="1F224E"/>
              </a:solidFill>
              <a:latin typeface="Myriad Pro" charset="0"/>
              <a:ea typeface="Myriad Pro" charset="0"/>
              <a:cs typeface="Myriad Pro" charset="0"/>
            </a:endParaRPr>
          </a:p>
          <a:p>
            <a:pPr marL="285750" indent="-285750">
              <a:buFont typeface="Arial" panose="020B0604020202020204" pitchFamily="34" charset="0"/>
              <a:buChar char="•"/>
            </a:pPr>
            <a:r>
              <a:rPr lang="en-GB" sz="1600" dirty="0">
                <a:solidFill>
                  <a:srgbClr val="1F224E"/>
                </a:solidFill>
                <a:latin typeface="Myriad Pro" charset="0"/>
                <a:ea typeface="Myriad Pro" charset="0"/>
                <a:cs typeface="Myriad Pro" charset="0"/>
              </a:rPr>
              <a:t>The map has a </a:t>
            </a:r>
            <a:r>
              <a:rPr lang="en-GB" sz="1600" dirty="0" smtClean="0">
                <a:solidFill>
                  <a:srgbClr val="1F224E"/>
                </a:solidFill>
                <a:latin typeface="Myriad Pro" charset="0"/>
                <a:ea typeface="Myriad Pro" charset="0"/>
                <a:cs typeface="Myriad Pro" charset="0"/>
              </a:rPr>
              <a:t>north arrow for </a:t>
            </a:r>
            <a:r>
              <a:rPr lang="en-GB" sz="1600" dirty="0">
                <a:solidFill>
                  <a:srgbClr val="1F224E"/>
                </a:solidFill>
                <a:latin typeface="Myriad Pro" charset="0"/>
                <a:ea typeface="Myriad Pro" charset="0"/>
                <a:cs typeface="Myriad Pro" charset="0"/>
              </a:rPr>
              <a:t>reference and to allow access to the question.</a:t>
            </a:r>
          </a:p>
          <a:p>
            <a:endParaRPr lang="en-GB" dirty="0">
              <a:latin typeface="Myriad Pro"/>
            </a:endParaRPr>
          </a:p>
        </p:txBody>
      </p:sp>
      <p:sp>
        <p:nvSpPr>
          <p:cNvPr id="4" name="Content Placeholder 2"/>
          <p:cNvSpPr txBox="1">
            <a:spLocks/>
          </p:cNvSpPr>
          <p:nvPr/>
        </p:nvSpPr>
        <p:spPr>
          <a:xfrm>
            <a:off x="395536" y="1268338"/>
            <a:ext cx="8147248" cy="266471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smtClean="0"/>
              <a:t>Study </a:t>
            </a:r>
            <a:r>
              <a:rPr lang="en-US" sz="1600" b="1" dirty="0" smtClean="0"/>
              <a:t>Fig. 1 </a:t>
            </a:r>
            <a:r>
              <a:rPr lang="en-US" sz="1600" dirty="0" smtClean="0"/>
              <a:t>in the separate Resource Booklet, an </a:t>
            </a:r>
            <a:r>
              <a:rPr lang="en-US" sz="1600" dirty="0" smtClean="0">
                <a:solidFill>
                  <a:srgbClr val="00B050"/>
                </a:solidFill>
              </a:rPr>
              <a:t>OS map </a:t>
            </a:r>
            <a:r>
              <a:rPr lang="en-US" sz="1600" dirty="0" smtClean="0"/>
              <a:t>extract of Bradford.</a:t>
            </a:r>
          </a:p>
          <a:p>
            <a:pPr marL="0" indent="0">
              <a:buNone/>
            </a:pPr>
            <a:endParaRPr lang="en-US" sz="1600" dirty="0" smtClean="0"/>
          </a:p>
          <a:p>
            <a:pPr marL="0" indent="0">
              <a:buNone/>
            </a:pPr>
            <a:r>
              <a:rPr lang="en-US" sz="1600" dirty="0" smtClean="0"/>
              <a:t>In which </a:t>
            </a:r>
            <a:r>
              <a:rPr lang="en-US" sz="1600" dirty="0" smtClean="0">
                <a:solidFill>
                  <a:srgbClr val="00B050"/>
                </a:solidFill>
              </a:rPr>
              <a:t>general direction </a:t>
            </a:r>
            <a:r>
              <a:rPr lang="en-US" sz="1600" dirty="0" smtClean="0"/>
              <a:t>would you be travelling if you were </a:t>
            </a:r>
            <a:r>
              <a:rPr lang="en-US" sz="1600" u="sng" dirty="0" smtClean="0"/>
              <a:t>approaching Bradford</a:t>
            </a:r>
            <a:r>
              <a:rPr lang="en-US" sz="1600" dirty="0" smtClean="0"/>
              <a:t> from the </a:t>
            </a:r>
            <a:r>
              <a:rPr lang="en-US" sz="1600" u="sng" dirty="0" smtClean="0"/>
              <a:t>junction</a:t>
            </a:r>
            <a:r>
              <a:rPr lang="en-US" sz="1600" dirty="0" smtClean="0"/>
              <a:t> of the </a:t>
            </a:r>
            <a:r>
              <a:rPr lang="en-US" sz="1600" u="sng" dirty="0" smtClean="0"/>
              <a:t>M62/M606 motorways</a:t>
            </a:r>
            <a:r>
              <a:rPr lang="en-US" sz="1600" dirty="0" smtClean="0"/>
              <a:t>?</a:t>
            </a:r>
          </a:p>
          <a:p>
            <a:pPr marL="0" indent="0">
              <a:buNone/>
            </a:pPr>
            <a:r>
              <a:rPr lang="en-US" sz="1600" dirty="0" smtClean="0"/>
              <a:t>  </a:t>
            </a:r>
            <a:endParaRPr lang="en-GB" sz="1600" dirty="0" smtClean="0"/>
          </a:p>
          <a:p>
            <a:pPr marL="0" indent="0">
              <a:buFont typeface="Arial" panose="020B0604020202020204" pitchFamily="34" charset="0"/>
              <a:buNone/>
            </a:pPr>
            <a:r>
              <a:rPr lang="en-US" sz="1600" b="1" dirty="0" smtClean="0"/>
              <a:t>A</a:t>
            </a:r>
            <a:r>
              <a:rPr lang="en-US" sz="1600" dirty="0" smtClean="0"/>
              <a:t>	</a:t>
            </a:r>
            <a:r>
              <a:rPr lang="en-GB" sz="1600" dirty="0" smtClean="0"/>
              <a:t>East</a:t>
            </a:r>
          </a:p>
          <a:p>
            <a:pPr marL="0" indent="0">
              <a:buFont typeface="Arial" panose="020B0604020202020204" pitchFamily="34" charset="0"/>
              <a:buNone/>
            </a:pPr>
            <a:r>
              <a:rPr lang="en-US" sz="1600" b="1" dirty="0" smtClean="0"/>
              <a:t>B</a:t>
            </a:r>
            <a:r>
              <a:rPr lang="en-US" sz="1600" dirty="0" smtClean="0"/>
              <a:t>	</a:t>
            </a:r>
            <a:r>
              <a:rPr lang="en-GB" sz="1600" dirty="0" smtClean="0"/>
              <a:t>North West</a:t>
            </a:r>
          </a:p>
          <a:p>
            <a:pPr marL="0" indent="0">
              <a:buFont typeface="Arial" panose="020B0604020202020204" pitchFamily="34" charset="0"/>
              <a:buNone/>
            </a:pPr>
            <a:r>
              <a:rPr lang="en-US" sz="1600" b="1" dirty="0" smtClean="0"/>
              <a:t>C</a:t>
            </a:r>
            <a:r>
              <a:rPr lang="en-US" sz="1600" dirty="0" smtClean="0"/>
              <a:t>	</a:t>
            </a:r>
            <a:r>
              <a:rPr lang="en-GB" sz="1600" dirty="0" smtClean="0"/>
              <a:t>South</a:t>
            </a:r>
          </a:p>
          <a:p>
            <a:pPr marL="0" indent="0">
              <a:buFont typeface="Arial" panose="020B0604020202020204" pitchFamily="34" charset="0"/>
              <a:buNone/>
            </a:pPr>
            <a:r>
              <a:rPr lang="en-US" sz="1600" b="1" dirty="0" smtClean="0"/>
              <a:t>D</a:t>
            </a:r>
            <a:r>
              <a:rPr lang="en-US" sz="1600" dirty="0" smtClean="0"/>
              <a:t>	South East</a:t>
            </a:r>
            <a:endParaRPr lang="en-GB" sz="1600" dirty="0"/>
          </a:p>
        </p:txBody>
      </p:sp>
    </p:spTree>
    <p:extLst>
      <p:ext uri="{BB962C8B-B14F-4D97-AF65-F5344CB8AC3E}">
        <p14:creationId xmlns:p14="http://schemas.microsoft.com/office/powerpoint/2010/main" val="3626747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1(a)(ii</a:t>
            </a:r>
            <a:r>
              <a:rPr lang="en-GB" dirty="0"/>
              <a:t>) – 1 mark</a:t>
            </a:r>
          </a:p>
        </p:txBody>
      </p:sp>
      <p:sp>
        <p:nvSpPr>
          <p:cNvPr id="3" name="Content Placeholder 2"/>
          <p:cNvSpPr>
            <a:spLocks noGrp="1"/>
          </p:cNvSpPr>
          <p:nvPr>
            <p:ph idx="4294967295"/>
          </p:nvPr>
        </p:nvSpPr>
        <p:spPr>
          <a:xfrm>
            <a:off x="360140" y="3789040"/>
            <a:ext cx="8182644" cy="1655763"/>
          </a:xfrm>
        </p:spPr>
        <p:txBody>
          <a:bodyPr>
            <a:normAutofit/>
          </a:bodyPr>
          <a:lstStyle/>
          <a:p>
            <a:pPr marL="285750" indent="-285750">
              <a:buFont typeface="Arial" panose="020B0604020202020204" pitchFamily="34" charset="0"/>
              <a:buChar char="•"/>
            </a:pPr>
            <a:r>
              <a:rPr lang="en-GB" sz="1600" dirty="0" smtClean="0">
                <a:solidFill>
                  <a:srgbClr val="1F224E"/>
                </a:solidFill>
                <a:latin typeface="Myriad Pro" charset="0"/>
                <a:ea typeface="Myriad Pro" charset="0"/>
                <a:cs typeface="Myriad Pro" charset="0"/>
              </a:rPr>
              <a:t>This is an </a:t>
            </a:r>
            <a:r>
              <a:rPr lang="en-GB" sz="1600" dirty="0" smtClean="0">
                <a:solidFill>
                  <a:srgbClr val="00B050"/>
                </a:solidFill>
                <a:latin typeface="Myriad Pro" charset="0"/>
                <a:ea typeface="Myriad Pro" charset="0"/>
                <a:cs typeface="Myriad Pro" charset="0"/>
              </a:rPr>
              <a:t>AO4 (skills) </a:t>
            </a:r>
            <a:r>
              <a:rPr lang="en-GB" sz="1600" dirty="0" smtClean="0">
                <a:solidFill>
                  <a:srgbClr val="1F224E"/>
                </a:solidFill>
                <a:latin typeface="Myriad Pro" charset="0"/>
                <a:ea typeface="Myriad Pro" charset="0"/>
                <a:cs typeface="Myriad Pro" charset="0"/>
              </a:rPr>
              <a:t>question where students need to use their skill of using and understanding coordinates, scale and distance in terms of an OS map.</a:t>
            </a:r>
          </a:p>
          <a:p>
            <a:pPr marL="285750" indent="-285750">
              <a:buFont typeface="Arial" panose="020B0604020202020204" pitchFamily="34" charset="0"/>
              <a:buChar char="•"/>
            </a:pPr>
            <a:r>
              <a:rPr lang="en-GB" sz="1600" dirty="0" smtClean="0">
                <a:solidFill>
                  <a:srgbClr val="1F224E"/>
                </a:solidFill>
                <a:latin typeface="Myriad Pro" charset="0"/>
                <a:ea typeface="Myriad Pro" charset="0"/>
                <a:cs typeface="Myriad Pro" charset="0"/>
              </a:rPr>
              <a:t>Students need to choose which of the four choices is the approximate length of the M606 motorway from its junction with the M62 (182 268) to its junction with the A6177 (166 303). The answer is ‘</a:t>
            </a:r>
            <a:r>
              <a:rPr lang="en-GB" sz="1600" u="sng" dirty="0" smtClean="0">
                <a:solidFill>
                  <a:srgbClr val="1F224E"/>
                </a:solidFill>
                <a:latin typeface="Myriad Pro" charset="0"/>
                <a:ea typeface="Myriad Pro" charset="0"/>
                <a:cs typeface="Myriad Pro" charset="0"/>
              </a:rPr>
              <a:t>A: 4 km</a:t>
            </a:r>
            <a:r>
              <a:rPr lang="en-GB" sz="1600" dirty="0" smtClean="0">
                <a:solidFill>
                  <a:srgbClr val="1F224E"/>
                </a:solidFill>
                <a:latin typeface="Myriad Pro" charset="0"/>
                <a:ea typeface="Myriad Pro" charset="0"/>
                <a:cs typeface="Myriad Pro" charset="0"/>
              </a:rPr>
              <a:t>’.</a:t>
            </a:r>
            <a:endParaRPr lang="en-GB" sz="1600" dirty="0">
              <a:solidFill>
                <a:srgbClr val="1F224E"/>
              </a:solidFill>
              <a:latin typeface="Myriad Pro" charset="0"/>
              <a:ea typeface="Myriad Pro" charset="0"/>
              <a:cs typeface="Myriad Pro" charset="0"/>
            </a:endParaRPr>
          </a:p>
          <a:p>
            <a:pPr marL="285750" indent="-285750"/>
            <a:r>
              <a:rPr lang="en-GB" sz="1600" dirty="0">
                <a:solidFill>
                  <a:srgbClr val="1F224E"/>
                </a:solidFill>
                <a:latin typeface="Myriad Pro" charset="0"/>
                <a:ea typeface="Myriad Pro" charset="0"/>
                <a:cs typeface="Myriad Pro" charset="0"/>
              </a:rPr>
              <a:t>The map has a scale bar for reference and to allow access to the </a:t>
            </a:r>
            <a:r>
              <a:rPr lang="en-GB" sz="1600" dirty="0" smtClean="0">
                <a:solidFill>
                  <a:srgbClr val="1F224E"/>
                </a:solidFill>
                <a:latin typeface="Myriad Pro" charset="0"/>
                <a:ea typeface="Myriad Pro" charset="0"/>
                <a:cs typeface="Myriad Pro" charset="0"/>
              </a:rPr>
              <a:t>question.</a:t>
            </a:r>
            <a:endParaRPr lang="en-GB" sz="16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395536" y="1268338"/>
            <a:ext cx="8147248" cy="2160662"/>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t>What is the </a:t>
            </a:r>
            <a:r>
              <a:rPr lang="en-US" sz="1600" dirty="0">
                <a:solidFill>
                  <a:srgbClr val="00B050"/>
                </a:solidFill>
              </a:rPr>
              <a:t>approximate length </a:t>
            </a:r>
            <a:r>
              <a:rPr lang="en-US" sz="1600" dirty="0"/>
              <a:t>of the </a:t>
            </a:r>
            <a:r>
              <a:rPr lang="en-US" sz="1600" u="sng" dirty="0"/>
              <a:t>M606 motorway</a:t>
            </a:r>
            <a:r>
              <a:rPr lang="en-US" sz="1600" dirty="0"/>
              <a:t> from its junction with the M62 </a:t>
            </a:r>
            <a:r>
              <a:rPr lang="en-US" sz="1600" u="sng" dirty="0"/>
              <a:t>(182 268)</a:t>
            </a:r>
            <a:r>
              <a:rPr lang="en-US" sz="1600" dirty="0"/>
              <a:t>, to its junction with the A6177 </a:t>
            </a:r>
            <a:r>
              <a:rPr lang="en-US" sz="1600" u="sng" dirty="0"/>
              <a:t>(166 303</a:t>
            </a:r>
            <a:r>
              <a:rPr lang="en-US" sz="1600" u="sng" dirty="0" smtClean="0"/>
              <a:t>)</a:t>
            </a:r>
            <a:r>
              <a:rPr lang="en-US" sz="1600" dirty="0" smtClean="0"/>
              <a:t>?</a:t>
            </a:r>
          </a:p>
          <a:p>
            <a:pPr marL="0" indent="0">
              <a:buNone/>
            </a:pPr>
            <a:r>
              <a:rPr lang="en-US" sz="1600" dirty="0" smtClean="0"/>
              <a:t>  </a:t>
            </a:r>
            <a:endParaRPr lang="en-GB" sz="1600" dirty="0" smtClean="0"/>
          </a:p>
          <a:p>
            <a:pPr marL="0" indent="0">
              <a:buFont typeface="Arial" panose="020B0604020202020204" pitchFamily="34" charset="0"/>
              <a:buNone/>
            </a:pPr>
            <a:r>
              <a:rPr lang="en-US" sz="1600" b="1" dirty="0" smtClean="0"/>
              <a:t>A</a:t>
            </a:r>
            <a:r>
              <a:rPr lang="en-US" sz="1600" dirty="0" smtClean="0"/>
              <a:t>	</a:t>
            </a:r>
            <a:r>
              <a:rPr lang="en-GB" sz="1600" dirty="0" smtClean="0"/>
              <a:t>4 km</a:t>
            </a:r>
          </a:p>
          <a:p>
            <a:pPr marL="0" indent="0">
              <a:buFont typeface="Arial" panose="020B0604020202020204" pitchFamily="34" charset="0"/>
              <a:buNone/>
            </a:pPr>
            <a:r>
              <a:rPr lang="en-US" sz="1600" b="1" dirty="0" smtClean="0"/>
              <a:t>B</a:t>
            </a:r>
            <a:r>
              <a:rPr lang="en-US" sz="1600" dirty="0" smtClean="0"/>
              <a:t>	</a:t>
            </a:r>
            <a:r>
              <a:rPr lang="en-GB" sz="1600" dirty="0" smtClean="0"/>
              <a:t>5 km</a:t>
            </a:r>
          </a:p>
          <a:p>
            <a:pPr marL="0" indent="0">
              <a:buFont typeface="Arial" panose="020B0604020202020204" pitchFamily="34" charset="0"/>
              <a:buNone/>
            </a:pPr>
            <a:r>
              <a:rPr lang="en-US" sz="1600" b="1" dirty="0" smtClean="0"/>
              <a:t>C</a:t>
            </a:r>
            <a:r>
              <a:rPr lang="en-US" sz="1600" dirty="0" smtClean="0"/>
              <a:t>	</a:t>
            </a:r>
            <a:r>
              <a:rPr lang="en-GB" sz="1600" dirty="0" smtClean="0"/>
              <a:t>8 km</a:t>
            </a:r>
          </a:p>
          <a:p>
            <a:pPr marL="0" indent="0">
              <a:buFont typeface="Arial" panose="020B0604020202020204" pitchFamily="34" charset="0"/>
              <a:buNone/>
            </a:pPr>
            <a:r>
              <a:rPr lang="en-US" sz="1600" b="1" dirty="0" smtClean="0"/>
              <a:t>D</a:t>
            </a:r>
            <a:r>
              <a:rPr lang="en-US" sz="1600" dirty="0" smtClean="0"/>
              <a:t>	12 km</a:t>
            </a:r>
            <a:endParaRPr lang="en-GB" sz="1600" dirty="0"/>
          </a:p>
        </p:txBody>
      </p:sp>
    </p:spTree>
    <p:extLst>
      <p:ext uri="{BB962C8B-B14F-4D97-AF65-F5344CB8AC3E}">
        <p14:creationId xmlns:p14="http://schemas.microsoft.com/office/powerpoint/2010/main" val="1987206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1(b)(</a:t>
            </a:r>
            <a:r>
              <a:rPr lang="en-GB" dirty="0" err="1"/>
              <a:t>i</a:t>
            </a:r>
            <a:r>
              <a:rPr lang="en-GB" dirty="0"/>
              <a:t>) – 1 mark</a:t>
            </a:r>
          </a:p>
        </p:txBody>
      </p:sp>
      <p:sp>
        <p:nvSpPr>
          <p:cNvPr id="3" name="Content Placeholder 2"/>
          <p:cNvSpPr>
            <a:spLocks noGrp="1"/>
          </p:cNvSpPr>
          <p:nvPr>
            <p:ph idx="4294967295"/>
          </p:nvPr>
        </p:nvSpPr>
        <p:spPr>
          <a:xfrm>
            <a:off x="395536" y="3068960"/>
            <a:ext cx="5400600" cy="2664296"/>
          </a:xfrm>
        </p:spPr>
        <p:txBody>
          <a:bodyPr>
            <a:normAutofit lnSpcReduction="10000"/>
          </a:bodyPr>
          <a:lstStyle/>
          <a:p>
            <a:pPr marL="285750" indent="-285750">
              <a:buFont typeface="Arial" panose="020B0604020202020204" pitchFamily="34" charset="0"/>
              <a:buChar char="•"/>
            </a:pPr>
            <a:r>
              <a:rPr lang="en-GB" sz="1600" dirty="0" smtClean="0">
                <a:solidFill>
                  <a:srgbClr val="1F224E"/>
                </a:solidFill>
                <a:latin typeface="Myriad Pro" charset="0"/>
                <a:ea typeface="Myriad Pro" charset="0"/>
                <a:cs typeface="Myriad Pro" charset="0"/>
              </a:rPr>
              <a:t>This is an </a:t>
            </a:r>
            <a:r>
              <a:rPr lang="en-GB" sz="1600" dirty="0" smtClean="0">
                <a:solidFill>
                  <a:srgbClr val="00B050"/>
                </a:solidFill>
                <a:latin typeface="Myriad Pro" charset="0"/>
                <a:ea typeface="Myriad Pro" charset="0"/>
                <a:cs typeface="Myriad Pro" charset="0"/>
              </a:rPr>
              <a:t>AO4 (skills)</a:t>
            </a:r>
            <a:r>
              <a:rPr lang="en-GB" sz="1600" dirty="0" smtClean="0">
                <a:solidFill>
                  <a:srgbClr val="1F224E"/>
                </a:solidFill>
                <a:latin typeface="Myriad Pro" charset="0"/>
                <a:ea typeface="Myriad Pro" charset="0"/>
                <a:cs typeface="Myriad Pro" charset="0"/>
              </a:rPr>
              <a:t> question where students use their cartographic skill of being able to describe, interpret and analyse geospatial data presented in a GIS framework.</a:t>
            </a:r>
          </a:p>
          <a:p>
            <a:pPr marL="285750" indent="-285750">
              <a:buFont typeface="Arial" panose="020B0604020202020204" pitchFamily="34" charset="0"/>
              <a:buChar char="•"/>
            </a:pPr>
            <a:r>
              <a:rPr lang="en-GB" sz="1600" dirty="0" smtClean="0">
                <a:solidFill>
                  <a:srgbClr val="1F224E"/>
                </a:solidFill>
                <a:latin typeface="Myriad Pro" charset="0"/>
                <a:ea typeface="Myriad Pro" charset="0"/>
                <a:cs typeface="Myriad Pro" charset="0"/>
              </a:rPr>
              <a:t>Evidence identified must be evident in </a:t>
            </a:r>
            <a:r>
              <a:rPr lang="en-GB" sz="1600" b="1" dirty="0" smtClean="0">
                <a:solidFill>
                  <a:srgbClr val="1F224E"/>
                </a:solidFill>
                <a:latin typeface="Myriad Pro" charset="0"/>
                <a:ea typeface="Myriad Pro" charset="0"/>
                <a:cs typeface="Myriad Pro" charset="0"/>
              </a:rPr>
              <a:t>Fig. 2 </a:t>
            </a:r>
            <a:r>
              <a:rPr lang="en-GB" sz="1600" dirty="0" smtClean="0">
                <a:solidFill>
                  <a:srgbClr val="1F224E"/>
                </a:solidFill>
                <a:latin typeface="Myriad Pro" charset="0"/>
                <a:ea typeface="Myriad Pro" charset="0"/>
                <a:cs typeface="Myriad Pro" charset="0"/>
              </a:rPr>
              <a:t>not just taken from the OS Map in </a:t>
            </a:r>
            <a:r>
              <a:rPr lang="en-GB" sz="1600" b="1" dirty="0" smtClean="0">
                <a:solidFill>
                  <a:srgbClr val="1F224E"/>
                </a:solidFill>
                <a:latin typeface="Myriad Pro" charset="0"/>
                <a:ea typeface="Myriad Pro" charset="0"/>
                <a:cs typeface="Myriad Pro" charset="0"/>
              </a:rPr>
              <a:t>Fig. 1</a:t>
            </a:r>
            <a:r>
              <a:rPr lang="en-GB" sz="1600" dirty="0" smtClean="0">
                <a:solidFill>
                  <a:srgbClr val="1F224E"/>
                </a:solidFill>
                <a:latin typeface="Myriad Pro" charset="0"/>
                <a:ea typeface="Myriad Pro" charset="0"/>
                <a:cs typeface="Myriad Pro" charset="0"/>
              </a:rPr>
              <a:t>.</a:t>
            </a:r>
            <a:endParaRPr lang="en-GB" sz="1600" dirty="0">
              <a:solidFill>
                <a:srgbClr val="1F224E"/>
              </a:solidFill>
              <a:latin typeface="Myriad Pro" charset="0"/>
              <a:ea typeface="Myriad Pro" charset="0"/>
              <a:cs typeface="Myriad Pro" charset="0"/>
            </a:endParaRPr>
          </a:p>
          <a:p>
            <a:pPr marL="285750" indent="-285750">
              <a:buFont typeface="Arial" panose="020B0604020202020204" pitchFamily="34" charset="0"/>
              <a:buChar char="•"/>
            </a:pPr>
            <a:r>
              <a:rPr lang="en-GB" sz="1600" dirty="0" smtClean="0">
                <a:solidFill>
                  <a:srgbClr val="1F224E"/>
                </a:solidFill>
                <a:latin typeface="Myriad Pro" charset="0"/>
                <a:ea typeface="Myriad Pro" charset="0"/>
                <a:cs typeface="Myriad Pro" charset="0"/>
              </a:rPr>
              <a:t>For example, evidence could include:</a:t>
            </a:r>
          </a:p>
          <a:p>
            <a:pPr marL="542925" lvl="1" indent="-180975"/>
            <a:r>
              <a:rPr lang="en-US" sz="1200" dirty="0" smtClean="0">
                <a:solidFill>
                  <a:srgbClr val="1F224E"/>
                </a:solidFill>
                <a:latin typeface="Myriad Pro" charset="0"/>
                <a:ea typeface="Myriad Pro" charset="0"/>
                <a:cs typeface="Myriad Pro" charset="0"/>
              </a:rPr>
              <a:t>location </a:t>
            </a:r>
            <a:r>
              <a:rPr lang="en-US" sz="1200" dirty="0">
                <a:solidFill>
                  <a:srgbClr val="1F224E"/>
                </a:solidFill>
                <a:latin typeface="Myriad Pro" charset="0"/>
                <a:ea typeface="Myriad Pro" charset="0"/>
                <a:cs typeface="Myriad Pro" charset="0"/>
              </a:rPr>
              <a:t>of bus and coach station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a:t>
            </a:r>
          </a:p>
          <a:p>
            <a:pPr marL="542925" lvl="1" indent="-180975"/>
            <a:r>
              <a:rPr lang="en-US" sz="1200" dirty="0">
                <a:solidFill>
                  <a:srgbClr val="1F224E"/>
                </a:solidFill>
                <a:latin typeface="Myriad Pro" charset="0"/>
                <a:ea typeface="Myriad Pro" charset="0"/>
                <a:cs typeface="Myriad Pro" charset="0"/>
              </a:rPr>
              <a:t>train station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a:t>
            </a:r>
          </a:p>
          <a:p>
            <a:pPr marL="542925" lvl="1" indent="-180975"/>
            <a:r>
              <a:rPr lang="en-US" sz="1200" dirty="0">
                <a:solidFill>
                  <a:srgbClr val="1F224E"/>
                </a:solidFill>
                <a:latin typeface="Myriad Pro" charset="0"/>
                <a:ea typeface="Myriad Pro" charset="0"/>
                <a:cs typeface="Myriad Pro" charset="0"/>
              </a:rPr>
              <a:t>city </a:t>
            </a:r>
            <a:r>
              <a:rPr lang="en-US" sz="1200" dirty="0" smtClean="0">
                <a:solidFill>
                  <a:srgbClr val="1F224E"/>
                </a:solidFill>
                <a:latin typeface="Myriad Pro" charset="0"/>
                <a:ea typeface="Myriad Pro" charset="0"/>
                <a:cs typeface="Myriad Pro" charset="0"/>
              </a:rPr>
              <a:t>library </a:t>
            </a:r>
            <a:r>
              <a:rPr lang="en-US"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a:t>
            </a:r>
          </a:p>
          <a:p>
            <a:pPr marL="542925" lvl="1" indent="-180975"/>
            <a:r>
              <a:rPr lang="en-US" sz="1200" dirty="0">
                <a:solidFill>
                  <a:srgbClr val="1F224E"/>
                </a:solidFill>
                <a:latin typeface="Myriad Pro" charset="0"/>
                <a:ea typeface="Myriad Pro" charset="0"/>
                <a:cs typeface="Myriad Pro" charset="0"/>
              </a:rPr>
              <a:t>high building density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a:t>
            </a:r>
            <a:r>
              <a:rPr lang="en-GB" sz="1200" dirty="0" smtClean="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395536" y="1268338"/>
            <a:ext cx="5544616" cy="1728614"/>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t>Geographical Information Systems (GIS) can provide useful information about the geography of an area. Study </a:t>
            </a:r>
            <a:r>
              <a:rPr lang="en-US" sz="1600" b="1" dirty="0"/>
              <a:t>Fig. 2 </a:t>
            </a:r>
            <a:r>
              <a:rPr lang="en-US" sz="1600" dirty="0"/>
              <a:t>in the separate Resource Booklet, </a:t>
            </a:r>
            <a:r>
              <a:rPr lang="en-US" sz="1600" dirty="0">
                <a:solidFill>
                  <a:srgbClr val="00B050"/>
                </a:solidFill>
              </a:rPr>
              <a:t>GIS maps</a:t>
            </a:r>
            <a:r>
              <a:rPr lang="en-US" sz="1600" dirty="0"/>
              <a:t> with information about Bradford</a:t>
            </a:r>
            <a:r>
              <a:rPr lang="en-US" sz="1600" dirty="0" smtClean="0"/>
              <a:t>.</a:t>
            </a:r>
          </a:p>
          <a:p>
            <a:pPr marL="0" indent="0">
              <a:buNone/>
            </a:pPr>
            <a:r>
              <a:rPr lang="en-US" sz="1600" dirty="0" smtClean="0">
                <a:solidFill>
                  <a:srgbClr val="00B050"/>
                </a:solidFill>
              </a:rPr>
              <a:t>Using </a:t>
            </a:r>
            <a:r>
              <a:rPr lang="en-US" sz="1600" b="1" dirty="0">
                <a:solidFill>
                  <a:srgbClr val="00B050"/>
                </a:solidFill>
              </a:rPr>
              <a:t>Fig. 2 </a:t>
            </a:r>
            <a:r>
              <a:rPr lang="en-US" sz="1600" dirty="0">
                <a:solidFill>
                  <a:srgbClr val="00B050"/>
                </a:solidFill>
              </a:rPr>
              <a:t>identify </a:t>
            </a:r>
            <a:r>
              <a:rPr lang="en-US" sz="1600" b="1" u="sng" dirty="0"/>
              <a:t>one </a:t>
            </a:r>
            <a:r>
              <a:rPr lang="en-US" sz="1600" u="sng" dirty="0"/>
              <a:t>piece of evidence</a:t>
            </a:r>
            <a:r>
              <a:rPr lang="en-US" sz="1600" dirty="0"/>
              <a:t> that this area contains </a:t>
            </a:r>
            <a:r>
              <a:rPr lang="en-US" sz="1600" u="sng" dirty="0"/>
              <a:t>Bradford’s city </a:t>
            </a:r>
            <a:r>
              <a:rPr lang="en-US" sz="1600" u="sng" dirty="0" err="1"/>
              <a:t>centre</a:t>
            </a:r>
            <a:r>
              <a:rPr lang="en-US" sz="1600" dirty="0" smtClean="0"/>
              <a:t>.</a:t>
            </a:r>
          </a:p>
        </p:txBody>
      </p:sp>
      <p:pic>
        <p:nvPicPr>
          <p:cNvPr id="1026" name="Picture 2" title="Question 1 (b)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5940" y="1412776"/>
            <a:ext cx="2880320" cy="3939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367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1(b)(ii) – 2 marks</a:t>
            </a:r>
            <a:endParaRPr lang="en-GB" dirty="0"/>
          </a:p>
        </p:txBody>
      </p:sp>
      <p:sp>
        <p:nvSpPr>
          <p:cNvPr id="3" name="Content Placeholder 2"/>
          <p:cNvSpPr txBox="1">
            <a:spLocks/>
          </p:cNvSpPr>
          <p:nvPr/>
        </p:nvSpPr>
        <p:spPr>
          <a:xfrm>
            <a:off x="444500" y="2348880"/>
            <a:ext cx="7943924" cy="19446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smtClean="0">
                <a:solidFill>
                  <a:srgbClr val="1F224E"/>
                </a:solidFill>
                <a:latin typeface="Myriad Pro" charset="0"/>
                <a:ea typeface="Myriad Pro" charset="0"/>
                <a:cs typeface="Myriad Pro" charset="0"/>
              </a:rPr>
              <a:t>This question is an </a:t>
            </a:r>
            <a:r>
              <a:rPr lang="en-GB" sz="1600" dirty="0" smtClean="0">
                <a:solidFill>
                  <a:srgbClr val="00B050"/>
                </a:solidFill>
                <a:latin typeface="Myriad Pro" charset="0"/>
                <a:ea typeface="Myriad Pro" charset="0"/>
                <a:cs typeface="Myriad Pro" charset="0"/>
              </a:rPr>
              <a:t>AO4 (skills) </a:t>
            </a:r>
            <a:r>
              <a:rPr lang="en-GB" sz="1600" dirty="0" smtClean="0">
                <a:solidFill>
                  <a:srgbClr val="1F224E"/>
                </a:solidFill>
                <a:latin typeface="Myriad Pro" charset="0"/>
                <a:ea typeface="Myriad Pro" charset="0"/>
                <a:cs typeface="Myriad Pro" charset="0"/>
              </a:rPr>
              <a:t>question targeting students ability to ‘</a:t>
            </a:r>
            <a:r>
              <a:rPr lang="en-US" sz="1600" dirty="0">
                <a:solidFill>
                  <a:srgbClr val="1F224E"/>
                </a:solidFill>
                <a:latin typeface="Myriad Pro" charset="0"/>
                <a:ea typeface="Myriad Pro" charset="0"/>
                <a:cs typeface="Myriad Pro" charset="0"/>
              </a:rPr>
              <a:t>suggest </a:t>
            </a:r>
            <a:r>
              <a:rPr lang="en-US" sz="1600" dirty="0" smtClean="0">
                <a:solidFill>
                  <a:srgbClr val="1F224E"/>
                </a:solidFill>
                <a:latin typeface="Myriad Pro" charset="0"/>
                <a:ea typeface="Myriad Pro" charset="0"/>
                <a:cs typeface="Myriad Pro" charset="0"/>
              </a:rPr>
              <a:t>…reasons </a:t>
            </a:r>
            <a:r>
              <a:rPr lang="en-US" sz="1600" dirty="0">
                <a:solidFill>
                  <a:srgbClr val="1F224E"/>
                </a:solidFill>
                <a:latin typeface="Myriad Pro" charset="0"/>
                <a:ea typeface="Myriad Pro" charset="0"/>
                <a:cs typeface="Myriad Pro" charset="0"/>
              </a:rPr>
              <a:t>for using </a:t>
            </a:r>
            <a:r>
              <a:rPr lang="en-US" sz="1600" dirty="0" smtClean="0">
                <a:solidFill>
                  <a:srgbClr val="1F224E"/>
                </a:solidFill>
                <a:latin typeface="Myriad Pro" charset="0"/>
                <a:ea typeface="Myriad Pro" charset="0"/>
                <a:cs typeface="Myriad Pro" charset="0"/>
              </a:rPr>
              <a:t>maps’</a:t>
            </a:r>
            <a:r>
              <a:rPr lang="en-GB" sz="1600" dirty="0" smtClean="0">
                <a:solidFill>
                  <a:srgbClr val="1F224E"/>
                </a:solidFill>
                <a:latin typeface="Myriad Pro" charset="0"/>
                <a:ea typeface="Myriad Pro" charset="0"/>
                <a:cs typeface="Myriad Pro" charset="0"/>
              </a:rPr>
              <a:t>. </a:t>
            </a:r>
            <a:endParaRPr lang="en-GB" sz="1600" dirty="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Students need to explain why a GIS map might be more useful than an OS map for a visitor to Bradford. There are 2 marks so two points should be made. Any appropriate answer should be credited and some examples include:</a:t>
            </a:r>
            <a:endParaRPr lang="en-GB" sz="1600" dirty="0">
              <a:solidFill>
                <a:srgbClr val="1F224E"/>
              </a:solidFill>
              <a:latin typeface="Myriad Pro" charset="0"/>
              <a:ea typeface="Myriad Pro" charset="0"/>
              <a:cs typeface="Myriad Pro" charset="0"/>
            </a:endParaRPr>
          </a:p>
          <a:p>
            <a:r>
              <a:rPr lang="en-US" sz="1600" dirty="0">
                <a:solidFill>
                  <a:srgbClr val="1F224E"/>
                </a:solidFill>
                <a:latin typeface="Myriad Pro" charset="0"/>
                <a:ea typeface="Myriad Pro" charset="0"/>
                <a:cs typeface="Myriad Pro" charset="0"/>
              </a:rPr>
              <a:t>GIS maps can contain more specific and detailed information than OS maps (</a:t>
            </a:r>
            <a:r>
              <a:rPr lang="en-GB" sz="1600" dirty="0">
                <a:solidFill>
                  <a:srgbClr val="1F224E"/>
                </a:solidFill>
                <a:latin typeface="Myriad Pro" charset="0"/>
                <a:ea typeface="Myriad Pro" charset="0"/>
                <a:cs typeface="Myriad Pro" charset="0"/>
                <a:sym typeface="Wingdings"/>
              </a:rPr>
              <a:t></a:t>
            </a:r>
            <a:r>
              <a:rPr lang="en-US" sz="1600" dirty="0">
                <a:solidFill>
                  <a:srgbClr val="1F224E"/>
                </a:solidFill>
                <a:latin typeface="Myriad Pro" charset="0"/>
                <a:ea typeface="Myriad Pro" charset="0"/>
                <a:cs typeface="Myriad Pro" charset="0"/>
              </a:rPr>
              <a:t>) </a:t>
            </a:r>
          </a:p>
          <a:p>
            <a:r>
              <a:rPr lang="en-US" sz="1600" dirty="0">
                <a:solidFill>
                  <a:srgbClr val="1F224E"/>
                </a:solidFill>
                <a:latin typeface="Myriad Pro" charset="0"/>
                <a:ea typeface="Myriad Pro" charset="0"/>
                <a:cs typeface="Myriad Pro" charset="0"/>
              </a:rPr>
              <a:t>You can add information to a GIS map about shopping/restaurants/services when required which you cannot do with an OS map (</a:t>
            </a:r>
            <a:r>
              <a:rPr lang="en-GB" sz="1600" dirty="0">
                <a:solidFill>
                  <a:srgbClr val="1F224E"/>
                </a:solidFill>
                <a:latin typeface="Myriad Pro" charset="0"/>
                <a:ea typeface="Myriad Pro" charset="0"/>
                <a:cs typeface="Myriad Pro" charset="0"/>
                <a:sym typeface="Wingdings"/>
              </a:rPr>
              <a:t></a:t>
            </a:r>
            <a:r>
              <a:rPr lang="en-US" sz="1600" dirty="0">
                <a:solidFill>
                  <a:srgbClr val="1F224E"/>
                </a:solidFill>
                <a:latin typeface="Myriad Pro" charset="0"/>
                <a:ea typeface="Myriad Pro" charset="0"/>
                <a:cs typeface="Myriad Pro" charset="0"/>
              </a:rPr>
              <a:t>) </a:t>
            </a:r>
            <a:endParaRPr lang="en-GB" sz="1600" dirty="0">
              <a:solidFill>
                <a:srgbClr val="1F224E"/>
              </a:solidFill>
              <a:latin typeface="Myriad Pro" charset="0"/>
              <a:ea typeface="Myriad Pro" charset="0"/>
              <a:cs typeface="Myriad Pro" charset="0"/>
            </a:endParaRPr>
          </a:p>
          <a:p>
            <a:r>
              <a:rPr lang="en-US" sz="1600" dirty="0">
                <a:solidFill>
                  <a:srgbClr val="1F224E"/>
                </a:solidFill>
                <a:latin typeface="Myriad Pro" charset="0"/>
                <a:ea typeface="Myriad Pro" charset="0"/>
                <a:cs typeface="Myriad Pro" charset="0"/>
              </a:rPr>
              <a:t>You can remove information that is not required with a GIS map which you cannot do with an OS map (</a:t>
            </a:r>
            <a:r>
              <a:rPr lang="en-GB" sz="1600" dirty="0">
                <a:solidFill>
                  <a:srgbClr val="1F224E"/>
                </a:solidFill>
                <a:latin typeface="Myriad Pro" charset="0"/>
                <a:ea typeface="Myriad Pro" charset="0"/>
                <a:cs typeface="Myriad Pro" charset="0"/>
                <a:sym typeface="Wingdings"/>
              </a:rPr>
              <a:t></a:t>
            </a:r>
            <a:r>
              <a:rPr lang="en-US" sz="1600" dirty="0">
                <a:solidFill>
                  <a:srgbClr val="1F224E"/>
                </a:solidFill>
                <a:latin typeface="Myriad Pro" charset="0"/>
                <a:ea typeface="Myriad Pro" charset="0"/>
                <a:cs typeface="Myriad Pro" charset="0"/>
              </a:rPr>
              <a:t>) </a:t>
            </a:r>
          </a:p>
          <a:p>
            <a:pPr marL="0" indent="0">
              <a:buNone/>
            </a:pPr>
            <a:endParaRPr lang="en-GB" sz="1600" dirty="0">
              <a:solidFill>
                <a:srgbClr val="1F224E"/>
              </a:solidFill>
              <a:latin typeface="Myriad Pro" charset="0"/>
              <a:ea typeface="Myriad Pro" charset="0"/>
              <a:cs typeface="Myriad Pro" charset="0"/>
            </a:endParaRPr>
          </a:p>
          <a:p>
            <a:pPr marL="285750" indent="-285750"/>
            <a:endParaRPr lang="en-GB" sz="16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44500" y="1124744"/>
            <a:ext cx="7943924" cy="1037946"/>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solidFill>
                  <a:srgbClr val="00B050"/>
                </a:solidFill>
              </a:rPr>
              <a:t>Explain why </a:t>
            </a:r>
            <a:r>
              <a:rPr lang="en-US" sz="2000" dirty="0"/>
              <a:t>a </a:t>
            </a:r>
            <a:r>
              <a:rPr lang="en-US" sz="2000" u="sng" dirty="0">
                <a:solidFill>
                  <a:srgbClr val="00B050"/>
                </a:solidFill>
              </a:rPr>
              <a:t>GIS map</a:t>
            </a:r>
            <a:r>
              <a:rPr lang="en-US" sz="2000" dirty="0"/>
              <a:t>, such as the one in </a:t>
            </a:r>
            <a:r>
              <a:rPr lang="en-US" sz="2000" b="1" dirty="0"/>
              <a:t>Fig. 2</a:t>
            </a:r>
            <a:r>
              <a:rPr lang="en-US" sz="2000" dirty="0"/>
              <a:t>, might be </a:t>
            </a:r>
            <a:r>
              <a:rPr lang="en-US" sz="2000" dirty="0">
                <a:solidFill>
                  <a:srgbClr val="00B050"/>
                </a:solidFill>
              </a:rPr>
              <a:t>more useful</a:t>
            </a:r>
            <a:r>
              <a:rPr lang="en-US" sz="2000" dirty="0"/>
              <a:t> for a </a:t>
            </a:r>
            <a:r>
              <a:rPr lang="en-US" sz="2000" u="sng" dirty="0"/>
              <a:t>visitor</a:t>
            </a:r>
            <a:r>
              <a:rPr lang="en-US" sz="2000" dirty="0"/>
              <a:t> to Bradford than the </a:t>
            </a:r>
            <a:r>
              <a:rPr lang="en-US" sz="2000" u="sng" dirty="0">
                <a:solidFill>
                  <a:srgbClr val="00B050"/>
                </a:solidFill>
              </a:rPr>
              <a:t>OS map extract</a:t>
            </a:r>
            <a:r>
              <a:rPr lang="en-US" sz="2000" dirty="0"/>
              <a:t>, such as the one in </a:t>
            </a:r>
            <a:r>
              <a:rPr lang="en-US" sz="2000" b="1" dirty="0"/>
              <a:t>Fig. 1</a:t>
            </a:r>
            <a:r>
              <a:rPr lang="en-US" sz="2000" dirty="0"/>
              <a:t>.</a:t>
            </a:r>
            <a:endParaRPr lang="en-GB" sz="2000" dirty="0"/>
          </a:p>
        </p:txBody>
      </p:sp>
    </p:spTree>
    <p:extLst>
      <p:ext uri="{BB962C8B-B14F-4D97-AF65-F5344CB8AC3E}">
        <p14:creationId xmlns:p14="http://schemas.microsoft.com/office/powerpoint/2010/main" val="3684456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1(c) </a:t>
            </a:r>
            <a:r>
              <a:rPr lang="en-GB" dirty="0"/>
              <a:t>– </a:t>
            </a:r>
            <a:r>
              <a:rPr lang="en-GB" dirty="0" smtClean="0"/>
              <a:t>2 marks</a:t>
            </a:r>
            <a:endParaRPr lang="en-GB" dirty="0"/>
          </a:p>
        </p:txBody>
      </p:sp>
      <p:sp>
        <p:nvSpPr>
          <p:cNvPr id="3" name="Content Placeholder 2"/>
          <p:cNvSpPr>
            <a:spLocks noGrp="1"/>
          </p:cNvSpPr>
          <p:nvPr>
            <p:ph idx="4294967295"/>
          </p:nvPr>
        </p:nvSpPr>
        <p:spPr>
          <a:xfrm>
            <a:off x="395536" y="2852936"/>
            <a:ext cx="5184576" cy="3096343"/>
          </a:xfrm>
        </p:spPr>
        <p:txBody>
          <a:bodyPr>
            <a:normAutofit lnSpcReduction="10000"/>
          </a:bodyPr>
          <a:lstStyle/>
          <a:p>
            <a:pPr marL="285750" indent="-285750"/>
            <a:r>
              <a:rPr lang="en-GB" sz="1600" dirty="0" smtClean="0">
                <a:solidFill>
                  <a:srgbClr val="1F224E"/>
                </a:solidFill>
                <a:latin typeface="Myriad Pro" charset="0"/>
                <a:ea typeface="Myriad Pro" charset="0"/>
                <a:cs typeface="Myriad Pro" charset="0"/>
              </a:rPr>
              <a:t>This is an </a:t>
            </a:r>
            <a:r>
              <a:rPr lang="en-GB" sz="1600" dirty="0" smtClean="0">
                <a:solidFill>
                  <a:srgbClr val="00B050"/>
                </a:solidFill>
                <a:latin typeface="Myriad Pro" charset="0"/>
                <a:ea typeface="Myriad Pro" charset="0"/>
                <a:cs typeface="Myriad Pro" charset="0"/>
              </a:rPr>
              <a:t>AO4 (skills)</a:t>
            </a:r>
            <a:r>
              <a:rPr lang="en-GB" sz="1600" dirty="0" smtClean="0">
                <a:solidFill>
                  <a:srgbClr val="1F224E"/>
                </a:solidFill>
                <a:latin typeface="Myriad Pro" charset="0"/>
                <a:ea typeface="Myriad Pro" charset="0"/>
                <a:cs typeface="Myriad Pro" charset="0"/>
              </a:rPr>
              <a:t> </a:t>
            </a:r>
            <a:r>
              <a:rPr lang="en-GB" sz="1600" dirty="0">
                <a:solidFill>
                  <a:srgbClr val="1F224E"/>
                </a:solidFill>
                <a:latin typeface="Myriad Pro" charset="0"/>
                <a:ea typeface="Myriad Pro" charset="0"/>
                <a:cs typeface="Myriad Pro" charset="0"/>
              </a:rPr>
              <a:t>question </a:t>
            </a:r>
            <a:r>
              <a:rPr lang="en-GB" sz="1600" dirty="0" smtClean="0">
                <a:solidFill>
                  <a:srgbClr val="1F224E"/>
                </a:solidFill>
                <a:latin typeface="Myriad Pro" charset="0"/>
                <a:ea typeface="Myriad Pro" charset="0"/>
                <a:cs typeface="Myriad Pro" charset="0"/>
              </a:rPr>
              <a:t>targeting </a:t>
            </a:r>
            <a:r>
              <a:rPr lang="en-GB" sz="1600" dirty="0">
                <a:solidFill>
                  <a:srgbClr val="1F224E"/>
                </a:solidFill>
                <a:latin typeface="Myriad Pro" charset="0"/>
                <a:ea typeface="Myriad Pro" charset="0"/>
                <a:cs typeface="Myriad Pro" charset="0"/>
              </a:rPr>
              <a:t>students ability to ‘</a:t>
            </a:r>
            <a:r>
              <a:rPr lang="en-US" sz="1600" dirty="0">
                <a:solidFill>
                  <a:srgbClr val="1F224E"/>
                </a:solidFill>
                <a:latin typeface="Myriad Pro" charset="0"/>
                <a:ea typeface="Myriad Pro" charset="0"/>
                <a:cs typeface="Myriad Pro" charset="0"/>
              </a:rPr>
              <a:t>suggest improvements to, issues with or reasons for using maps, graphs, statistical techniques and visual sources, such as photographs and diagrams’</a:t>
            </a:r>
            <a:r>
              <a:rPr lang="en-GB" sz="1600" dirty="0">
                <a:solidFill>
                  <a:srgbClr val="1F224E"/>
                </a:solidFill>
                <a:latin typeface="Myriad Pro" charset="0"/>
                <a:ea typeface="Myriad Pro" charset="0"/>
                <a:cs typeface="Myriad Pro" charset="0"/>
              </a:rPr>
              <a:t>. </a:t>
            </a:r>
            <a:endParaRPr lang="en-GB" sz="1600" dirty="0" smtClean="0">
              <a:solidFill>
                <a:srgbClr val="1F224E"/>
              </a:solidFill>
              <a:latin typeface="Myriad Pro" charset="0"/>
              <a:ea typeface="Myriad Pro" charset="0"/>
              <a:cs typeface="Myriad Pro" charset="0"/>
            </a:endParaRPr>
          </a:p>
          <a:p>
            <a:pPr marL="285750" indent="-285750"/>
            <a:r>
              <a:rPr lang="en-GB" sz="1600" dirty="0" smtClean="0">
                <a:solidFill>
                  <a:srgbClr val="1F224E"/>
                </a:solidFill>
                <a:latin typeface="Myriad Pro" charset="0"/>
                <a:ea typeface="Myriad Pro" charset="0"/>
                <a:cs typeface="Myriad Pro" charset="0"/>
              </a:rPr>
              <a:t>Students must suggest issues with the map which may make it misleading.</a:t>
            </a:r>
            <a:endParaRPr lang="en-GB" sz="1600" dirty="0">
              <a:solidFill>
                <a:srgbClr val="1F224E"/>
              </a:solidFill>
              <a:latin typeface="Myriad Pro" charset="0"/>
              <a:ea typeface="Myriad Pro" charset="0"/>
              <a:cs typeface="Myriad Pro" charset="0"/>
            </a:endParaRPr>
          </a:p>
          <a:p>
            <a:pPr marL="285750" indent="-285750">
              <a:buFont typeface="Arial" panose="020B0604020202020204" pitchFamily="34" charset="0"/>
              <a:buChar char="•"/>
            </a:pPr>
            <a:r>
              <a:rPr lang="en-GB" sz="1600" dirty="0" smtClean="0">
                <a:solidFill>
                  <a:srgbClr val="1F224E"/>
                </a:solidFill>
                <a:latin typeface="Myriad Pro" charset="0"/>
                <a:ea typeface="Myriad Pro" charset="0"/>
                <a:cs typeface="Myriad Pro" charset="0"/>
              </a:rPr>
              <a:t>For example, reasons could include:</a:t>
            </a:r>
          </a:p>
          <a:p>
            <a:pPr lvl="1"/>
            <a:r>
              <a:rPr lang="en-US" sz="1200" dirty="0">
                <a:solidFill>
                  <a:srgbClr val="1F224E"/>
                </a:solidFill>
                <a:latin typeface="Myriad Pro" charset="0"/>
                <a:ea typeface="Myriad Pro" charset="0"/>
                <a:cs typeface="Myriad Pro" charset="0"/>
              </a:rPr>
              <a:t>Differences within regions, can be hidden by the shading </a:t>
            </a:r>
            <a:r>
              <a:rPr lang="en-US" sz="1200" dirty="0" smtClean="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a:t>
            </a:r>
          </a:p>
          <a:p>
            <a:pPr lvl="1"/>
            <a:r>
              <a:rPr lang="en-US" sz="1200" dirty="0">
                <a:solidFill>
                  <a:srgbClr val="1F224E"/>
                </a:solidFill>
                <a:latin typeface="Myriad Pro" charset="0"/>
                <a:ea typeface="Myriad Pro" charset="0"/>
                <a:cs typeface="Myriad Pro" charset="0"/>
              </a:rPr>
              <a:t>Map does not distinguish between urban and rural areas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a:t>
            </a:r>
          </a:p>
          <a:p>
            <a:pPr lvl="1"/>
            <a:r>
              <a:rPr lang="en-US" sz="1200" dirty="0">
                <a:solidFill>
                  <a:srgbClr val="1F224E"/>
                </a:solidFill>
                <a:latin typeface="Myriad Pro" charset="0"/>
                <a:ea typeface="Myriad Pro" charset="0"/>
                <a:cs typeface="Myriad Pro" charset="0"/>
              </a:rPr>
              <a:t>May suggest some areas have a high/low percentage, which actually do not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a:t>
            </a:r>
          </a:p>
          <a:p>
            <a:pPr lvl="1"/>
            <a:r>
              <a:rPr lang="en-US" sz="1200" dirty="0">
                <a:solidFill>
                  <a:srgbClr val="1F224E"/>
                </a:solidFill>
                <a:latin typeface="Myriad Pro" charset="0"/>
                <a:ea typeface="Myriad Pro" charset="0"/>
                <a:cs typeface="Myriad Pro" charset="0"/>
              </a:rPr>
              <a:t>Gives false impression of abrupt changes at the </a:t>
            </a:r>
            <a:r>
              <a:rPr lang="en-US" sz="1200" dirty="0" smtClean="0">
                <a:solidFill>
                  <a:srgbClr val="1F224E"/>
                </a:solidFill>
                <a:latin typeface="Myriad Pro" charset="0"/>
                <a:ea typeface="Myriad Pro" charset="0"/>
                <a:cs typeface="Myriad Pro" charset="0"/>
              </a:rPr>
              <a:t>boundaries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a:t>
            </a:r>
            <a:r>
              <a:rPr lang="en-GB" sz="1200" dirty="0" smtClean="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19572" y="1124744"/>
            <a:ext cx="5760640" cy="1656184"/>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t>Study </a:t>
            </a:r>
            <a:r>
              <a:rPr lang="en-US" sz="1600" b="1" dirty="0"/>
              <a:t>Fig. 3 </a:t>
            </a:r>
            <a:r>
              <a:rPr lang="en-US" sz="1600" dirty="0"/>
              <a:t>in the separate Resource Booklet, a choropleth map showing distribution of Pakistani ethnicity across UK regions</a:t>
            </a:r>
            <a:r>
              <a:rPr lang="en-US" sz="1600" dirty="0" smtClean="0"/>
              <a:t>.</a:t>
            </a:r>
          </a:p>
          <a:p>
            <a:pPr marL="0" indent="0">
              <a:buNone/>
            </a:pPr>
            <a:endParaRPr lang="en-US" sz="1600" dirty="0" smtClean="0"/>
          </a:p>
          <a:p>
            <a:pPr marL="0" indent="0">
              <a:buNone/>
            </a:pPr>
            <a:r>
              <a:rPr lang="en-US" sz="1600" dirty="0" smtClean="0"/>
              <a:t>Suggest </a:t>
            </a:r>
            <a:r>
              <a:rPr lang="en-US" sz="1600" b="1" u="sng" dirty="0"/>
              <a:t>two </a:t>
            </a:r>
            <a:r>
              <a:rPr lang="en-US" sz="1600" u="sng" dirty="0"/>
              <a:t>reasons</a:t>
            </a:r>
            <a:r>
              <a:rPr lang="en-US" sz="1600" dirty="0"/>
              <a:t> why the </a:t>
            </a:r>
            <a:r>
              <a:rPr lang="en-US" sz="1600" u="sng" dirty="0"/>
              <a:t>information</a:t>
            </a:r>
            <a:r>
              <a:rPr lang="en-US" sz="1600" dirty="0"/>
              <a:t> represented on this </a:t>
            </a:r>
            <a:r>
              <a:rPr lang="en-US" sz="1600" dirty="0">
                <a:solidFill>
                  <a:srgbClr val="00B050"/>
                </a:solidFill>
              </a:rPr>
              <a:t>map</a:t>
            </a:r>
            <a:r>
              <a:rPr lang="en-US" sz="1600" dirty="0"/>
              <a:t> might be </a:t>
            </a:r>
            <a:r>
              <a:rPr lang="en-US" sz="1600" dirty="0">
                <a:solidFill>
                  <a:srgbClr val="00B050"/>
                </a:solidFill>
              </a:rPr>
              <a:t>misleading</a:t>
            </a:r>
            <a:r>
              <a:rPr lang="en-US" sz="1600" dirty="0"/>
              <a:t>.</a:t>
            </a:r>
            <a:endParaRPr lang="en-US" sz="1600" dirty="0" smtClean="0"/>
          </a:p>
        </p:txBody>
      </p:sp>
      <p:pic>
        <p:nvPicPr>
          <p:cNvPr id="2050" name="Picture 2" title="Question 1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016" y="1988840"/>
            <a:ext cx="2463255"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5196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t>Question </a:t>
            </a:r>
            <a:r>
              <a:rPr lang="en-GB" dirty="0" smtClean="0"/>
              <a:t>1(d) </a:t>
            </a:r>
            <a:r>
              <a:rPr lang="en-GB" dirty="0"/>
              <a:t>– 4 marks</a:t>
            </a:r>
          </a:p>
        </p:txBody>
      </p:sp>
      <p:sp>
        <p:nvSpPr>
          <p:cNvPr id="4" name="Content Placeholder 2"/>
          <p:cNvSpPr>
            <a:spLocks noGrp="1"/>
          </p:cNvSpPr>
          <p:nvPr>
            <p:ph idx="4294967295"/>
          </p:nvPr>
        </p:nvSpPr>
        <p:spPr>
          <a:xfrm>
            <a:off x="251520" y="3789040"/>
            <a:ext cx="8640960" cy="2201728"/>
          </a:xfrm>
          <a:prstGeom prst="rect">
            <a:avLst/>
          </a:prstGeom>
          <a:solidFill>
            <a:schemeClr val="bg1"/>
          </a:solidFill>
        </p:spPr>
        <p:txBody>
          <a:bodyPr>
            <a:noAutofit/>
          </a:bodyPr>
          <a:lstStyle/>
          <a:p>
            <a:pPr marL="0" indent="0">
              <a:buNone/>
            </a:pPr>
            <a:r>
              <a:rPr lang="en-GB" sz="1400" dirty="0" smtClean="0">
                <a:solidFill>
                  <a:srgbClr val="1F224E"/>
                </a:solidFill>
                <a:latin typeface="Myriad Pro" charset="0"/>
                <a:ea typeface="Myriad Pro" charset="0"/>
                <a:cs typeface="Myriad Pro" charset="0"/>
              </a:rPr>
              <a:t>This is a 4 </a:t>
            </a:r>
            <a:r>
              <a:rPr lang="en-GB" sz="1400" dirty="0">
                <a:solidFill>
                  <a:srgbClr val="1F224E"/>
                </a:solidFill>
                <a:latin typeface="Myriad Pro" charset="0"/>
                <a:ea typeface="Myriad Pro" charset="0"/>
                <a:cs typeface="Myriad Pro" charset="0"/>
              </a:rPr>
              <a:t>mark </a:t>
            </a:r>
            <a:r>
              <a:rPr lang="en-GB" sz="1400" dirty="0" smtClean="0">
                <a:solidFill>
                  <a:srgbClr val="00B050"/>
                </a:solidFill>
                <a:latin typeface="Myriad Pro" charset="0"/>
                <a:ea typeface="Myriad Pro" charset="0"/>
                <a:cs typeface="Myriad Pro" charset="0"/>
              </a:rPr>
              <a:t>AO4 (skills)</a:t>
            </a:r>
            <a:r>
              <a:rPr lang="en-GB" sz="1400" dirty="0" smtClean="0">
                <a:solidFill>
                  <a:srgbClr val="1F224E"/>
                </a:solidFill>
                <a:latin typeface="Myriad Pro" charset="0"/>
                <a:ea typeface="Myriad Pro" charset="0"/>
                <a:cs typeface="Myriad Pro" charset="0"/>
              </a:rPr>
              <a:t> ‘describing </a:t>
            </a:r>
            <a:r>
              <a:rPr lang="en-GB" sz="1400" dirty="0">
                <a:solidFill>
                  <a:srgbClr val="1F224E"/>
                </a:solidFill>
                <a:latin typeface="Myriad Pro" charset="0"/>
                <a:ea typeface="Myriad Pro" charset="0"/>
                <a:cs typeface="Myriad Pro" charset="0"/>
              </a:rPr>
              <a:t>the pattern</a:t>
            </a:r>
            <a:r>
              <a:rPr lang="en-GB" sz="1400" dirty="0" smtClean="0">
                <a:solidFill>
                  <a:srgbClr val="1F224E"/>
                </a:solidFill>
                <a:latin typeface="Myriad Pro" charset="0"/>
                <a:ea typeface="Myriad Pro" charset="0"/>
                <a:cs typeface="Myriad Pro" charset="0"/>
              </a:rPr>
              <a:t>’ question, </a:t>
            </a:r>
            <a:r>
              <a:rPr lang="en-GB" sz="1400" dirty="0">
                <a:solidFill>
                  <a:srgbClr val="1F224E"/>
                </a:solidFill>
                <a:latin typeface="Myriad Pro" charset="0"/>
                <a:ea typeface="Myriad Pro" charset="0"/>
                <a:cs typeface="Myriad Pro" charset="0"/>
              </a:rPr>
              <a:t>so </a:t>
            </a:r>
            <a:r>
              <a:rPr lang="en-GB" sz="1400" dirty="0" smtClean="0">
                <a:solidFill>
                  <a:srgbClr val="1F224E"/>
                </a:solidFill>
                <a:latin typeface="Myriad Pro" charset="0"/>
                <a:ea typeface="Myriad Pro" charset="0"/>
                <a:cs typeface="Myriad Pro" charset="0"/>
              </a:rPr>
              <a:t>there </a:t>
            </a:r>
            <a:r>
              <a:rPr lang="en-GB" sz="1400" dirty="0">
                <a:solidFill>
                  <a:srgbClr val="1F224E"/>
                </a:solidFill>
                <a:latin typeface="Myriad Pro" charset="0"/>
                <a:ea typeface="Myriad Pro" charset="0"/>
                <a:cs typeface="Myriad Pro" charset="0"/>
              </a:rPr>
              <a:t>will be a mark for the order that the answer is written </a:t>
            </a:r>
            <a:r>
              <a:rPr lang="en-GB" sz="1400" dirty="0">
                <a:solidFill>
                  <a:srgbClr val="3CB668"/>
                </a:solidFill>
                <a:latin typeface="Myriad Pro" charset="0"/>
                <a:ea typeface="Myriad Pro" charset="0"/>
                <a:cs typeface="Myriad Pro" charset="0"/>
              </a:rPr>
              <a:t>(communicating findings</a:t>
            </a:r>
            <a:r>
              <a:rPr lang="en-GB" sz="1400" dirty="0" smtClean="0">
                <a:solidFill>
                  <a:srgbClr val="3CB668"/>
                </a:solidFill>
                <a:latin typeface="Myriad Pro" charset="0"/>
                <a:ea typeface="Myriad Pro" charset="0"/>
                <a:cs typeface="Myriad Pro" charset="0"/>
              </a:rPr>
              <a:t>)</a:t>
            </a:r>
            <a:r>
              <a:rPr lang="en-GB" sz="1400" dirty="0" smtClean="0">
                <a:solidFill>
                  <a:srgbClr val="1F224E"/>
                </a:solidFill>
                <a:latin typeface="Myriad Pro" charset="0"/>
                <a:ea typeface="Myriad Pro" charset="0"/>
                <a:cs typeface="Myriad Pro" charset="0"/>
              </a:rPr>
              <a:t>. There </a:t>
            </a:r>
            <a:r>
              <a:rPr lang="en-GB" sz="1400" dirty="0">
                <a:solidFill>
                  <a:srgbClr val="1F224E"/>
                </a:solidFill>
                <a:latin typeface="Myriad Pro" charset="0"/>
                <a:ea typeface="Myriad Pro" charset="0"/>
                <a:cs typeface="Myriad Pro" charset="0"/>
              </a:rPr>
              <a:t>is </a:t>
            </a:r>
            <a:r>
              <a:rPr lang="en-GB" sz="1400" dirty="0" smtClean="0">
                <a:solidFill>
                  <a:srgbClr val="1F224E"/>
                </a:solidFill>
                <a:latin typeface="Myriad Pro" charset="0"/>
                <a:ea typeface="Myriad Pro" charset="0"/>
                <a:cs typeface="Myriad Pro" charset="0"/>
              </a:rPr>
              <a:t>also the </a:t>
            </a:r>
            <a:r>
              <a:rPr lang="en-GB" sz="1400" dirty="0">
                <a:solidFill>
                  <a:srgbClr val="1F224E"/>
                </a:solidFill>
                <a:latin typeface="Myriad Pro" charset="0"/>
                <a:ea typeface="Myriad Pro" charset="0"/>
                <a:cs typeface="Myriad Pro" charset="0"/>
              </a:rPr>
              <a:t>command to use </a:t>
            </a:r>
            <a:r>
              <a:rPr lang="en-GB" sz="1400" dirty="0">
                <a:solidFill>
                  <a:srgbClr val="3CB668"/>
                </a:solidFill>
                <a:latin typeface="Myriad Pro" charset="0"/>
                <a:ea typeface="Myriad Pro" charset="0"/>
                <a:cs typeface="Myriad Pro" charset="0"/>
              </a:rPr>
              <a:t>data</a:t>
            </a:r>
            <a:r>
              <a:rPr lang="en-GB" sz="1400" dirty="0">
                <a:solidFill>
                  <a:srgbClr val="1F224E"/>
                </a:solidFill>
                <a:latin typeface="Myriad Pro" charset="0"/>
                <a:ea typeface="Myriad Pro" charset="0"/>
                <a:cs typeface="Myriad Pro" charset="0"/>
              </a:rPr>
              <a:t> from the resource – therefore there is a </a:t>
            </a:r>
            <a:r>
              <a:rPr lang="en-GB" sz="1400" dirty="0" smtClean="0">
                <a:solidFill>
                  <a:srgbClr val="1F224E"/>
                </a:solidFill>
                <a:latin typeface="Myriad Pro" charset="0"/>
                <a:ea typeface="Myriad Pro" charset="0"/>
                <a:cs typeface="Myriad Pro" charset="0"/>
              </a:rPr>
              <a:t>mark </a:t>
            </a:r>
            <a:r>
              <a:rPr lang="en-GB" sz="1400" dirty="0">
                <a:solidFill>
                  <a:srgbClr val="1F224E"/>
                </a:solidFill>
                <a:latin typeface="Myriad Pro" charset="0"/>
                <a:ea typeface="Myriad Pro" charset="0"/>
                <a:cs typeface="Myriad Pro" charset="0"/>
              </a:rPr>
              <a:t>for picking out </a:t>
            </a:r>
            <a:r>
              <a:rPr lang="en-GB" sz="1400" dirty="0" smtClean="0">
                <a:solidFill>
                  <a:srgbClr val="3CB668"/>
                </a:solidFill>
                <a:latin typeface="Myriad Pro" charset="0"/>
                <a:ea typeface="Myriad Pro" charset="0"/>
                <a:cs typeface="Myriad Pro" charset="0"/>
              </a:rPr>
              <a:t>data</a:t>
            </a:r>
            <a:r>
              <a:rPr lang="en-GB" sz="1400" dirty="0" smtClean="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a:p>
            <a:pPr marL="0" indent="0">
              <a:buNone/>
            </a:pPr>
            <a:endParaRPr lang="en-GB" sz="1400" dirty="0" smtClean="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That </a:t>
            </a:r>
            <a:r>
              <a:rPr lang="en-GB" sz="1400" dirty="0">
                <a:solidFill>
                  <a:srgbClr val="1F224E"/>
                </a:solidFill>
                <a:latin typeface="Myriad Pro" charset="0"/>
                <a:ea typeface="Myriad Pro" charset="0"/>
                <a:cs typeface="Myriad Pro" charset="0"/>
              </a:rPr>
              <a:t>leaves 2 marks for describing the pattern. So </a:t>
            </a:r>
            <a:r>
              <a:rPr lang="en-GB" sz="1400" dirty="0" smtClean="0">
                <a:solidFill>
                  <a:srgbClr val="1F224E"/>
                </a:solidFill>
                <a:latin typeface="Myriad Pro" charset="0"/>
                <a:ea typeface="Myriad Pro" charset="0"/>
                <a:cs typeface="Myriad Pro" charset="0"/>
              </a:rPr>
              <a:t>students need </a:t>
            </a:r>
            <a:r>
              <a:rPr lang="en-GB" sz="1400" dirty="0">
                <a:solidFill>
                  <a:srgbClr val="1F224E"/>
                </a:solidFill>
                <a:latin typeface="Myriad Pro" charset="0"/>
                <a:ea typeface="Myriad Pro" charset="0"/>
                <a:cs typeface="Myriad Pro" charset="0"/>
              </a:rPr>
              <a:t>to make two points to </a:t>
            </a:r>
            <a:r>
              <a:rPr lang="en-GB" sz="1400" u="sng" dirty="0">
                <a:solidFill>
                  <a:srgbClr val="1F224E"/>
                </a:solidFill>
                <a:latin typeface="Myriad Pro" charset="0"/>
                <a:ea typeface="Myriad Pro" charset="0"/>
                <a:cs typeface="Myriad Pro" charset="0"/>
              </a:rPr>
              <a:t>describe the data</a:t>
            </a:r>
            <a:r>
              <a:rPr lang="en-GB" sz="1400" dirty="0">
                <a:solidFill>
                  <a:srgbClr val="1F224E"/>
                </a:solidFill>
                <a:latin typeface="Myriad Pro" charset="0"/>
                <a:ea typeface="Myriad Pro" charset="0"/>
                <a:cs typeface="Myriad Pro" charset="0"/>
              </a:rPr>
              <a:t>, </a:t>
            </a:r>
            <a:r>
              <a:rPr lang="en-GB" sz="1400" u="sng" dirty="0">
                <a:solidFill>
                  <a:srgbClr val="1F224E"/>
                </a:solidFill>
                <a:latin typeface="Myriad Pro" charset="0"/>
                <a:ea typeface="Myriad Pro" charset="0"/>
                <a:cs typeface="Myriad Pro" charset="0"/>
              </a:rPr>
              <a:t>use data</a:t>
            </a:r>
            <a:r>
              <a:rPr lang="en-GB" sz="1400" dirty="0">
                <a:solidFill>
                  <a:srgbClr val="1F224E"/>
                </a:solidFill>
                <a:latin typeface="Myriad Pro" charset="0"/>
                <a:ea typeface="Myriad Pro" charset="0"/>
                <a:cs typeface="Myriad Pro" charset="0"/>
              </a:rPr>
              <a:t> for one of the points and put the two points in the </a:t>
            </a:r>
            <a:r>
              <a:rPr lang="en-GB" sz="1400" u="sng" dirty="0">
                <a:solidFill>
                  <a:srgbClr val="1F224E"/>
                </a:solidFill>
                <a:latin typeface="Myriad Pro" charset="0"/>
                <a:ea typeface="Myriad Pro" charset="0"/>
                <a:cs typeface="Myriad Pro" charset="0"/>
              </a:rPr>
              <a:t>most logical order</a:t>
            </a:r>
            <a:r>
              <a:rPr lang="en-GB" sz="1400" dirty="0">
                <a:solidFill>
                  <a:srgbClr val="1F224E"/>
                </a:solidFill>
                <a:latin typeface="Myriad Pro" charset="0"/>
                <a:ea typeface="Myriad Pro" charset="0"/>
                <a:cs typeface="Myriad Pro" charset="0"/>
              </a:rPr>
              <a:t>.</a:t>
            </a:r>
          </a:p>
          <a:p>
            <a:pPr marL="0" indent="0">
              <a:buNone/>
            </a:pPr>
            <a:endParaRPr lang="en-GB" sz="1400" dirty="0" smtClean="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Make sure students take a couple of seconds to think about their two points before putting pen to paper, it might help them get the </a:t>
            </a:r>
            <a:r>
              <a:rPr lang="en-GB" sz="1400" dirty="0" smtClean="0">
                <a:solidFill>
                  <a:srgbClr val="00B050"/>
                </a:solidFill>
                <a:latin typeface="Myriad Pro" charset="0"/>
                <a:ea typeface="Myriad Pro" charset="0"/>
                <a:cs typeface="Myriad Pro" charset="0"/>
              </a:rPr>
              <a:t>communicate findings </a:t>
            </a:r>
            <a:r>
              <a:rPr lang="en-GB" sz="1400" dirty="0" smtClean="0">
                <a:solidFill>
                  <a:srgbClr val="1F224E"/>
                </a:solidFill>
                <a:latin typeface="Myriad Pro" charset="0"/>
                <a:ea typeface="Myriad Pro" charset="0"/>
                <a:cs typeface="Myriad Pro" charset="0"/>
              </a:rPr>
              <a:t>mark</a:t>
            </a:r>
            <a:r>
              <a:rPr lang="en-GB" sz="1400" dirty="0">
                <a:solidFill>
                  <a:srgbClr val="1F224E"/>
                </a:solidFill>
                <a:latin typeface="Myriad Pro" charset="0"/>
                <a:ea typeface="Myriad Pro" charset="0"/>
                <a:cs typeface="Myriad Pro" charset="0"/>
              </a:rPr>
              <a:t>!</a:t>
            </a:r>
          </a:p>
        </p:txBody>
      </p:sp>
      <p:sp>
        <p:nvSpPr>
          <p:cNvPr id="5" name="Rectangle 4"/>
          <p:cNvSpPr/>
          <p:nvPr/>
        </p:nvSpPr>
        <p:spPr>
          <a:xfrm>
            <a:off x="395536" y="1340768"/>
            <a:ext cx="8280920" cy="2074414"/>
          </a:xfrm>
          <a:prstGeom prst="rect">
            <a:avLst/>
          </a:prstGeom>
          <a:ln>
            <a:solidFill>
              <a:schemeClr val="tx1"/>
            </a:solidFill>
          </a:ln>
        </p:spPr>
        <p:txBody>
          <a:bodyPr wrap="square">
            <a:spAutoFit/>
          </a:bodyPr>
          <a:lstStyle/>
          <a:p>
            <a:pPr>
              <a:spcBef>
                <a:spcPct val="20000"/>
              </a:spcBef>
            </a:pPr>
            <a:r>
              <a:rPr lang="en-US" sz="1400" dirty="0">
                <a:solidFill>
                  <a:srgbClr val="1F224E"/>
                </a:solidFill>
                <a:latin typeface="Myriad Pro" charset="0"/>
                <a:ea typeface="Myriad Pro" charset="0"/>
                <a:cs typeface="Myriad Pro" charset="0"/>
              </a:rPr>
              <a:t>Study the table below, which shows types of households in Bradford and the number of households in </a:t>
            </a:r>
            <a:r>
              <a:rPr lang="en-US" sz="1400" dirty="0" smtClean="0">
                <a:solidFill>
                  <a:srgbClr val="1F224E"/>
                </a:solidFill>
                <a:latin typeface="Myriad Pro" charset="0"/>
                <a:ea typeface="Myriad Pro" charset="0"/>
                <a:cs typeface="Myriad Pro" charset="0"/>
              </a:rPr>
              <a:t>each category.</a:t>
            </a:r>
            <a:endParaRPr lang="en-US" sz="1400" dirty="0">
              <a:solidFill>
                <a:srgbClr val="1F224E"/>
              </a:solidFill>
              <a:latin typeface="Myriad Pro" charset="0"/>
              <a:ea typeface="Myriad Pro" charset="0"/>
              <a:cs typeface="Myriad Pro" charset="0"/>
            </a:endParaRPr>
          </a:p>
          <a:p>
            <a:pPr>
              <a:spcBef>
                <a:spcPct val="20000"/>
              </a:spcBef>
            </a:pPr>
            <a:endParaRPr lang="en-US" sz="1400" dirty="0">
              <a:solidFill>
                <a:srgbClr val="1F224E"/>
              </a:solidFill>
              <a:latin typeface="Myriad Pro" charset="0"/>
              <a:ea typeface="Myriad Pro" charset="0"/>
              <a:cs typeface="Myriad Pro" charset="0"/>
            </a:endParaRPr>
          </a:p>
          <a:p>
            <a:pPr>
              <a:spcBef>
                <a:spcPct val="20000"/>
              </a:spcBef>
            </a:pPr>
            <a:endParaRPr lang="en-US" sz="1400" dirty="0">
              <a:solidFill>
                <a:srgbClr val="1F224E"/>
              </a:solidFill>
              <a:latin typeface="Myriad Pro" charset="0"/>
              <a:ea typeface="Myriad Pro" charset="0"/>
              <a:cs typeface="Myriad Pro" charset="0"/>
            </a:endParaRPr>
          </a:p>
          <a:p>
            <a:pPr>
              <a:spcBef>
                <a:spcPct val="20000"/>
              </a:spcBef>
            </a:pPr>
            <a:endParaRPr lang="en-US" sz="1400" dirty="0">
              <a:solidFill>
                <a:srgbClr val="1F224E"/>
              </a:solidFill>
              <a:latin typeface="Myriad Pro" charset="0"/>
              <a:ea typeface="Myriad Pro" charset="0"/>
              <a:cs typeface="Myriad Pro" charset="0"/>
            </a:endParaRPr>
          </a:p>
          <a:p>
            <a:pPr>
              <a:spcBef>
                <a:spcPct val="20000"/>
              </a:spcBef>
            </a:pPr>
            <a:endParaRPr lang="en-US" sz="1400" dirty="0">
              <a:solidFill>
                <a:srgbClr val="1F224E"/>
              </a:solidFill>
              <a:latin typeface="Myriad Pro" charset="0"/>
              <a:ea typeface="Myriad Pro" charset="0"/>
              <a:cs typeface="Myriad Pro" charset="0"/>
            </a:endParaRPr>
          </a:p>
          <a:p>
            <a:pPr>
              <a:spcBef>
                <a:spcPct val="20000"/>
              </a:spcBef>
            </a:pPr>
            <a:endParaRPr lang="en-US" sz="1400" dirty="0">
              <a:solidFill>
                <a:srgbClr val="1F224E"/>
              </a:solidFill>
              <a:latin typeface="Myriad Pro" charset="0"/>
              <a:ea typeface="Myriad Pro" charset="0"/>
              <a:cs typeface="Myriad Pro" charset="0"/>
            </a:endParaRPr>
          </a:p>
          <a:p>
            <a:pPr>
              <a:spcBef>
                <a:spcPct val="20000"/>
              </a:spcBef>
            </a:pPr>
            <a:r>
              <a:rPr lang="en-US" sz="1400" dirty="0">
                <a:solidFill>
                  <a:srgbClr val="00B050"/>
                </a:solidFill>
                <a:latin typeface="Myriad Pro" charset="0"/>
                <a:ea typeface="Myriad Pro" charset="0"/>
                <a:cs typeface="Myriad Pro" charset="0"/>
              </a:rPr>
              <a:t>Describe the pattern </a:t>
            </a:r>
            <a:r>
              <a:rPr lang="en-US" sz="1400" dirty="0">
                <a:solidFill>
                  <a:srgbClr val="1F224E"/>
                </a:solidFill>
                <a:latin typeface="Myriad Pro" charset="0"/>
                <a:ea typeface="Myriad Pro" charset="0"/>
                <a:cs typeface="Myriad Pro" charset="0"/>
              </a:rPr>
              <a:t>of the </a:t>
            </a:r>
            <a:r>
              <a:rPr lang="en-US" sz="1400" u="sng" dirty="0">
                <a:solidFill>
                  <a:srgbClr val="1F224E"/>
                </a:solidFill>
                <a:latin typeface="Myriad Pro" charset="0"/>
                <a:ea typeface="Myriad Pro" charset="0"/>
                <a:cs typeface="Myriad Pro" charset="0"/>
              </a:rPr>
              <a:t>types of households</a:t>
            </a:r>
            <a:r>
              <a:rPr lang="en-US" sz="1400" dirty="0">
                <a:solidFill>
                  <a:srgbClr val="1F224E"/>
                </a:solidFill>
                <a:latin typeface="Myriad Pro" charset="0"/>
                <a:ea typeface="Myriad Pro" charset="0"/>
                <a:cs typeface="Myriad Pro" charset="0"/>
              </a:rPr>
              <a:t> in Bradford. </a:t>
            </a:r>
            <a:r>
              <a:rPr lang="en-US" sz="1400" u="sng" dirty="0" smtClean="0">
                <a:solidFill>
                  <a:srgbClr val="1F224E"/>
                </a:solidFill>
                <a:latin typeface="Myriad Pro" charset="0"/>
                <a:ea typeface="Myriad Pro" charset="0"/>
                <a:cs typeface="Myriad Pro" charset="0"/>
              </a:rPr>
              <a:t>Use data</a:t>
            </a:r>
            <a:r>
              <a:rPr lang="en-US" sz="1400" dirty="0" smtClean="0">
                <a:solidFill>
                  <a:srgbClr val="1F224E"/>
                </a:solidFill>
                <a:latin typeface="Myriad Pro" charset="0"/>
                <a:ea typeface="Myriad Pro" charset="0"/>
                <a:cs typeface="Myriad Pro" charset="0"/>
              </a:rPr>
              <a:t> from </a:t>
            </a:r>
            <a:r>
              <a:rPr lang="en-US" sz="1400" dirty="0">
                <a:solidFill>
                  <a:srgbClr val="1F224E"/>
                </a:solidFill>
                <a:latin typeface="Myriad Pro" charset="0"/>
                <a:ea typeface="Myriad Pro" charset="0"/>
                <a:cs typeface="Myriad Pro" charset="0"/>
              </a:rPr>
              <a:t>the table in your answer.</a:t>
            </a:r>
            <a:endParaRPr lang="en-GB" sz="1400" dirty="0">
              <a:solidFill>
                <a:srgbClr val="1F224E"/>
              </a:solidFill>
              <a:latin typeface="Myriad Pro" charset="0"/>
              <a:ea typeface="Myriad Pro" charset="0"/>
              <a:cs typeface="Myriad Pro" charset="0"/>
            </a:endParaRPr>
          </a:p>
        </p:txBody>
      </p:sp>
      <p:pic>
        <p:nvPicPr>
          <p:cNvPr id="3074" name="Picture 2" title="Question 1 (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772816"/>
            <a:ext cx="35718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255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t>Question </a:t>
            </a:r>
            <a:r>
              <a:rPr lang="en-GB" dirty="0" smtClean="0"/>
              <a:t>1(d) </a:t>
            </a:r>
            <a:r>
              <a:rPr lang="en-GB" dirty="0"/>
              <a:t>– 4 marks</a:t>
            </a:r>
          </a:p>
        </p:txBody>
      </p:sp>
      <p:sp>
        <p:nvSpPr>
          <p:cNvPr id="3" name="Content Placeholder 2"/>
          <p:cNvSpPr>
            <a:spLocks noGrp="1"/>
          </p:cNvSpPr>
          <p:nvPr>
            <p:ph idx="4294967295"/>
          </p:nvPr>
        </p:nvSpPr>
        <p:spPr>
          <a:xfrm>
            <a:off x="182686" y="1340768"/>
            <a:ext cx="8781802" cy="4454525"/>
          </a:xfrm>
        </p:spPr>
        <p:txBody>
          <a:bodyPr>
            <a:noAutofit/>
          </a:bodyPr>
          <a:lstStyle/>
          <a:p>
            <a:pPr marL="0" indent="0">
              <a:buNone/>
            </a:pPr>
            <a:r>
              <a:rPr lang="en-GB" sz="1600" dirty="0">
                <a:solidFill>
                  <a:srgbClr val="1F224E"/>
                </a:solidFill>
                <a:latin typeface="Myriad Pro" charset="0"/>
                <a:ea typeface="Myriad Pro" charset="0"/>
                <a:cs typeface="Myriad Pro" charset="0"/>
              </a:rPr>
              <a:t>In the mark scheme example, the two marks for describing the pattern are indicated with a </a:t>
            </a:r>
            <a:r>
              <a:rPr lang="en-GB" sz="1600" dirty="0" smtClean="0">
                <a:solidFill>
                  <a:srgbClr val="1F224E"/>
                </a:solidFill>
                <a:latin typeface="Myriad Pro" charset="0"/>
                <a:ea typeface="Myriad Pro" charset="0"/>
                <a:cs typeface="Myriad Pro" charset="0"/>
              </a:rPr>
              <a:t>tick </a:t>
            </a:r>
            <a:r>
              <a:rPr lang="en-US" sz="1600" dirty="0">
                <a:solidFill>
                  <a:srgbClr val="1F224E"/>
                </a:solidFill>
                <a:latin typeface="Myriad Pro" charset="0"/>
                <a:ea typeface="Myriad Pro" charset="0"/>
                <a:cs typeface="Myriad Pro" charset="0"/>
              </a:rPr>
              <a:t>(</a:t>
            </a:r>
            <a:r>
              <a:rPr lang="en-GB" sz="1600" dirty="0">
                <a:solidFill>
                  <a:srgbClr val="1F224E"/>
                </a:solidFill>
                <a:latin typeface="Myriad Pro" charset="0"/>
                <a:ea typeface="Myriad Pro" charset="0"/>
                <a:cs typeface="Myriad Pro" charset="0"/>
                <a:sym typeface="Wingdings"/>
              </a:rPr>
              <a:t></a:t>
            </a:r>
            <a:r>
              <a:rPr lang="en-US" sz="1600" dirty="0">
                <a:solidFill>
                  <a:srgbClr val="1F224E"/>
                </a:solidFill>
                <a:latin typeface="Myriad Pro" charset="0"/>
                <a:ea typeface="Myriad Pro" charset="0"/>
                <a:cs typeface="Myriad Pro" charset="0"/>
              </a:rPr>
              <a:t>)</a:t>
            </a:r>
            <a:r>
              <a:rPr lang="en-GB" sz="1600" dirty="0" smtClean="0">
                <a:solidFill>
                  <a:srgbClr val="1F224E"/>
                </a:solidFill>
                <a:latin typeface="Myriad Pro" charset="0"/>
                <a:ea typeface="Myriad Pro" charset="0"/>
                <a:cs typeface="Myriad Pro" charset="0"/>
              </a:rPr>
              <a:t>.</a:t>
            </a:r>
            <a:endParaRPr lang="en-GB" sz="1600" dirty="0">
              <a:solidFill>
                <a:srgbClr val="1F224E"/>
              </a:solidFill>
              <a:latin typeface="Myriad Pro" charset="0"/>
              <a:ea typeface="Myriad Pro" charset="0"/>
              <a:cs typeface="Myriad Pro" charset="0"/>
            </a:endParaRPr>
          </a:p>
          <a:p>
            <a:endParaRPr lang="en-GB" sz="1600" dirty="0">
              <a:latin typeface="Myriad Pro"/>
            </a:endParaRPr>
          </a:p>
          <a:p>
            <a:endParaRPr lang="en-GB" sz="1600" dirty="0">
              <a:latin typeface="Myriad Pro"/>
            </a:endParaRPr>
          </a:p>
          <a:p>
            <a:endParaRPr lang="en-GB" sz="1600" dirty="0">
              <a:latin typeface="Myriad Pro"/>
            </a:endParaRPr>
          </a:p>
          <a:p>
            <a:endParaRPr lang="en-GB" sz="1600" dirty="0" smtClean="0">
              <a:solidFill>
                <a:srgbClr val="1F224E"/>
              </a:solidFill>
              <a:latin typeface="Myriad Pro" charset="0"/>
              <a:ea typeface="Myriad Pro" charset="0"/>
              <a:cs typeface="Myriad Pro" charset="0"/>
            </a:endParaRP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 data mark is shown with a (DEV) – it is specific information picked out from the resource – in this instance </a:t>
            </a:r>
            <a:r>
              <a:rPr lang="en-GB" sz="1600" dirty="0" smtClean="0">
                <a:solidFill>
                  <a:srgbClr val="1F224E"/>
                </a:solidFill>
                <a:latin typeface="Myriad Pro" charset="0"/>
                <a:ea typeface="Myriad Pro" charset="0"/>
                <a:cs typeface="Myriad Pro" charset="0"/>
              </a:rPr>
              <a:t>for using data from the table.</a:t>
            </a:r>
            <a:endParaRPr lang="en-GB" sz="1600" dirty="0">
              <a:solidFill>
                <a:srgbClr val="1F224E"/>
              </a:solidFill>
              <a:latin typeface="Myriad Pro" charset="0"/>
              <a:ea typeface="Myriad Pro" charset="0"/>
              <a:cs typeface="Myriad Pro" charset="0"/>
            </a:endParaRP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 mark for communicating the answer in an appropriate and logical order (COM) is shown last – but that is because that is just where the answer finishes. The mark is specifically awarded because the general pattern is given first and then a specific point about the pattern is made afterwards.</a:t>
            </a:r>
          </a:p>
          <a:p>
            <a:endParaRPr lang="en-GB" sz="1600" dirty="0">
              <a:latin typeface="Myriad Pro"/>
            </a:endParaRPr>
          </a:p>
        </p:txBody>
      </p:sp>
      <p:pic>
        <p:nvPicPr>
          <p:cNvPr id="4099" name="Picture 3" title="Question 1 (d)"/>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699792" y="2060848"/>
            <a:ext cx="348615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857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143000"/>
          </a:xfrm>
        </p:spPr>
        <p:txBody>
          <a:bodyPr/>
          <a:lstStyle/>
          <a:p>
            <a:r>
              <a:rPr lang="en-US" dirty="0" smtClean="0"/>
              <a:t>J383/03 Geographical Skills</a:t>
            </a:r>
            <a:endParaRPr lang="en-GB" dirty="0"/>
          </a:p>
        </p:txBody>
      </p:sp>
      <p:sp>
        <p:nvSpPr>
          <p:cNvPr id="5" name="Content Placeholder 4"/>
          <p:cNvSpPr>
            <a:spLocks noGrp="1"/>
          </p:cNvSpPr>
          <p:nvPr>
            <p:ph idx="1"/>
          </p:nvPr>
        </p:nvSpPr>
        <p:spPr>
          <a:xfrm>
            <a:off x="467544" y="1412776"/>
            <a:ext cx="8229600" cy="4277652"/>
          </a:xfrm>
        </p:spPr>
        <p:txBody>
          <a:bodyPr>
            <a:noAutofit/>
          </a:bodyPr>
          <a:lstStyle/>
          <a:p>
            <a:pPr marL="0" indent="0">
              <a:buNone/>
            </a:pPr>
            <a:r>
              <a:rPr lang="en-GB" sz="1600" dirty="0">
                <a:solidFill>
                  <a:srgbClr val="1F224E"/>
                </a:solidFill>
                <a:latin typeface="Myriad Pro" charset="0"/>
                <a:ea typeface="Myriad Pro" charset="0"/>
                <a:cs typeface="Myriad Pro" charset="0"/>
              </a:rPr>
              <a:t>Within the study of GCSE (9-1) Geography A (Geographical Skills) learners get the opportunity to </a:t>
            </a:r>
            <a:r>
              <a:rPr lang="en-US" sz="1600" dirty="0">
                <a:solidFill>
                  <a:srgbClr val="1F224E"/>
                </a:solidFill>
                <a:latin typeface="Myriad Pro" charset="0"/>
                <a:ea typeface="Myriad Pro" charset="0"/>
                <a:cs typeface="Myriad Pro" charset="0"/>
              </a:rPr>
              <a:t>select, adapt and use geographical skills throughout their study of the content of Living in the UK today (01) and The World Around Us (02)</a:t>
            </a:r>
            <a:r>
              <a:rPr lang="en-GB" sz="1600" dirty="0">
                <a:solidFill>
                  <a:srgbClr val="1F224E"/>
                </a:solidFill>
                <a:latin typeface="Myriad Pro" charset="0"/>
                <a:ea typeface="Myriad Pro" charset="0"/>
                <a:cs typeface="Myriad Pro" charset="0"/>
              </a:rPr>
              <a:t>.</a:t>
            </a: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This assessment has a large focus on geographical skills and will be contextualised in the geographical content of the other two components. There will also be synoptic assessment of content from components 01 and 02.</a:t>
            </a: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But what will the assessments look like?</a:t>
            </a: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This guide will give you an understanding of the format and structure of the exam, an insight into the assessment objectives and a question by question explanation of the sample assessment for </a:t>
            </a:r>
            <a:r>
              <a:rPr lang="en-GB" sz="1600" dirty="0" smtClean="0">
                <a:solidFill>
                  <a:srgbClr val="1F224E"/>
                </a:solidFill>
                <a:latin typeface="Myriad Pro" charset="0"/>
                <a:ea typeface="Myriad Pro" charset="0"/>
                <a:cs typeface="Myriad Pro" charset="0"/>
              </a:rPr>
              <a:t>J383/03 Geographical Themes. </a:t>
            </a:r>
            <a:r>
              <a:rPr lang="en-GB" sz="1600" dirty="0">
                <a:solidFill>
                  <a:srgbClr val="1F224E"/>
                </a:solidFill>
                <a:latin typeface="Myriad Pro" charset="0"/>
                <a:ea typeface="Myriad Pro" charset="0"/>
                <a:cs typeface="Myriad Pro" charset="0"/>
              </a:rPr>
              <a:t>This guide can also be used with your students to support revision.</a:t>
            </a:r>
          </a:p>
          <a:p>
            <a:endParaRPr lang="en-GB" sz="16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081007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latin typeface="Myriad Pro"/>
              </a:rPr>
              <a:t>Question </a:t>
            </a:r>
            <a:r>
              <a:rPr lang="en-GB" dirty="0" smtClean="0">
                <a:latin typeface="Myriad Pro"/>
              </a:rPr>
              <a:t>1(d) </a:t>
            </a:r>
            <a:r>
              <a:rPr lang="en-GB" dirty="0">
                <a:latin typeface="Myriad Pro"/>
              </a:rPr>
              <a:t>– </a:t>
            </a:r>
            <a:r>
              <a:rPr lang="en-GB" dirty="0" smtClean="0">
                <a:latin typeface="Myriad Pro"/>
              </a:rPr>
              <a:t>The </a:t>
            </a:r>
            <a:r>
              <a:rPr lang="en-GB" dirty="0">
                <a:latin typeface="Myriad Pro"/>
              </a:rPr>
              <a:t>mark scheme</a:t>
            </a:r>
          </a:p>
        </p:txBody>
      </p:sp>
      <p:sp>
        <p:nvSpPr>
          <p:cNvPr id="4" name="TextBox 3"/>
          <p:cNvSpPr txBox="1"/>
          <p:nvPr/>
        </p:nvSpPr>
        <p:spPr>
          <a:xfrm>
            <a:off x="482023" y="911368"/>
            <a:ext cx="1787669" cy="369332"/>
          </a:xfrm>
          <a:prstGeom prst="rect">
            <a:avLst/>
          </a:prstGeom>
          <a:noFill/>
        </p:spPr>
        <p:txBody>
          <a:bodyPr wrap="none" rtlCol="0">
            <a:spAutoFit/>
          </a:bodyPr>
          <a:lstStyle/>
          <a:p>
            <a:r>
              <a:rPr lang="en-GB" dirty="0" smtClean="0">
                <a:solidFill>
                  <a:schemeClr val="accent5">
                    <a:lumMod val="75000"/>
                  </a:schemeClr>
                </a:solidFill>
                <a:latin typeface="Myriad Pro"/>
              </a:rPr>
              <a:t>General pattern</a:t>
            </a:r>
            <a:endParaRPr lang="en-GB" dirty="0">
              <a:solidFill>
                <a:schemeClr val="accent5">
                  <a:lumMod val="75000"/>
                </a:schemeClr>
              </a:solidFill>
              <a:latin typeface="Myriad Pro"/>
            </a:endParaRPr>
          </a:p>
        </p:txBody>
      </p:sp>
      <p:sp>
        <p:nvSpPr>
          <p:cNvPr id="5" name="TextBox 4"/>
          <p:cNvSpPr txBox="1"/>
          <p:nvPr/>
        </p:nvSpPr>
        <p:spPr>
          <a:xfrm>
            <a:off x="733217" y="4421805"/>
            <a:ext cx="2492990" cy="369332"/>
          </a:xfrm>
          <a:prstGeom prst="rect">
            <a:avLst/>
          </a:prstGeom>
          <a:noFill/>
        </p:spPr>
        <p:txBody>
          <a:bodyPr wrap="none" rtlCol="0">
            <a:spAutoFit/>
          </a:bodyPr>
          <a:lstStyle/>
          <a:p>
            <a:r>
              <a:rPr lang="en-GB" dirty="0" smtClean="0">
                <a:solidFill>
                  <a:srgbClr val="7030A0"/>
                </a:solidFill>
                <a:latin typeface="Myriad Pro"/>
              </a:rPr>
              <a:t>Specific part of pattern</a:t>
            </a:r>
            <a:endParaRPr lang="en-GB" dirty="0">
              <a:solidFill>
                <a:srgbClr val="7030A0"/>
              </a:solidFill>
              <a:latin typeface="Myriad Pro"/>
            </a:endParaRPr>
          </a:p>
        </p:txBody>
      </p:sp>
      <p:sp>
        <p:nvSpPr>
          <p:cNvPr id="6" name="TextBox 5"/>
          <p:cNvSpPr txBox="1"/>
          <p:nvPr/>
        </p:nvSpPr>
        <p:spPr>
          <a:xfrm>
            <a:off x="6104150" y="1052736"/>
            <a:ext cx="2159566" cy="369332"/>
          </a:xfrm>
          <a:prstGeom prst="rect">
            <a:avLst/>
          </a:prstGeom>
          <a:noFill/>
        </p:spPr>
        <p:txBody>
          <a:bodyPr wrap="none" rtlCol="0">
            <a:spAutoFit/>
          </a:bodyPr>
          <a:lstStyle/>
          <a:p>
            <a:r>
              <a:rPr lang="en-GB" dirty="0" smtClean="0">
                <a:solidFill>
                  <a:srgbClr val="92D050"/>
                </a:solidFill>
                <a:latin typeface="Myriad Pro"/>
              </a:rPr>
              <a:t>Data from resource</a:t>
            </a:r>
            <a:endParaRPr lang="en-GB" dirty="0">
              <a:solidFill>
                <a:srgbClr val="92D050"/>
              </a:solidFill>
              <a:latin typeface="Myriad Pro"/>
            </a:endParaRPr>
          </a:p>
        </p:txBody>
      </p:sp>
      <p:sp>
        <p:nvSpPr>
          <p:cNvPr id="7" name="TextBox 6"/>
          <p:cNvSpPr txBox="1"/>
          <p:nvPr/>
        </p:nvSpPr>
        <p:spPr>
          <a:xfrm>
            <a:off x="3655658" y="4606471"/>
            <a:ext cx="5236822" cy="923330"/>
          </a:xfrm>
          <a:prstGeom prst="rect">
            <a:avLst/>
          </a:prstGeom>
          <a:noFill/>
        </p:spPr>
        <p:txBody>
          <a:bodyPr wrap="square" rtlCol="0">
            <a:spAutoFit/>
          </a:bodyPr>
          <a:lstStyle/>
          <a:p>
            <a:r>
              <a:rPr lang="en-GB" dirty="0" smtClean="0">
                <a:solidFill>
                  <a:srgbClr val="00B050"/>
                </a:solidFill>
                <a:latin typeface="Myriad Pro"/>
              </a:rPr>
              <a:t>Overall answer looked at – mark awarded as the general pattern is given first and then a specific point about the pattern is made afterwards.</a:t>
            </a:r>
          </a:p>
        </p:txBody>
      </p:sp>
      <p:sp>
        <p:nvSpPr>
          <p:cNvPr id="10" name="TextBox 9"/>
          <p:cNvSpPr txBox="1"/>
          <p:nvPr/>
        </p:nvSpPr>
        <p:spPr>
          <a:xfrm>
            <a:off x="399159" y="1710333"/>
            <a:ext cx="7811804" cy="2308324"/>
          </a:xfrm>
          <a:prstGeom prst="rect">
            <a:avLst/>
          </a:prstGeom>
          <a:solidFill>
            <a:schemeClr val="bg1">
              <a:lumMod val="95000"/>
            </a:schemeClr>
          </a:solidFill>
          <a:ln>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a:solidFill>
                  <a:schemeClr val="accent5">
                    <a:lumMod val="75000"/>
                  </a:schemeClr>
                </a:solidFill>
                <a:latin typeface="Myriad Pro"/>
              </a:rPr>
              <a:t>The vast majority of households in Bradford are owned (</a:t>
            </a:r>
            <a:r>
              <a:rPr lang="en-GB" sz="2400" dirty="0">
                <a:solidFill>
                  <a:schemeClr val="accent5">
                    <a:lumMod val="75000"/>
                  </a:schemeClr>
                </a:solidFill>
                <a:latin typeface="Myriad Pro"/>
                <a:sym typeface="Wingdings"/>
              </a:rPr>
              <a:t></a:t>
            </a:r>
            <a:r>
              <a:rPr lang="en-US" sz="2400" dirty="0">
                <a:solidFill>
                  <a:schemeClr val="accent5">
                    <a:lumMod val="75000"/>
                  </a:schemeClr>
                </a:solidFill>
                <a:latin typeface="Myriad Pro"/>
              </a:rPr>
              <a:t>), </a:t>
            </a:r>
            <a:r>
              <a:rPr lang="en-US" sz="2400" dirty="0">
                <a:solidFill>
                  <a:srgbClr val="92D050"/>
                </a:solidFill>
                <a:latin typeface="Myriad Pro"/>
              </a:rPr>
              <a:t>with almost two-thirds (129 550 out of 198 081) of households being owned (DEV). </a:t>
            </a:r>
            <a:r>
              <a:rPr lang="en-US" sz="2400" dirty="0">
                <a:solidFill>
                  <a:srgbClr val="7030A0"/>
                </a:solidFill>
                <a:latin typeface="Myriad Pro"/>
              </a:rPr>
              <a:t>The share of private rented households compared to socially rented households is fairly equal with a very small number </a:t>
            </a:r>
            <a:r>
              <a:rPr lang="en-US" sz="2400" dirty="0" err="1">
                <a:solidFill>
                  <a:srgbClr val="7030A0"/>
                </a:solidFill>
                <a:latin typeface="Myriad Pro"/>
              </a:rPr>
              <a:t>categorised</a:t>
            </a:r>
            <a:r>
              <a:rPr lang="en-US" sz="2400" dirty="0">
                <a:solidFill>
                  <a:srgbClr val="7030A0"/>
                </a:solidFill>
                <a:latin typeface="Myriad Pro"/>
              </a:rPr>
              <a:t> as living rent free (</a:t>
            </a:r>
            <a:r>
              <a:rPr lang="en-GB" sz="2400" dirty="0">
                <a:solidFill>
                  <a:srgbClr val="7030A0"/>
                </a:solidFill>
                <a:latin typeface="Myriad Pro"/>
                <a:sym typeface="Wingdings"/>
              </a:rPr>
              <a:t></a:t>
            </a:r>
            <a:r>
              <a:rPr lang="en-US" sz="2400" dirty="0">
                <a:solidFill>
                  <a:srgbClr val="7030A0"/>
                </a:solidFill>
                <a:latin typeface="Myriad Pro"/>
              </a:rPr>
              <a:t>) </a:t>
            </a:r>
            <a:r>
              <a:rPr lang="en-US" sz="2400" dirty="0">
                <a:solidFill>
                  <a:srgbClr val="00B050"/>
                </a:solidFill>
                <a:latin typeface="Myriad Pro"/>
              </a:rPr>
              <a:t>(COM)</a:t>
            </a:r>
            <a:endParaRPr lang="en-GB" sz="2400" dirty="0">
              <a:solidFill>
                <a:srgbClr val="00B050"/>
              </a:solidFill>
              <a:latin typeface="Myriad Pro"/>
            </a:endParaRPr>
          </a:p>
        </p:txBody>
      </p:sp>
      <p:cxnSp>
        <p:nvCxnSpPr>
          <p:cNvPr id="11" name="Straight Arrow Connector 10" title="Arrow"/>
          <p:cNvCxnSpPr/>
          <p:nvPr/>
        </p:nvCxnSpPr>
        <p:spPr>
          <a:xfrm>
            <a:off x="1763688" y="1311478"/>
            <a:ext cx="432048" cy="5121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title="Arrow"/>
          <p:cNvCxnSpPr/>
          <p:nvPr/>
        </p:nvCxnSpPr>
        <p:spPr>
          <a:xfrm flipH="1">
            <a:off x="7884369" y="1511533"/>
            <a:ext cx="163296" cy="6717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title="Arrow"/>
          <p:cNvCxnSpPr/>
          <p:nvPr/>
        </p:nvCxnSpPr>
        <p:spPr>
          <a:xfrm flipH="1" flipV="1">
            <a:off x="5580112" y="4077072"/>
            <a:ext cx="686636" cy="3934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title="Arrow"/>
          <p:cNvCxnSpPr/>
          <p:nvPr/>
        </p:nvCxnSpPr>
        <p:spPr>
          <a:xfrm flipH="1" flipV="1">
            <a:off x="2174805" y="4021031"/>
            <a:ext cx="2" cy="449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394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632"/>
            <a:ext cx="9144000" cy="685800"/>
          </a:xfrm>
        </p:spPr>
        <p:txBody>
          <a:bodyPr>
            <a:noAutofit/>
          </a:bodyPr>
          <a:lstStyle/>
          <a:p>
            <a:r>
              <a:rPr lang="en-GB" dirty="0"/>
              <a:t>Question </a:t>
            </a:r>
            <a:r>
              <a:rPr lang="en-GB" dirty="0" smtClean="0"/>
              <a:t>2(a) </a:t>
            </a:r>
            <a:r>
              <a:rPr lang="en-GB" dirty="0"/>
              <a:t>– </a:t>
            </a:r>
            <a:r>
              <a:rPr lang="en-GB" dirty="0" smtClean="0"/>
              <a:t>3 marks</a:t>
            </a:r>
            <a:endParaRPr lang="en-GB" dirty="0"/>
          </a:p>
        </p:txBody>
      </p:sp>
      <p:sp>
        <p:nvSpPr>
          <p:cNvPr id="3" name="Content Placeholder 2"/>
          <p:cNvSpPr>
            <a:spLocks noGrp="1"/>
          </p:cNvSpPr>
          <p:nvPr>
            <p:ph idx="4294967295"/>
          </p:nvPr>
        </p:nvSpPr>
        <p:spPr>
          <a:xfrm>
            <a:off x="324619" y="3459138"/>
            <a:ext cx="8229600" cy="1728192"/>
          </a:xfrm>
        </p:spPr>
        <p:txBody>
          <a:bodyPr>
            <a:noAutofit/>
          </a:bodyPr>
          <a:lstStyle/>
          <a:p>
            <a:pPr marL="0" indent="0">
              <a:buNone/>
            </a:pPr>
            <a:r>
              <a:rPr lang="en-GB" sz="1200" dirty="0">
                <a:solidFill>
                  <a:srgbClr val="1F224E"/>
                </a:solidFill>
                <a:latin typeface="Myriad Pro" charset="0"/>
                <a:ea typeface="Myriad Pro" charset="0"/>
                <a:cs typeface="Myriad Pro" charset="0"/>
              </a:rPr>
              <a:t>This is an </a:t>
            </a:r>
            <a:r>
              <a:rPr lang="en-GB" sz="1200" dirty="0" smtClean="0">
                <a:solidFill>
                  <a:srgbClr val="00B050"/>
                </a:solidFill>
                <a:latin typeface="Myriad Pro" charset="0"/>
                <a:ea typeface="Myriad Pro" charset="0"/>
                <a:cs typeface="Myriad Pro" charset="0"/>
              </a:rPr>
              <a:t>AO4 (skills) </a:t>
            </a:r>
            <a:r>
              <a:rPr lang="en-GB" sz="1200" dirty="0">
                <a:solidFill>
                  <a:srgbClr val="1F224E"/>
                </a:solidFill>
                <a:latin typeface="Myriad Pro" charset="0"/>
                <a:ea typeface="Myriad Pro" charset="0"/>
                <a:cs typeface="Myriad Pro" charset="0"/>
              </a:rPr>
              <a:t>question as students need </a:t>
            </a:r>
            <a:r>
              <a:rPr lang="en-GB" sz="1200" dirty="0" smtClean="0">
                <a:solidFill>
                  <a:srgbClr val="1F224E"/>
                </a:solidFill>
                <a:latin typeface="Myriad Pro" charset="0"/>
                <a:ea typeface="Myriad Pro" charset="0"/>
                <a:cs typeface="Myriad Pro" charset="0"/>
              </a:rPr>
              <a:t>to use their skill of interpreting graphs to be able to describe trends.</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Potential answers include</a:t>
            </a:r>
            <a:r>
              <a:rPr lang="en-US" sz="1200" dirty="0" smtClean="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2000 to 2003 saw little change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  </a:t>
            </a:r>
          </a:p>
          <a:p>
            <a:r>
              <a:rPr lang="en-US" sz="1200" dirty="0">
                <a:solidFill>
                  <a:srgbClr val="1F224E"/>
                </a:solidFill>
                <a:latin typeface="Myriad Pro" charset="0"/>
                <a:ea typeface="Myriad Pro" charset="0"/>
                <a:cs typeface="Myriad Pro" charset="0"/>
              </a:rPr>
              <a:t>Steady increase from 2003 to 2008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Began to decline again after 2008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 </a:t>
            </a:r>
          </a:p>
          <a:p>
            <a:r>
              <a:rPr lang="en-US" sz="1200" dirty="0">
                <a:solidFill>
                  <a:srgbClr val="1F224E"/>
                </a:solidFill>
                <a:latin typeface="Myriad Pro" charset="0"/>
                <a:ea typeface="Myriad Pro" charset="0"/>
                <a:cs typeface="Myriad Pro" charset="0"/>
              </a:rPr>
              <a:t>It increases but fluctuates over the time </a:t>
            </a:r>
            <a:r>
              <a:rPr lang="en-US" sz="1200" dirty="0" smtClean="0">
                <a:solidFill>
                  <a:srgbClr val="1F224E"/>
                </a:solidFill>
                <a:latin typeface="Myriad Pro" charset="0"/>
                <a:ea typeface="Myriad Pro" charset="0"/>
                <a:cs typeface="Myriad Pro" charset="0"/>
              </a:rPr>
              <a:t>period (</a:t>
            </a:r>
            <a:r>
              <a:rPr lang="en-GB" sz="1200" dirty="0">
                <a:solidFill>
                  <a:srgbClr val="1F224E"/>
                </a:solidFill>
                <a:latin typeface="Myriad Pro" charset="0"/>
                <a:ea typeface="Myriad Pro" charset="0"/>
                <a:cs typeface="Myriad Pro" charset="0"/>
                <a:sym typeface="Wingdings"/>
              </a:rPr>
              <a:t></a:t>
            </a:r>
            <a:r>
              <a:rPr lang="en-US" sz="1200" dirty="0" smtClean="0">
                <a:solidFill>
                  <a:srgbClr val="1F224E"/>
                </a:solidFill>
                <a:latin typeface="Myriad Pro" charset="0"/>
                <a:ea typeface="Myriad Pro" charset="0"/>
                <a:cs typeface="Myriad Pro" charset="0"/>
              </a:rPr>
              <a:t>)</a:t>
            </a:r>
          </a:p>
          <a:p>
            <a:endParaRPr lang="en-US" sz="1200" dirty="0">
              <a:solidFill>
                <a:srgbClr val="1F224E"/>
              </a:solidFill>
              <a:latin typeface="Myriad Pro" charset="0"/>
              <a:ea typeface="Myriad Pro" charset="0"/>
              <a:cs typeface="Myriad Pro" charset="0"/>
            </a:endParaRPr>
          </a:p>
          <a:p>
            <a:pPr marL="0" indent="0">
              <a:buNone/>
            </a:pPr>
            <a:r>
              <a:rPr lang="en-US" sz="1200" dirty="0" smtClean="0">
                <a:solidFill>
                  <a:srgbClr val="1F224E"/>
                </a:solidFill>
                <a:latin typeface="Myriad Pro" charset="0"/>
                <a:ea typeface="Myriad Pro" charset="0"/>
                <a:cs typeface="Myriad Pro" charset="0"/>
              </a:rPr>
              <a:t>Just writing ‘increased/decreased’ alone is insufficient for credit – an </a:t>
            </a:r>
            <a:r>
              <a:rPr lang="en-US" sz="1200" u="sng" dirty="0" smtClean="0">
                <a:solidFill>
                  <a:srgbClr val="1F224E"/>
                </a:solidFill>
                <a:latin typeface="Myriad Pro" charset="0"/>
                <a:ea typeface="Myriad Pro" charset="0"/>
                <a:cs typeface="Myriad Pro" charset="0"/>
              </a:rPr>
              <a:t>adjective</a:t>
            </a:r>
            <a:r>
              <a:rPr lang="en-US" sz="1200" dirty="0" smtClean="0">
                <a:solidFill>
                  <a:srgbClr val="1F224E"/>
                </a:solidFill>
                <a:latin typeface="Myriad Pro" charset="0"/>
                <a:ea typeface="Myriad Pro" charset="0"/>
                <a:cs typeface="Myriad Pro" charset="0"/>
              </a:rPr>
              <a:t> is required or </a:t>
            </a:r>
            <a:r>
              <a:rPr lang="en-US" sz="1200" u="sng" dirty="0" smtClean="0">
                <a:solidFill>
                  <a:srgbClr val="1F224E"/>
                </a:solidFill>
                <a:latin typeface="Myriad Pro" charset="0"/>
                <a:ea typeface="Myriad Pro" charset="0"/>
                <a:cs typeface="Myriad Pro" charset="0"/>
              </a:rPr>
              <a:t>dates</a:t>
            </a:r>
            <a:r>
              <a:rPr lang="en-US" sz="1200" dirty="0" smtClean="0">
                <a:solidFill>
                  <a:srgbClr val="1F224E"/>
                </a:solidFill>
                <a:latin typeface="Myriad Pro" charset="0"/>
                <a:ea typeface="Myriad Pro" charset="0"/>
                <a:cs typeface="Myriad Pro" charset="0"/>
              </a:rPr>
              <a:t>. Some </a:t>
            </a:r>
            <a:r>
              <a:rPr lang="en-US" sz="1200" dirty="0" err="1" smtClean="0">
                <a:solidFill>
                  <a:srgbClr val="1F224E"/>
                </a:solidFill>
                <a:latin typeface="Myriad Pro" charset="0"/>
                <a:ea typeface="Myriad Pro" charset="0"/>
                <a:cs typeface="Myriad Pro" charset="0"/>
              </a:rPr>
              <a:t>flexibilty</a:t>
            </a:r>
            <a:r>
              <a:rPr lang="en-US" sz="1200" dirty="0" smtClean="0">
                <a:solidFill>
                  <a:srgbClr val="1F224E"/>
                </a:solidFill>
                <a:latin typeface="Myriad Pro" charset="0"/>
                <a:ea typeface="Myriad Pro" charset="0"/>
                <a:cs typeface="Myriad Pro" charset="0"/>
              </a:rPr>
              <a:t> should be allowed on dates as long as the trends and general time periods are correct. Statistics are not required and should not be credited without an interpretation referring to a change in fertility rate.</a:t>
            </a:r>
            <a:endParaRPr lang="en-GB" sz="12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313184" y="980728"/>
            <a:ext cx="8229600" cy="2448694"/>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sz="1600" dirty="0"/>
              <a:t>Study the graph below, which shows how the total fertility rate in Bradford changed between 2000 and 2010</a:t>
            </a:r>
            <a:r>
              <a:rPr lang="en-US" sz="1600" dirty="0" smtClean="0"/>
              <a:t>.</a:t>
            </a:r>
          </a:p>
          <a:p>
            <a:pPr marL="0" lvl="1" indent="0">
              <a:buNone/>
            </a:pPr>
            <a:endParaRPr lang="en-US" sz="1600" dirty="0"/>
          </a:p>
          <a:p>
            <a:pPr marL="0" lvl="1" indent="0">
              <a:buNone/>
            </a:pPr>
            <a:endParaRPr lang="en-US" sz="1600" dirty="0" smtClean="0"/>
          </a:p>
          <a:p>
            <a:pPr marL="0" lvl="1" indent="0">
              <a:buNone/>
            </a:pPr>
            <a:endParaRPr lang="en-US" sz="1600" dirty="0" smtClean="0"/>
          </a:p>
          <a:p>
            <a:pPr marL="0" lvl="1" indent="0">
              <a:buNone/>
            </a:pPr>
            <a:endParaRPr lang="en-US" sz="1600" dirty="0"/>
          </a:p>
          <a:p>
            <a:pPr marL="0" lvl="1" indent="0">
              <a:buNone/>
            </a:pPr>
            <a:endParaRPr lang="en-US" sz="1600" dirty="0"/>
          </a:p>
          <a:p>
            <a:pPr marL="0" lvl="1" indent="0">
              <a:buNone/>
            </a:pPr>
            <a:r>
              <a:rPr lang="en-US" sz="1600" dirty="0">
                <a:solidFill>
                  <a:srgbClr val="00B050"/>
                </a:solidFill>
              </a:rPr>
              <a:t>Describe the trends </a:t>
            </a:r>
            <a:r>
              <a:rPr lang="en-US" sz="1600" dirty="0"/>
              <a:t>in the total fertility rate over the period shown</a:t>
            </a:r>
            <a:r>
              <a:rPr lang="en-US" sz="1600" dirty="0" smtClean="0"/>
              <a:t>.</a:t>
            </a:r>
          </a:p>
        </p:txBody>
      </p:sp>
      <p:pic>
        <p:nvPicPr>
          <p:cNvPr id="5122" name="Picture 2" title="Question 2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372" y="1413408"/>
            <a:ext cx="3384376" cy="1583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73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2(b) </a:t>
            </a:r>
            <a:r>
              <a:rPr lang="en-GB" dirty="0"/>
              <a:t>– </a:t>
            </a:r>
            <a:r>
              <a:rPr lang="en-GB" dirty="0" smtClean="0"/>
              <a:t>3 marks</a:t>
            </a:r>
            <a:endParaRPr lang="en-GB" dirty="0"/>
          </a:p>
        </p:txBody>
      </p:sp>
      <p:sp>
        <p:nvSpPr>
          <p:cNvPr id="3" name="Content Placeholder 2"/>
          <p:cNvSpPr>
            <a:spLocks noGrp="1"/>
          </p:cNvSpPr>
          <p:nvPr>
            <p:ph idx="4294967295"/>
          </p:nvPr>
        </p:nvSpPr>
        <p:spPr>
          <a:xfrm>
            <a:off x="395536" y="2780928"/>
            <a:ext cx="5230712" cy="3312368"/>
          </a:xfrm>
        </p:spPr>
        <p:txBody>
          <a:bodyPr>
            <a:normAutofit lnSpcReduction="10000"/>
          </a:bodyPr>
          <a:lstStyle/>
          <a:p>
            <a:pPr marL="285750" indent="-285750"/>
            <a:r>
              <a:rPr lang="en-GB" sz="1600" dirty="0" smtClean="0">
                <a:solidFill>
                  <a:srgbClr val="1F224E"/>
                </a:solidFill>
                <a:latin typeface="Myriad Pro" charset="0"/>
                <a:ea typeface="Myriad Pro" charset="0"/>
                <a:cs typeface="Myriad Pro" charset="0"/>
              </a:rPr>
              <a:t>This is an </a:t>
            </a:r>
            <a:r>
              <a:rPr lang="en-GB" sz="1600" dirty="0" smtClean="0">
                <a:solidFill>
                  <a:srgbClr val="00B050"/>
                </a:solidFill>
                <a:latin typeface="Myriad Pro" charset="0"/>
                <a:ea typeface="Myriad Pro" charset="0"/>
                <a:cs typeface="Myriad Pro" charset="0"/>
              </a:rPr>
              <a:t>AO4 (skills)</a:t>
            </a:r>
            <a:r>
              <a:rPr lang="en-GB" sz="1600" dirty="0" smtClean="0">
                <a:solidFill>
                  <a:srgbClr val="1F224E"/>
                </a:solidFill>
                <a:latin typeface="Myriad Pro" charset="0"/>
                <a:ea typeface="Myriad Pro" charset="0"/>
                <a:cs typeface="Myriad Pro" charset="0"/>
              </a:rPr>
              <a:t> </a:t>
            </a:r>
            <a:r>
              <a:rPr lang="en-GB" sz="1600" dirty="0">
                <a:solidFill>
                  <a:srgbClr val="1F224E"/>
                </a:solidFill>
                <a:latin typeface="Myriad Pro" charset="0"/>
                <a:ea typeface="Myriad Pro" charset="0"/>
                <a:cs typeface="Myriad Pro" charset="0"/>
              </a:rPr>
              <a:t>question </a:t>
            </a:r>
            <a:r>
              <a:rPr lang="en-GB" sz="1600" dirty="0" smtClean="0">
                <a:solidFill>
                  <a:srgbClr val="1F224E"/>
                </a:solidFill>
                <a:latin typeface="Myriad Pro" charset="0"/>
                <a:ea typeface="Myriad Pro" charset="0"/>
                <a:cs typeface="Myriad Pro" charset="0"/>
              </a:rPr>
              <a:t>targeting </a:t>
            </a:r>
            <a:r>
              <a:rPr lang="en-GB" sz="1600" dirty="0">
                <a:solidFill>
                  <a:srgbClr val="1F224E"/>
                </a:solidFill>
                <a:latin typeface="Myriad Pro" charset="0"/>
                <a:ea typeface="Myriad Pro" charset="0"/>
                <a:cs typeface="Myriad Pro" charset="0"/>
              </a:rPr>
              <a:t>students ability to </a:t>
            </a:r>
            <a:r>
              <a:rPr lang="en-GB" sz="1600" dirty="0" smtClean="0">
                <a:solidFill>
                  <a:srgbClr val="1F224E"/>
                </a:solidFill>
                <a:latin typeface="Myriad Pro" charset="0"/>
                <a:ea typeface="Myriad Pro" charset="0"/>
                <a:cs typeface="Myriad Pro" charset="0"/>
              </a:rPr>
              <a:t>‘</a:t>
            </a:r>
            <a:r>
              <a:rPr lang="en-US" sz="1600" dirty="0" smtClean="0">
                <a:solidFill>
                  <a:srgbClr val="1F224E"/>
                </a:solidFill>
                <a:latin typeface="Myriad Pro" charset="0"/>
                <a:ea typeface="Myriad Pro" charset="0"/>
                <a:cs typeface="Myriad Pro" charset="0"/>
              </a:rPr>
              <a:t>interpret tables of data’</a:t>
            </a:r>
            <a:r>
              <a:rPr lang="en-GB" sz="1600" dirty="0">
                <a:solidFill>
                  <a:srgbClr val="1F224E"/>
                </a:solidFill>
                <a:latin typeface="Myriad Pro" charset="0"/>
                <a:ea typeface="Myriad Pro" charset="0"/>
                <a:cs typeface="Myriad Pro" charset="0"/>
              </a:rPr>
              <a:t>. </a:t>
            </a:r>
            <a:endParaRPr lang="en-GB" sz="1600" dirty="0" smtClean="0">
              <a:solidFill>
                <a:srgbClr val="1F224E"/>
              </a:solidFill>
              <a:latin typeface="Myriad Pro" charset="0"/>
              <a:ea typeface="Myriad Pro" charset="0"/>
              <a:cs typeface="Myriad Pro" charset="0"/>
            </a:endParaRPr>
          </a:p>
          <a:p>
            <a:pPr marL="285750" indent="-285750"/>
            <a:r>
              <a:rPr lang="en-GB" sz="1600" dirty="0" smtClean="0">
                <a:solidFill>
                  <a:srgbClr val="1F224E"/>
                </a:solidFill>
                <a:latin typeface="Myriad Pro" charset="0"/>
                <a:ea typeface="Myriad Pro" charset="0"/>
                <a:cs typeface="Myriad Pro" charset="0"/>
              </a:rPr>
              <a:t>There are three marks and so students just need to make three points about the contribution of migration to the total population change in Bradford between 2009 and 2010.</a:t>
            </a:r>
            <a:endParaRPr lang="en-GB" sz="1600" dirty="0">
              <a:solidFill>
                <a:srgbClr val="1F224E"/>
              </a:solidFill>
              <a:latin typeface="Myriad Pro" charset="0"/>
              <a:ea typeface="Myriad Pro" charset="0"/>
              <a:cs typeface="Myriad Pro" charset="0"/>
            </a:endParaRPr>
          </a:p>
          <a:p>
            <a:pPr marL="285750" indent="-285750">
              <a:buFont typeface="Arial" panose="020B0604020202020204" pitchFamily="34" charset="0"/>
              <a:buChar char="•"/>
            </a:pPr>
            <a:r>
              <a:rPr lang="en-GB" sz="1600" dirty="0" smtClean="0">
                <a:solidFill>
                  <a:srgbClr val="1F224E"/>
                </a:solidFill>
                <a:latin typeface="Myriad Pro" charset="0"/>
                <a:ea typeface="Myriad Pro" charset="0"/>
                <a:cs typeface="Myriad Pro" charset="0"/>
              </a:rPr>
              <a:t>For example, points could include:</a:t>
            </a:r>
          </a:p>
          <a:p>
            <a:pPr lvl="1"/>
            <a:r>
              <a:rPr lang="en-US" sz="1200" dirty="0">
                <a:solidFill>
                  <a:srgbClr val="1F224E"/>
                </a:solidFill>
                <a:latin typeface="Myriad Pro" charset="0"/>
                <a:ea typeface="Myriad Pro" charset="0"/>
                <a:cs typeface="Myriad Pro" charset="0"/>
              </a:rPr>
              <a:t>Net migration led to an increase of 1,500 people in Bradford in 2009-10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a:t>
            </a:r>
          </a:p>
          <a:p>
            <a:pPr lvl="1"/>
            <a:r>
              <a:rPr lang="en-US" sz="1200" dirty="0">
                <a:solidFill>
                  <a:srgbClr val="1F224E"/>
                </a:solidFill>
                <a:latin typeface="Myriad Pro" charset="0"/>
                <a:ea typeface="Myriad Pro" charset="0"/>
                <a:cs typeface="Myriad Pro" charset="0"/>
              </a:rPr>
              <a:t>Most of the increase came from international migration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a:t>
            </a:r>
          </a:p>
          <a:p>
            <a:pPr lvl="1"/>
            <a:r>
              <a:rPr lang="en-US" sz="1200" dirty="0">
                <a:solidFill>
                  <a:srgbClr val="1F224E"/>
                </a:solidFill>
                <a:latin typeface="Myriad Pro" charset="0"/>
                <a:ea typeface="Myriad Pro" charset="0"/>
                <a:cs typeface="Myriad Pro" charset="0"/>
              </a:rPr>
              <a:t>Internal migration saw more people leave than arrive in Bradford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a:t>
            </a:r>
          </a:p>
          <a:p>
            <a:pPr lvl="1"/>
            <a:r>
              <a:rPr lang="en-US" sz="1200" dirty="0">
                <a:solidFill>
                  <a:srgbClr val="1F224E"/>
                </a:solidFill>
                <a:latin typeface="Myriad Pro" charset="0"/>
                <a:ea typeface="Myriad Pro" charset="0"/>
                <a:cs typeface="Myriad Pro" charset="0"/>
              </a:rPr>
              <a:t>The increase due to migration was less than that due to natural change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a:t>
            </a:r>
          </a:p>
        </p:txBody>
      </p:sp>
      <p:sp>
        <p:nvSpPr>
          <p:cNvPr id="4" name="Content Placeholder 2"/>
          <p:cNvSpPr txBox="1">
            <a:spLocks/>
          </p:cNvSpPr>
          <p:nvPr/>
        </p:nvSpPr>
        <p:spPr>
          <a:xfrm>
            <a:off x="395536" y="1268338"/>
            <a:ext cx="8147248" cy="1440582"/>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t>Study </a:t>
            </a:r>
            <a:r>
              <a:rPr lang="en-US" sz="1600" b="1" dirty="0"/>
              <a:t>Fig. 4 </a:t>
            </a:r>
            <a:r>
              <a:rPr lang="en-US" sz="1600" dirty="0"/>
              <a:t>in the separate Resource Booklet, a </a:t>
            </a:r>
            <a:r>
              <a:rPr lang="en-US" sz="1600" dirty="0">
                <a:solidFill>
                  <a:srgbClr val="00B050"/>
                </a:solidFill>
              </a:rPr>
              <a:t>table</a:t>
            </a:r>
            <a:r>
              <a:rPr lang="en-US" sz="1600" dirty="0"/>
              <a:t> showing components of population change in Bradford between 2009 and 2010</a:t>
            </a:r>
            <a:r>
              <a:rPr lang="en-US" sz="1600" dirty="0" smtClean="0"/>
              <a:t>.</a:t>
            </a:r>
          </a:p>
          <a:p>
            <a:pPr marL="0" indent="0">
              <a:buNone/>
            </a:pPr>
            <a:endParaRPr lang="en-US" sz="1600" dirty="0" smtClean="0"/>
          </a:p>
          <a:p>
            <a:pPr marL="0" indent="0">
              <a:buNone/>
            </a:pPr>
            <a:r>
              <a:rPr lang="en-US" sz="1600" dirty="0">
                <a:solidFill>
                  <a:srgbClr val="00B050"/>
                </a:solidFill>
              </a:rPr>
              <a:t>Describe</a:t>
            </a:r>
            <a:r>
              <a:rPr lang="en-US" sz="1600" dirty="0"/>
              <a:t> the </a:t>
            </a:r>
            <a:r>
              <a:rPr lang="en-US" sz="1600" u="sng" dirty="0"/>
              <a:t>contribution</a:t>
            </a:r>
            <a:r>
              <a:rPr lang="en-US" sz="1600" dirty="0"/>
              <a:t> of </a:t>
            </a:r>
            <a:r>
              <a:rPr lang="en-US" sz="1600" u="sng" dirty="0"/>
              <a:t>migration</a:t>
            </a:r>
            <a:r>
              <a:rPr lang="en-US" sz="1600" dirty="0"/>
              <a:t> to the </a:t>
            </a:r>
            <a:r>
              <a:rPr lang="en-US" sz="1600" u="sng" dirty="0"/>
              <a:t>total population change</a:t>
            </a:r>
            <a:r>
              <a:rPr lang="en-US" sz="1600" dirty="0"/>
              <a:t> in Bradford between 2009 and 2010.</a:t>
            </a:r>
            <a:endParaRPr lang="en-US" sz="1600" dirty="0" smtClean="0"/>
          </a:p>
        </p:txBody>
      </p:sp>
      <p:pic>
        <p:nvPicPr>
          <p:cNvPr id="6146" name="Picture 2" title="Question 2 (b)"/>
          <p:cNvPicPr>
            <a:picLocks noChangeAspect="1" noChangeArrowheads="1"/>
          </p:cNvPicPr>
          <p:nvPr/>
        </p:nvPicPr>
        <p:blipFill rotWithShape="1">
          <a:blip r:embed="rId2">
            <a:extLst>
              <a:ext uri="{28A0092B-C50C-407E-A947-70E740481C1C}">
                <a14:useLocalDpi xmlns:a14="http://schemas.microsoft.com/office/drawing/2010/main" val="0"/>
              </a:ext>
            </a:extLst>
          </a:blip>
          <a:srcRect l="31442" t="7955" r="12678" b="2807"/>
          <a:stretch/>
        </p:blipFill>
        <p:spPr bwMode="auto">
          <a:xfrm>
            <a:off x="5991224" y="3355831"/>
            <a:ext cx="2438401"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626248" y="2924944"/>
            <a:ext cx="3168352" cy="430887"/>
          </a:xfrm>
          <a:prstGeom prst="rect">
            <a:avLst/>
          </a:prstGeom>
        </p:spPr>
        <p:txBody>
          <a:bodyPr wrap="square">
            <a:spAutoFit/>
          </a:bodyPr>
          <a:lstStyle/>
          <a:p>
            <a:pPr algn="ctr"/>
            <a:r>
              <a:rPr lang="en-GB" sz="1100" b="1" dirty="0">
                <a:solidFill>
                  <a:srgbClr val="1F224E"/>
                </a:solidFill>
                <a:latin typeface="Myriad Pro" charset="0"/>
                <a:ea typeface="Myriad Pro" charset="0"/>
                <a:cs typeface="Myriad Pro" charset="0"/>
              </a:rPr>
              <a:t>Fig. 4 – Components of population change in Bradford between 2009 and 2010</a:t>
            </a:r>
          </a:p>
        </p:txBody>
      </p:sp>
    </p:spTree>
    <p:extLst>
      <p:ext uri="{BB962C8B-B14F-4D97-AF65-F5344CB8AC3E}">
        <p14:creationId xmlns:p14="http://schemas.microsoft.com/office/powerpoint/2010/main" val="4188096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2(c) </a:t>
            </a:r>
            <a:r>
              <a:rPr lang="en-GB" dirty="0"/>
              <a:t>– </a:t>
            </a:r>
            <a:r>
              <a:rPr lang="en-GB" dirty="0" smtClean="0"/>
              <a:t>4 marks</a:t>
            </a:r>
            <a:endParaRPr lang="en-GB" dirty="0"/>
          </a:p>
        </p:txBody>
      </p:sp>
      <p:sp>
        <p:nvSpPr>
          <p:cNvPr id="4" name="Content Placeholder 2"/>
          <p:cNvSpPr txBox="1">
            <a:spLocks/>
          </p:cNvSpPr>
          <p:nvPr/>
        </p:nvSpPr>
        <p:spPr>
          <a:xfrm>
            <a:off x="395536" y="1268338"/>
            <a:ext cx="8147248" cy="1440582"/>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t>Study </a:t>
            </a:r>
            <a:r>
              <a:rPr lang="en-US" sz="1600" b="1" dirty="0"/>
              <a:t>Fig. 5 </a:t>
            </a:r>
            <a:r>
              <a:rPr lang="en-US" sz="1600" dirty="0"/>
              <a:t>in the separate Resource Booklet, a graph showing population projections for Bradford.</a:t>
            </a:r>
          </a:p>
          <a:p>
            <a:pPr marL="0" indent="0">
              <a:buNone/>
            </a:pPr>
            <a:endParaRPr lang="en-US" sz="1600" dirty="0" smtClean="0"/>
          </a:p>
          <a:p>
            <a:pPr marL="0" indent="0">
              <a:buNone/>
            </a:pPr>
            <a:r>
              <a:rPr lang="en-US" sz="1600" dirty="0">
                <a:solidFill>
                  <a:srgbClr val="00B0F0"/>
                </a:solidFill>
              </a:rPr>
              <a:t>Explain the challenges </a:t>
            </a:r>
            <a:r>
              <a:rPr lang="en-US" sz="1600" dirty="0"/>
              <a:t>that </a:t>
            </a:r>
            <a:r>
              <a:rPr lang="en-US" sz="1600" u="sng" dirty="0"/>
              <a:t>could be caused</a:t>
            </a:r>
            <a:r>
              <a:rPr lang="en-US" sz="1600" dirty="0"/>
              <a:t> by the </a:t>
            </a:r>
            <a:r>
              <a:rPr lang="en-US" sz="1600" u="sng" dirty="0"/>
              <a:t>changing population</a:t>
            </a:r>
            <a:r>
              <a:rPr lang="en-US" sz="1600" dirty="0"/>
              <a:t> in Bradford as shown in </a:t>
            </a:r>
            <a:r>
              <a:rPr lang="en-US" sz="1600" b="1" u="sng" dirty="0"/>
              <a:t>Fig. 5</a:t>
            </a:r>
            <a:r>
              <a:rPr lang="en-US" sz="1600" dirty="0"/>
              <a:t>.</a:t>
            </a:r>
          </a:p>
        </p:txBody>
      </p:sp>
      <p:pic>
        <p:nvPicPr>
          <p:cNvPr id="7170" name="Picture 2" title="Question 2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869" y="3831307"/>
            <a:ext cx="4057114" cy="2025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402406" y="2852936"/>
            <a:ext cx="8140377"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smtClean="0">
                <a:solidFill>
                  <a:srgbClr val="1F224E"/>
                </a:solidFill>
                <a:latin typeface="Myriad Pro" charset="0"/>
                <a:ea typeface="Myriad Pro" charset="0"/>
                <a:cs typeface="Myriad Pro" charset="0"/>
              </a:rPr>
              <a:t>This is an </a:t>
            </a:r>
            <a:r>
              <a:rPr lang="en-GB" sz="1600" dirty="0" smtClean="0">
                <a:solidFill>
                  <a:srgbClr val="00B0F0"/>
                </a:solidFill>
                <a:latin typeface="Myriad Pro" charset="0"/>
                <a:ea typeface="Myriad Pro" charset="0"/>
                <a:cs typeface="Myriad Pro" charset="0"/>
              </a:rPr>
              <a:t>AO3 (application) </a:t>
            </a:r>
            <a:r>
              <a:rPr lang="en-GB" sz="1600" dirty="0" smtClean="0">
                <a:solidFill>
                  <a:srgbClr val="1F224E"/>
                </a:solidFill>
                <a:latin typeface="Myriad Pro" charset="0"/>
                <a:ea typeface="Myriad Pro" charset="0"/>
                <a:cs typeface="Myriad Pro" charset="0"/>
              </a:rPr>
              <a:t>question as students need to </a:t>
            </a:r>
            <a:r>
              <a:rPr lang="en-GB" sz="1600" dirty="0" smtClean="0">
                <a:solidFill>
                  <a:srgbClr val="00B0F0"/>
                </a:solidFill>
                <a:latin typeface="Myriad Pro" charset="0"/>
                <a:ea typeface="Myriad Pro" charset="0"/>
                <a:cs typeface="Myriad Pro" charset="0"/>
              </a:rPr>
              <a:t>apply their knowledge and understanding</a:t>
            </a:r>
            <a:r>
              <a:rPr lang="en-GB" sz="1600" dirty="0" smtClean="0">
                <a:solidFill>
                  <a:srgbClr val="1F224E"/>
                </a:solidFill>
                <a:latin typeface="Myriad Pro" charset="0"/>
                <a:ea typeface="Myriad Pro" charset="0"/>
                <a:cs typeface="Myriad Pro" charset="0"/>
              </a:rPr>
              <a:t> to the graph in order to </a:t>
            </a:r>
            <a:r>
              <a:rPr lang="en-GB" sz="1600" dirty="0" smtClean="0">
                <a:solidFill>
                  <a:srgbClr val="00B0F0"/>
                </a:solidFill>
                <a:latin typeface="Myriad Pro" charset="0"/>
                <a:ea typeface="Myriad Pro" charset="0"/>
                <a:cs typeface="Myriad Pro" charset="0"/>
              </a:rPr>
              <a:t>analyse</a:t>
            </a:r>
            <a:r>
              <a:rPr lang="en-GB" sz="1600" dirty="0" smtClean="0">
                <a:solidFill>
                  <a:srgbClr val="1F224E"/>
                </a:solidFill>
                <a:latin typeface="Myriad Pro" charset="0"/>
                <a:ea typeface="Myriad Pro" charset="0"/>
                <a:cs typeface="Myriad Pro" charset="0"/>
              </a:rPr>
              <a:t> the graph and explain challenges that could be caused by the changing population in Bradford shown.</a:t>
            </a:r>
          </a:p>
        </p:txBody>
      </p:sp>
      <p:sp>
        <p:nvSpPr>
          <p:cNvPr id="6" name="Rectangle 5"/>
          <p:cNvSpPr/>
          <p:nvPr/>
        </p:nvSpPr>
        <p:spPr>
          <a:xfrm>
            <a:off x="454968" y="3717032"/>
            <a:ext cx="4572000" cy="2123658"/>
          </a:xfrm>
          <a:prstGeom prst="rect">
            <a:avLst/>
          </a:prstGeom>
        </p:spPr>
        <p:txBody>
          <a:bodyPr>
            <a:spAutoFit/>
          </a:bodyPr>
          <a:lstStyle/>
          <a:p>
            <a:r>
              <a:rPr lang="en-US" sz="1200" b="1" dirty="0" smtClean="0">
                <a:solidFill>
                  <a:srgbClr val="1F224E"/>
                </a:solidFill>
                <a:latin typeface="Myriad Pro" charset="0"/>
                <a:ea typeface="Myriad Pro" charset="0"/>
                <a:cs typeface="Myriad Pro" charset="0"/>
              </a:rPr>
              <a:t>Example Answer:</a:t>
            </a:r>
          </a:p>
          <a:p>
            <a:r>
              <a:rPr lang="en-US" sz="1200" dirty="0" smtClean="0">
                <a:solidFill>
                  <a:srgbClr val="1F224E"/>
                </a:solidFill>
                <a:latin typeface="Myriad Pro" charset="0"/>
                <a:ea typeface="Myriad Pro" charset="0"/>
                <a:cs typeface="Myriad Pro" charset="0"/>
              </a:rPr>
              <a:t>The </a:t>
            </a:r>
            <a:r>
              <a:rPr lang="en-US" sz="1200" dirty="0">
                <a:solidFill>
                  <a:srgbClr val="1F224E"/>
                </a:solidFill>
                <a:latin typeface="Myriad Pro" charset="0"/>
                <a:ea typeface="Myriad Pro" charset="0"/>
                <a:cs typeface="Myriad Pro" charset="0"/>
              </a:rPr>
              <a:t>increase in the population of Bradford projected between </a:t>
            </a:r>
            <a:r>
              <a:rPr lang="en-US" sz="1200" dirty="0" smtClean="0">
                <a:solidFill>
                  <a:srgbClr val="1F224E"/>
                </a:solidFill>
                <a:latin typeface="Myriad Pro" charset="0"/>
                <a:ea typeface="Myriad Pro" charset="0"/>
                <a:cs typeface="Myriad Pro" charset="0"/>
              </a:rPr>
              <a:t>2010 and </a:t>
            </a:r>
            <a:r>
              <a:rPr lang="en-US" sz="1200" dirty="0">
                <a:solidFill>
                  <a:srgbClr val="1F224E"/>
                </a:solidFill>
                <a:latin typeface="Myriad Pro" charset="0"/>
                <a:ea typeface="Myriad Pro" charset="0"/>
                <a:cs typeface="Myriad Pro" charset="0"/>
              </a:rPr>
              <a:t>2033 could cause issues for housing as the extra people will need somewhere to live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a:t>
            </a:r>
            <a:r>
              <a:rPr lang="en-US" sz="1200" dirty="0" smtClean="0">
                <a:solidFill>
                  <a:srgbClr val="1F224E"/>
                </a:solidFill>
                <a:latin typeface="Myriad Pro" charset="0"/>
                <a:ea typeface="Myriad Pro" charset="0"/>
                <a:cs typeface="Myriad Pro" charset="0"/>
              </a:rPr>
              <a:t>. </a:t>
            </a:r>
            <a:r>
              <a:rPr lang="en-US" sz="1200" dirty="0">
                <a:solidFill>
                  <a:srgbClr val="1F224E"/>
                </a:solidFill>
                <a:latin typeface="Myriad Pro" charset="0"/>
                <a:ea typeface="Myriad Pro" charset="0"/>
                <a:cs typeface="Myriad Pro" charset="0"/>
              </a:rPr>
              <a:t>A greater number of people living in Bradford will place a lot of pressure upon its infrastructure with transport networks needing to be improved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a:t>
            </a:r>
            <a:r>
              <a:rPr lang="en-US" sz="1200" dirty="0" smtClean="0">
                <a:solidFill>
                  <a:srgbClr val="1F224E"/>
                </a:solidFill>
                <a:latin typeface="Myriad Pro" charset="0"/>
                <a:ea typeface="Myriad Pro" charset="0"/>
                <a:cs typeface="Myriad Pro" charset="0"/>
              </a:rPr>
              <a:t>. </a:t>
            </a:r>
            <a:r>
              <a:rPr lang="en-US" sz="1200" dirty="0">
                <a:solidFill>
                  <a:srgbClr val="1F224E"/>
                </a:solidFill>
                <a:latin typeface="Myriad Pro" charset="0"/>
                <a:ea typeface="Myriad Pro" charset="0"/>
                <a:cs typeface="Myriad Pro" charset="0"/>
              </a:rPr>
              <a:t>The rise in the number of older people will cause challenges for healthcare as the elderly visit their doctor more often and have more home visits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a:t>
            </a:r>
            <a:r>
              <a:rPr lang="en-US" sz="1200" dirty="0" smtClean="0">
                <a:solidFill>
                  <a:srgbClr val="1F224E"/>
                </a:solidFill>
                <a:latin typeface="Myriad Pro" charset="0"/>
                <a:ea typeface="Myriad Pro" charset="0"/>
                <a:cs typeface="Myriad Pro" charset="0"/>
              </a:rPr>
              <a:t>. </a:t>
            </a:r>
            <a:r>
              <a:rPr lang="en-US" sz="1200" dirty="0">
                <a:solidFill>
                  <a:srgbClr val="1F224E"/>
                </a:solidFill>
                <a:latin typeface="Myriad Pro" charset="0"/>
                <a:ea typeface="Myriad Pro" charset="0"/>
                <a:cs typeface="Myriad Pro" charset="0"/>
              </a:rPr>
              <a:t>A greater number of older people will also mean that leisure activities aimed at older people will need to be expanded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a:t>
            </a:r>
            <a:r>
              <a:rPr lang="en-US" sz="1200" dirty="0" smtClean="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580101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2(d)</a:t>
            </a:r>
            <a:endParaRPr lang="en-GB" dirty="0"/>
          </a:p>
        </p:txBody>
      </p:sp>
      <p:sp>
        <p:nvSpPr>
          <p:cNvPr id="3" name="Content Placeholder 2"/>
          <p:cNvSpPr txBox="1">
            <a:spLocks/>
          </p:cNvSpPr>
          <p:nvPr/>
        </p:nvSpPr>
        <p:spPr>
          <a:xfrm>
            <a:off x="222250" y="1548258"/>
            <a:ext cx="4565774" cy="44545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solidFill>
                  <a:srgbClr val="1F224E"/>
                </a:solidFill>
                <a:latin typeface="Myriad Pro" charset="0"/>
                <a:ea typeface="Myriad Pro" charset="0"/>
                <a:cs typeface="Myriad Pro" charset="0"/>
              </a:rPr>
              <a:t>Changing populations can </a:t>
            </a:r>
            <a:r>
              <a:rPr lang="en-US" sz="1800" dirty="0" smtClean="0">
                <a:solidFill>
                  <a:srgbClr val="1F224E"/>
                </a:solidFill>
                <a:latin typeface="Myriad Pro" charset="0"/>
                <a:ea typeface="Myriad Pro" charset="0"/>
                <a:cs typeface="Myriad Pro" charset="0"/>
              </a:rPr>
              <a:t>affect </a:t>
            </a:r>
            <a:r>
              <a:rPr lang="en-US" sz="1800" dirty="0">
                <a:solidFill>
                  <a:srgbClr val="1F224E"/>
                </a:solidFill>
                <a:latin typeface="Myriad Pro" charset="0"/>
                <a:ea typeface="Myriad Pro" charset="0"/>
                <a:cs typeface="Myriad Pro" charset="0"/>
              </a:rPr>
              <a:t>levels of energy supply and demand.</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Study </a:t>
            </a:r>
            <a:r>
              <a:rPr lang="en-US" sz="1800" b="1" dirty="0">
                <a:solidFill>
                  <a:srgbClr val="1F224E"/>
                </a:solidFill>
                <a:latin typeface="Myriad Pro" charset="0"/>
                <a:ea typeface="Myriad Pro" charset="0"/>
                <a:cs typeface="Myriad Pro" charset="0"/>
              </a:rPr>
              <a:t>Fig. 6 </a:t>
            </a:r>
            <a:r>
              <a:rPr lang="en-US" sz="1800" dirty="0">
                <a:solidFill>
                  <a:srgbClr val="1F224E"/>
                </a:solidFill>
                <a:latin typeface="Myriad Pro" charset="0"/>
                <a:ea typeface="Myriad Pro" charset="0"/>
                <a:cs typeface="Myriad Pro" charset="0"/>
              </a:rPr>
              <a:t>in the separate Resource Booklet, a map showing the average household electricity consumption for selected UK cities.</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Questions will refer to the map in </a:t>
            </a:r>
            <a:r>
              <a:rPr lang="en-GB" sz="1800" b="1" dirty="0">
                <a:solidFill>
                  <a:srgbClr val="1F224E"/>
                </a:solidFill>
                <a:latin typeface="Myriad Pro" charset="0"/>
                <a:ea typeface="Myriad Pro" charset="0"/>
                <a:cs typeface="Myriad Pro" charset="0"/>
              </a:rPr>
              <a:t>Fig. </a:t>
            </a:r>
            <a:r>
              <a:rPr lang="en-GB" sz="1800" b="1" dirty="0" smtClean="0">
                <a:solidFill>
                  <a:srgbClr val="1F224E"/>
                </a:solidFill>
                <a:latin typeface="Myriad Pro" charset="0"/>
                <a:ea typeface="Myriad Pro" charset="0"/>
                <a:cs typeface="Myriad Pro" charset="0"/>
              </a:rPr>
              <a:t>6 </a:t>
            </a:r>
            <a:r>
              <a:rPr lang="en-GB" sz="1800" dirty="0">
                <a:solidFill>
                  <a:srgbClr val="1F224E"/>
                </a:solidFill>
                <a:latin typeface="Myriad Pro" charset="0"/>
                <a:ea typeface="Myriad Pro" charset="0"/>
                <a:cs typeface="Myriad Pro" charset="0"/>
              </a:rPr>
              <a:t>and could be on any aspect at the moment, students should read the question first so they know what to focus on.</a:t>
            </a:r>
          </a:p>
          <a:p>
            <a:endParaRPr lang="en-GB" sz="3600" dirty="0"/>
          </a:p>
        </p:txBody>
      </p:sp>
      <p:pic>
        <p:nvPicPr>
          <p:cNvPr id="8194" name="Picture 2" title="Question 2 (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772816"/>
            <a:ext cx="3883496" cy="364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6003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2(d)(</a:t>
            </a:r>
            <a:r>
              <a:rPr lang="en-GB" dirty="0" err="1" smtClean="0"/>
              <a:t>i</a:t>
            </a:r>
            <a:r>
              <a:rPr lang="en-GB" dirty="0" smtClean="0"/>
              <a:t>) – 1 mark</a:t>
            </a:r>
            <a:endParaRPr lang="en-GB" dirty="0"/>
          </a:p>
        </p:txBody>
      </p:sp>
      <p:sp>
        <p:nvSpPr>
          <p:cNvPr id="3" name="Content Placeholder 2"/>
          <p:cNvSpPr txBox="1">
            <a:spLocks/>
          </p:cNvSpPr>
          <p:nvPr/>
        </p:nvSpPr>
        <p:spPr>
          <a:xfrm>
            <a:off x="534244" y="2171162"/>
            <a:ext cx="4541812" cy="18006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smtClean="0">
                <a:solidFill>
                  <a:srgbClr val="1F224E"/>
                </a:solidFill>
                <a:latin typeface="Myriad Pro" charset="0"/>
                <a:ea typeface="Myriad Pro" charset="0"/>
                <a:cs typeface="Myriad Pro" charset="0"/>
              </a:rPr>
              <a:t>This is an </a:t>
            </a:r>
            <a:r>
              <a:rPr lang="en-GB" sz="1400" dirty="0" smtClean="0">
                <a:solidFill>
                  <a:srgbClr val="00B050"/>
                </a:solidFill>
                <a:latin typeface="Myriad Pro" charset="0"/>
                <a:ea typeface="Myriad Pro" charset="0"/>
                <a:cs typeface="Myriad Pro" charset="0"/>
              </a:rPr>
              <a:t>AO4 (skills) </a:t>
            </a:r>
            <a:r>
              <a:rPr lang="en-GB" sz="1400" dirty="0" smtClean="0">
                <a:solidFill>
                  <a:srgbClr val="1F224E"/>
                </a:solidFill>
                <a:latin typeface="Myriad Pro" charset="0"/>
                <a:ea typeface="Myriad Pro" charset="0"/>
                <a:cs typeface="Myriad Pro" charset="0"/>
              </a:rPr>
              <a:t>question where students must </a:t>
            </a:r>
            <a:r>
              <a:rPr lang="en-GB" sz="1400" dirty="0">
                <a:solidFill>
                  <a:srgbClr val="1F224E"/>
                </a:solidFill>
                <a:latin typeface="Myriad Pro" charset="0"/>
                <a:ea typeface="Myriad Pro" charset="0"/>
                <a:cs typeface="Myriad Pro" charset="0"/>
              </a:rPr>
              <a:t>demonstrate an understanding of </a:t>
            </a:r>
            <a:r>
              <a:rPr lang="en-GB" sz="1400" dirty="0" smtClean="0">
                <a:solidFill>
                  <a:srgbClr val="1F224E"/>
                </a:solidFill>
                <a:latin typeface="Myriad Pro" charset="0"/>
                <a:ea typeface="Myriad Pro" charset="0"/>
                <a:cs typeface="Myriad Pro" charset="0"/>
              </a:rPr>
              <a:t>numbers. </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 difference between the two figures is simply the larger number minus the smaller figure. Therefore 1247 (Plymouth) minus 1100 (Bradford) is ‘</a:t>
            </a:r>
            <a:r>
              <a:rPr lang="en-GB" sz="1400" u="sng" dirty="0" smtClean="0">
                <a:solidFill>
                  <a:srgbClr val="1F224E"/>
                </a:solidFill>
                <a:latin typeface="Myriad Pro" charset="0"/>
                <a:ea typeface="Myriad Pro" charset="0"/>
                <a:cs typeface="Myriad Pro" charset="0"/>
              </a:rPr>
              <a:t>147</a:t>
            </a:r>
            <a:r>
              <a:rPr lang="en-GB" sz="1400" dirty="0" smtClean="0">
                <a:solidFill>
                  <a:srgbClr val="1F224E"/>
                </a:solidFill>
                <a:latin typeface="Myriad Pro" charset="0"/>
                <a:ea typeface="Myriad Pro" charset="0"/>
                <a:cs typeface="Myriad Pro" charset="0"/>
              </a:rPr>
              <a:t>’.</a:t>
            </a:r>
          </a:p>
          <a:p>
            <a:pPr marL="0" indent="0">
              <a:buNone/>
            </a:pPr>
            <a:endParaRPr lang="en-GB" sz="1400" u="sng"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Students do not need to show their working as there is no command to and there is only one mark available.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Remember also that students can use a calculator in the exam if they wish to!</a:t>
            </a:r>
            <a:endParaRPr lang="en-GB" sz="1400" dirty="0">
              <a:solidFill>
                <a:srgbClr val="1F224E"/>
              </a:solidFill>
              <a:latin typeface="Myriad Pro" charset="0"/>
              <a:ea typeface="Myriad Pro" charset="0"/>
              <a:cs typeface="Myriad Pro" charset="0"/>
            </a:endParaRPr>
          </a:p>
          <a:p>
            <a:pPr marL="285750" indent="-285750"/>
            <a:endParaRPr lang="en-GB" sz="14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44500" y="1118320"/>
            <a:ext cx="8391996" cy="79208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solidFill>
                  <a:srgbClr val="00B050"/>
                </a:solidFill>
              </a:rPr>
              <a:t>Calculate</a:t>
            </a:r>
            <a:r>
              <a:rPr lang="en-US" sz="2000" dirty="0"/>
              <a:t> the </a:t>
            </a:r>
            <a:r>
              <a:rPr lang="en-US" sz="2000" u="sng" dirty="0"/>
              <a:t>difference</a:t>
            </a:r>
            <a:r>
              <a:rPr lang="en-US" sz="2000" dirty="0"/>
              <a:t> between the average household energy consumption for </a:t>
            </a:r>
            <a:r>
              <a:rPr lang="en-US" sz="2000" u="sng" dirty="0"/>
              <a:t>Bradford</a:t>
            </a:r>
            <a:r>
              <a:rPr lang="en-US" sz="2000" dirty="0"/>
              <a:t> and </a:t>
            </a:r>
            <a:r>
              <a:rPr lang="en-US" sz="2000" u="sng" dirty="0"/>
              <a:t>Plymouth</a:t>
            </a:r>
            <a:r>
              <a:rPr lang="en-US" sz="2000" dirty="0"/>
              <a:t>.</a:t>
            </a:r>
            <a:endParaRPr lang="en-US" sz="2000" dirty="0" smtClean="0"/>
          </a:p>
        </p:txBody>
      </p:sp>
      <p:pic>
        <p:nvPicPr>
          <p:cNvPr id="6" name="Picture 2" title="Question 2 (d)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3108" y="2171162"/>
            <a:ext cx="3600400" cy="338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4254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2(d)(ii) – 1 mark</a:t>
            </a:r>
            <a:endParaRPr lang="en-GB" dirty="0"/>
          </a:p>
        </p:txBody>
      </p:sp>
      <p:sp>
        <p:nvSpPr>
          <p:cNvPr id="3" name="Content Placeholder 2"/>
          <p:cNvSpPr txBox="1">
            <a:spLocks/>
          </p:cNvSpPr>
          <p:nvPr/>
        </p:nvSpPr>
        <p:spPr>
          <a:xfrm>
            <a:off x="534244" y="2171161"/>
            <a:ext cx="4541812" cy="33807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smtClean="0">
                <a:solidFill>
                  <a:srgbClr val="1F224E"/>
                </a:solidFill>
                <a:latin typeface="Myriad Pro" charset="0"/>
                <a:ea typeface="Myriad Pro" charset="0"/>
                <a:cs typeface="Myriad Pro" charset="0"/>
              </a:rPr>
              <a:t>This is an </a:t>
            </a:r>
            <a:r>
              <a:rPr lang="en-GB" sz="1400" dirty="0" smtClean="0">
                <a:solidFill>
                  <a:srgbClr val="00B050"/>
                </a:solidFill>
                <a:latin typeface="Myriad Pro" charset="0"/>
                <a:ea typeface="Myriad Pro" charset="0"/>
                <a:cs typeface="Myriad Pro" charset="0"/>
              </a:rPr>
              <a:t>AO4 (skills) </a:t>
            </a:r>
            <a:r>
              <a:rPr lang="en-GB" sz="1400" dirty="0" smtClean="0">
                <a:solidFill>
                  <a:srgbClr val="1F224E"/>
                </a:solidFill>
                <a:latin typeface="Myriad Pro" charset="0"/>
                <a:ea typeface="Myriad Pro" charset="0"/>
                <a:cs typeface="Myriad Pro" charset="0"/>
              </a:rPr>
              <a:t>question where students must show that they understand and correctly use measures of spread, in this instance the range. </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 range is the difference between the largest value and the smallest value. Coventry has the largest value at 1361 and London has the smallest value at 969. The answer is ‘</a:t>
            </a:r>
            <a:r>
              <a:rPr lang="en-GB" sz="1400" u="sng" dirty="0" smtClean="0">
                <a:solidFill>
                  <a:srgbClr val="1F224E"/>
                </a:solidFill>
                <a:latin typeface="Myriad Pro" charset="0"/>
                <a:ea typeface="Myriad Pro" charset="0"/>
                <a:cs typeface="Myriad Pro" charset="0"/>
              </a:rPr>
              <a:t>392</a:t>
            </a:r>
            <a:r>
              <a:rPr lang="en-GB" sz="1400" dirty="0" smtClean="0">
                <a:solidFill>
                  <a:srgbClr val="1F224E"/>
                </a:solidFill>
                <a:latin typeface="Myriad Pro" charset="0"/>
                <a:ea typeface="Myriad Pro" charset="0"/>
                <a:cs typeface="Myriad Pro" charset="0"/>
              </a:rPr>
              <a:t>’ (1361 - 969).</a:t>
            </a:r>
          </a:p>
          <a:p>
            <a:pPr marL="0" indent="0">
              <a:buNone/>
            </a:pPr>
            <a:endParaRPr lang="en-GB" sz="1400" u="sng"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Students do not need to show their working as there is no command to and there is only one mark available.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Remember also that students can use a calculator in the exam if they wish to!</a:t>
            </a:r>
            <a:endParaRPr lang="en-GB" sz="1400" dirty="0">
              <a:solidFill>
                <a:srgbClr val="1F224E"/>
              </a:solidFill>
              <a:latin typeface="Myriad Pro" charset="0"/>
              <a:ea typeface="Myriad Pro" charset="0"/>
              <a:cs typeface="Myriad Pro" charset="0"/>
            </a:endParaRPr>
          </a:p>
          <a:p>
            <a:pPr marL="285750" indent="-285750"/>
            <a:endParaRPr lang="en-GB" sz="14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44500" y="1118320"/>
            <a:ext cx="8391996" cy="79208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solidFill>
                  <a:srgbClr val="00B050"/>
                </a:solidFill>
              </a:rPr>
              <a:t>Calculate</a:t>
            </a:r>
            <a:r>
              <a:rPr lang="en-US" sz="2000" dirty="0"/>
              <a:t> the </a:t>
            </a:r>
            <a:r>
              <a:rPr lang="en-US" sz="2000" u="sng" dirty="0"/>
              <a:t>range</a:t>
            </a:r>
            <a:r>
              <a:rPr lang="en-US" sz="2000" dirty="0"/>
              <a:t> of </a:t>
            </a:r>
            <a:r>
              <a:rPr lang="en-US" sz="2000" u="sng" dirty="0"/>
              <a:t>average electricity consumption</a:t>
            </a:r>
            <a:r>
              <a:rPr lang="en-US" sz="2000" dirty="0"/>
              <a:t> for the cities shown in </a:t>
            </a:r>
            <a:r>
              <a:rPr lang="en-US" sz="2000" b="1" dirty="0"/>
              <a:t>Fig. 6</a:t>
            </a:r>
            <a:r>
              <a:rPr lang="en-US" sz="2000" dirty="0" smtClean="0"/>
              <a:t>.</a:t>
            </a:r>
          </a:p>
        </p:txBody>
      </p:sp>
      <p:pic>
        <p:nvPicPr>
          <p:cNvPr id="6" name="Picture 2" title="Question 2 (d)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3108" y="2171162"/>
            <a:ext cx="3600400" cy="338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650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86995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2(d)(iii) – 1 mark</a:t>
            </a:r>
            <a:endParaRPr lang="en-GB" dirty="0"/>
          </a:p>
        </p:txBody>
      </p:sp>
      <p:sp>
        <p:nvSpPr>
          <p:cNvPr id="3" name="Content Placeholder 2"/>
          <p:cNvSpPr txBox="1">
            <a:spLocks/>
          </p:cNvSpPr>
          <p:nvPr/>
        </p:nvSpPr>
        <p:spPr>
          <a:xfrm>
            <a:off x="534244" y="2171161"/>
            <a:ext cx="4541812" cy="33807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smtClean="0">
                <a:solidFill>
                  <a:srgbClr val="1F224E"/>
                </a:solidFill>
                <a:latin typeface="Myriad Pro" charset="0"/>
                <a:ea typeface="Myriad Pro" charset="0"/>
                <a:cs typeface="Myriad Pro" charset="0"/>
              </a:rPr>
              <a:t>In this question students </a:t>
            </a:r>
            <a:r>
              <a:rPr lang="en-GB" sz="1400" dirty="0">
                <a:solidFill>
                  <a:srgbClr val="1F224E"/>
                </a:solidFill>
                <a:latin typeface="Myriad Pro" charset="0"/>
                <a:ea typeface="Myriad Pro" charset="0"/>
                <a:cs typeface="Myriad Pro" charset="0"/>
              </a:rPr>
              <a:t>must show </a:t>
            </a:r>
            <a:r>
              <a:rPr lang="en-GB" sz="1400" dirty="0" smtClean="0">
                <a:solidFill>
                  <a:srgbClr val="1F224E"/>
                </a:solidFill>
                <a:latin typeface="Myriad Pro" charset="0"/>
                <a:ea typeface="Myriad Pro" charset="0"/>
                <a:cs typeface="Myriad Pro" charset="0"/>
              </a:rPr>
              <a:t>that they can </a:t>
            </a:r>
            <a:r>
              <a:rPr lang="en-US" sz="1400" dirty="0">
                <a:solidFill>
                  <a:srgbClr val="1F224E"/>
                </a:solidFill>
                <a:latin typeface="Myriad Pro" charset="0"/>
                <a:ea typeface="Myriad Pro" charset="0"/>
                <a:cs typeface="Myriad Pro" charset="0"/>
              </a:rPr>
              <a:t>suggest improvements </a:t>
            </a:r>
            <a:r>
              <a:rPr lang="en-US" sz="1400" dirty="0" smtClean="0">
                <a:solidFill>
                  <a:srgbClr val="1F224E"/>
                </a:solidFill>
                <a:latin typeface="Myriad Pro" charset="0"/>
                <a:ea typeface="Myriad Pro" charset="0"/>
                <a:cs typeface="Myriad Pro" charset="0"/>
              </a:rPr>
              <a:t>to maps</a:t>
            </a: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This is an </a:t>
            </a:r>
            <a:r>
              <a:rPr lang="en-GB" sz="1400" dirty="0" smtClean="0">
                <a:solidFill>
                  <a:srgbClr val="00B050"/>
                </a:solidFill>
                <a:latin typeface="Myriad Pro" charset="0"/>
                <a:ea typeface="Myriad Pro" charset="0"/>
                <a:cs typeface="Myriad Pro" charset="0"/>
              </a:rPr>
              <a:t>AO4 (skills) ‘adapt’ </a:t>
            </a:r>
            <a:r>
              <a:rPr lang="en-GB" sz="1400" dirty="0" smtClean="0">
                <a:solidFill>
                  <a:srgbClr val="1F224E"/>
                </a:solidFill>
                <a:latin typeface="Myriad Pro" charset="0"/>
                <a:ea typeface="Myriad Pro" charset="0"/>
                <a:cs typeface="Myriad Pro" charset="0"/>
              </a:rPr>
              <a:t>question as even though students do not have to physically change the map themselves, they are suggesting how it could be adapted.</a:t>
            </a: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Questions </a:t>
            </a:r>
            <a:r>
              <a:rPr lang="en-GB" sz="1400" dirty="0">
                <a:solidFill>
                  <a:srgbClr val="1F224E"/>
                </a:solidFill>
                <a:latin typeface="Myriad Pro" charset="0"/>
                <a:ea typeface="Myriad Pro" charset="0"/>
                <a:cs typeface="Myriad Pro" charset="0"/>
              </a:rPr>
              <a:t>assessing this part of the assessment objective </a:t>
            </a:r>
            <a:r>
              <a:rPr lang="en-GB" sz="1400" dirty="0" smtClean="0">
                <a:solidFill>
                  <a:srgbClr val="1F224E"/>
                </a:solidFill>
                <a:latin typeface="Myriad Pro" charset="0"/>
                <a:ea typeface="Myriad Pro" charset="0"/>
                <a:cs typeface="Myriad Pro" charset="0"/>
              </a:rPr>
              <a:t>are required </a:t>
            </a:r>
            <a:r>
              <a:rPr lang="en-GB" sz="1400" dirty="0">
                <a:solidFill>
                  <a:srgbClr val="1F224E"/>
                </a:solidFill>
                <a:latin typeface="Myriad Pro" charset="0"/>
                <a:ea typeface="Myriad Pro" charset="0"/>
                <a:cs typeface="Myriad Pro" charset="0"/>
              </a:rPr>
              <a:t>within each set of assessments.</a:t>
            </a:r>
          </a:p>
          <a:p>
            <a:pPr marL="0" indent="0">
              <a:buNone/>
            </a:pPr>
            <a:endParaRPr lang="en-GB" sz="1400" dirty="0" smtClean="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For example, </a:t>
            </a:r>
            <a:r>
              <a:rPr lang="en-GB" sz="1400" dirty="0" smtClean="0">
                <a:solidFill>
                  <a:srgbClr val="1F224E"/>
                </a:solidFill>
                <a:latin typeface="Myriad Pro" charset="0"/>
                <a:ea typeface="Myriad Pro" charset="0"/>
                <a:cs typeface="Myriad Pro" charset="0"/>
              </a:rPr>
              <a:t>suggestion might include</a:t>
            </a:r>
            <a:r>
              <a:rPr lang="en-GB" sz="1400" dirty="0">
                <a:solidFill>
                  <a:srgbClr val="1F224E"/>
                </a:solidFill>
                <a:latin typeface="Myriad Pro" charset="0"/>
                <a:ea typeface="Myriad Pro" charset="0"/>
                <a:cs typeface="Myriad Pro" charset="0"/>
              </a:rPr>
              <a:t>:</a:t>
            </a:r>
          </a:p>
          <a:p>
            <a:pPr lvl="1"/>
            <a:r>
              <a:rPr lang="en-US" sz="1400" dirty="0">
                <a:solidFill>
                  <a:srgbClr val="1F224E"/>
                </a:solidFill>
                <a:latin typeface="Myriad Pro" charset="0"/>
                <a:ea typeface="Myriad Pro" charset="0"/>
                <a:cs typeface="Myriad Pro" charset="0"/>
              </a:rPr>
              <a:t>Use of proportional symbols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a:t>
            </a:r>
          </a:p>
          <a:p>
            <a:pPr lvl="1"/>
            <a:r>
              <a:rPr lang="en-US" sz="1400" dirty="0">
                <a:solidFill>
                  <a:srgbClr val="1F224E"/>
                </a:solidFill>
                <a:latin typeface="Myriad Pro" charset="0"/>
                <a:ea typeface="Myriad Pro" charset="0"/>
                <a:cs typeface="Myriad Pro" charset="0"/>
              </a:rPr>
              <a:t>Located bar charts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a:t>
            </a:r>
          </a:p>
          <a:p>
            <a:pPr lvl="1"/>
            <a:r>
              <a:rPr lang="en-US" sz="1400" dirty="0">
                <a:solidFill>
                  <a:srgbClr val="1F224E"/>
                </a:solidFill>
                <a:latin typeface="Myriad Pro" charset="0"/>
                <a:ea typeface="Myriad Pro" charset="0"/>
                <a:cs typeface="Myriad Pro" charset="0"/>
              </a:rPr>
              <a:t>Change of </a:t>
            </a:r>
            <a:r>
              <a:rPr lang="en-US" sz="1400" dirty="0" err="1">
                <a:solidFill>
                  <a:srgbClr val="1F224E"/>
                </a:solidFill>
                <a:latin typeface="Myriad Pro" charset="0"/>
                <a:ea typeface="Myriad Pro" charset="0"/>
                <a:cs typeface="Myriad Pro" charset="0"/>
              </a:rPr>
              <a:t>colours</a:t>
            </a:r>
            <a:r>
              <a:rPr lang="en-US" sz="1400" dirty="0">
                <a:solidFill>
                  <a:srgbClr val="1F224E"/>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a:t>
            </a:r>
          </a:p>
          <a:p>
            <a:pPr marL="0" indent="0">
              <a:buNone/>
            </a:pPr>
            <a:endParaRPr lang="en-GB" sz="1400" dirty="0">
              <a:solidFill>
                <a:srgbClr val="1F224E"/>
              </a:solidFill>
              <a:latin typeface="Myriad Pro" charset="0"/>
              <a:ea typeface="Myriad Pro" charset="0"/>
              <a:cs typeface="Myriad Pro" charset="0"/>
            </a:endParaRPr>
          </a:p>
          <a:p>
            <a:pPr marL="285750" indent="-285750"/>
            <a:endParaRPr lang="en-GB" sz="14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44500" y="1118320"/>
            <a:ext cx="8391996" cy="79208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solidFill>
                  <a:srgbClr val="00B050"/>
                </a:solidFill>
              </a:rPr>
              <a:t>Suggest</a:t>
            </a:r>
            <a:r>
              <a:rPr lang="en-US" sz="2000" dirty="0"/>
              <a:t> </a:t>
            </a:r>
            <a:r>
              <a:rPr lang="en-US" sz="2000" b="1" dirty="0"/>
              <a:t>one </a:t>
            </a:r>
            <a:r>
              <a:rPr lang="en-US" sz="2000" dirty="0">
                <a:solidFill>
                  <a:srgbClr val="00B050"/>
                </a:solidFill>
              </a:rPr>
              <a:t>improvement</a:t>
            </a:r>
            <a:r>
              <a:rPr lang="en-US" sz="2000" dirty="0"/>
              <a:t> that could be made to the </a:t>
            </a:r>
            <a:r>
              <a:rPr lang="en-US" sz="2000" u="sng" dirty="0"/>
              <a:t>data presentation technique shown in </a:t>
            </a:r>
            <a:r>
              <a:rPr lang="en-US" sz="2000" b="1" u="sng" dirty="0"/>
              <a:t>Fig. </a:t>
            </a:r>
            <a:r>
              <a:rPr lang="en-US" sz="2000" b="1" u="sng" dirty="0" smtClean="0"/>
              <a:t>6</a:t>
            </a:r>
            <a:r>
              <a:rPr lang="en-US" sz="2000" b="1" dirty="0" smtClean="0"/>
              <a:t>.</a:t>
            </a:r>
            <a:endParaRPr lang="en-US" sz="2000" dirty="0" smtClean="0"/>
          </a:p>
        </p:txBody>
      </p:sp>
      <p:pic>
        <p:nvPicPr>
          <p:cNvPr id="6" name="Picture 2" title="Question 2 (d) (i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3108" y="2171162"/>
            <a:ext cx="3600400" cy="338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1610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8640"/>
            <a:ext cx="9144000" cy="685800"/>
          </a:xfrm>
        </p:spPr>
        <p:txBody>
          <a:bodyPr>
            <a:noAutofit/>
          </a:bodyPr>
          <a:lstStyle/>
          <a:p>
            <a:r>
              <a:rPr lang="en-GB" dirty="0"/>
              <a:t>Question </a:t>
            </a:r>
            <a:r>
              <a:rPr lang="en-GB" dirty="0" smtClean="0"/>
              <a:t>2(e) </a:t>
            </a:r>
            <a:r>
              <a:rPr lang="en-GB" dirty="0"/>
              <a:t>– 6 marks</a:t>
            </a:r>
          </a:p>
        </p:txBody>
      </p:sp>
      <p:sp>
        <p:nvSpPr>
          <p:cNvPr id="3" name="Content Placeholder 2"/>
          <p:cNvSpPr>
            <a:spLocks noGrp="1"/>
          </p:cNvSpPr>
          <p:nvPr>
            <p:ph idx="4294967295"/>
          </p:nvPr>
        </p:nvSpPr>
        <p:spPr>
          <a:xfrm>
            <a:off x="434911" y="3356992"/>
            <a:ext cx="8276717" cy="1728192"/>
          </a:xfrm>
        </p:spPr>
        <p:txBody>
          <a:bodyPr>
            <a:noAutofit/>
          </a:bodyPr>
          <a:lstStyle/>
          <a:p>
            <a:pPr marL="0" indent="0">
              <a:buNone/>
            </a:pPr>
            <a:r>
              <a:rPr lang="en-GB" sz="1400" dirty="0">
                <a:solidFill>
                  <a:srgbClr val="1F224E"/>
                </a:solidFill>
                <a:latin typeface="Myriad Pro" charset="0"/>
                <a:ea typeface="Myriad Pro" charset="0"/>
                <a:cs typeface="Myriad Pro" charset="0"/>
              </a:rPr>
              <a:t>This question is </a:t>
            </a:r>
            <a:r>
              <a:rPr lang="en-GB" sz="1400" dirty="0" smtClean="0">
                <a:solidFill>
                  <a:srgbClr val="1F224E"/>
                </a:solidFill>
                <a:latin typeface="Myriad Pro" charset="0"/>
                <a:ea typeface="Myriad Pro" charset="0"/>
                <a:cs typeface="Myriad Pro" charset="0"/>
              </a:rPr>
              <a:t>split evenly between </a:t>
            </a:r>
            <a:r>
              <a:rPr lang="en-GB" sz="1400" dirty="0" smtClean="0">
                <a:solidFill>
                  <a:schemeClr val="accent6"/>
                </a:solidFill>
                <a:latin typeface="Myriad Pro" charset="0"/>
                <a:ea typeface="Myriad Pro" charset="0"/>
                <a:cs typeface="Myriad Pro" charset="0"/>
              </a:rPr>
              <a:t>AO2 </a:t>
            </a:r>
            <a:r>
              <a:rPr lang="en-GB" sz="1400" dirty="0">
                <a:solidFill>
                  <a:schemeClr val="accent6"/>
                </a:solidFill>
                <a:latin typeface="Myriad Pro" charset="0"/>
                <a:ea typeface="Myriad Pro" charset="0"/>
                <a:cs typeface="Myriad Pro" charset="0"/>
              </a:rPr>
              <a:t>(understanding) </a:t>
            </a:r>
            <a:r>
              <a:rPr lang="en-GB" sz="1400" dirty="0" smtClean="0">
                <a:solidFill>
                  <a:srgbClr val="1F224E"/>
                </a:solidFill>
                <a:latin typeface="Myriad Pro" charset="0"/>
                <a:ea typeface="Myriad Pro" charset="0"/>
                <a:cs typeface="Myriad Pro" charset="0"/>
              </a:rPr>
              <a:t>and </a:t>
            </a:r>
            <a:r>
              <a:rPr lang="en-GB" sz="1400" dirty="0" smtClean="0">
                <a:solidFill>
                  <a:srgbClr val="00B0F0"/>
                </a:solidFill>
                <a:latin typeface="Myriad Pro" charset="0"/>
                <a:ea typeface="Myriad Pro" charset="0"/>
                <a:cs typeface="Myriad Pro" charset="0"/>
              </a:rPr>
              <a:t>AO3 (application)</a:t>
            </a:r>
            <a:r>
              <a:rPr lang="en-GB" sz="1400" dirty="0" smtClean="0">
                <a:solidFill>
                  <a:srgbClr val="1F224E"/>
                </a:solidFill>
                <a:latin typeface="Myriad Pro" charset="0"/>
                <a:ea typeface="Myriad Pro" charset="0"/>
                <a:cs typeface="Myriad Pro" charset="0"/>
              </a:rPr>
              <a:t>. This is a synoptic question – drawing together two elements of content from different themes within the specification. In this instance, population increase from People of the UK and renewable energy from UK Environmental Challenges.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Students therefore need to show </a:t>
            </a:r>
            <a:r>
              <a:rPr lang="en-GB" sz="1400" dirty="0" smtClean="0">
                <a:solidFill>
                  <a:schemeClr val="accent6"/>
                </a:solidFill>
                <a:latin typeface="Myriad Pro" charset="0"/>
                <a:ea typeface="Myriad Pro" charset="0"/>
                <a:cs typeface="Myriad Pro" charset="0"/>
              </a:rPr>
              <a:t>understanding (AO2)</a:t>
            </a:r>
            <a:r>
              <a:rPr lang="en-GB" sz="1400" dirty="0" smtClean="0">
                <a:solidFill>
                  <a:srgbClr val="1F224E"/>
                </a:solidFill>
                <a:latin typeface="Myriad Pro" charset="0"/>
                <a:ea typeface="Myriad Pro" charset="0"/>
                <a:cs typeface="Myriad Pro" charset="0"/>
              </a:rPr>
              <a:t> of the concepts of population increase and renewable energy as well as </a:t>
            </a:r>
            <a:r>
              <a:rPr lang="en-GB" sz="1400" dirty="0" smtClean="0">
                <a:solidFill>
                  <a:srgbClr val="00B0F0"/>
                </a:solidFill>
                <a:latin typeface="Myriad Pro" charset="0"/>
                <a:ea typeface="Myriad Pro" charset="0"/>
                <a:cs typeface="Myriad Pro" charset="0"/>
              </a:rPr>
              <a:t>apply this understanding to analyse (AO3)</a:t>
            </a:r>
            <a:r>
              <a:rPr lang="en-GB" sz="1400" dirty="0" smtClean="0">
                <a:solidFill>
                  <a:srgbClr val="1F224E"/>
                </a:solidFill>
                <a:latin typeface="Myriad Pro" charset="0"/>
                <a:ea typeface="Myriad Pro" charset="0"/>
                <a:cs typeface="Myriad Pro" charset="0"/>
              </a:rPr>
              <a:t> how population increase in the city of Bradford could affect the demand for renewable energy projects. The resources throughout the assessment so far have been building up to provide students with a context of Bradford, its population and now energy projects in Bradford.</a:t>
            </a:r>
            <a:endParaRPr lang="en-US" sz="1400" dirty="0">
              <a:solidFill>
                <a:srgbClr val="1F224E"/>
              </a:solidFill>
              <a:latin typeface="Myriad Pro" charset="0"/>
              <a:ea typeface="Myriad Pro" charset="0"/>
              <a:cs typeface="Myriad Pro" charset="0"/>
            </a:endParaRPr>
          </a:p>
        </p:txBody>
      </p:sp>
      <p:sp>
        <p:nvSpPr>
          <p:cNvPr id="5" name="Content Placeholder 2"/>
          <p:cNvSpPr txBox="1">
            <a:spLocks/>
          </p:cNvSpPr>
          <p:nvPr/>
        </p:nvSpPr>
        <p:spPr>
          <a:xfrm>
            <a:off x="420560" y="1226370"/>
            <a:ext cx="4006788" cy="1728191"/>
          </a:xfrm>
          <a:prstGeom prst="rect">
            <a:avLst/>
          </a:prstGeom>
          <a:ln>
            <a:solidFill>
              <a:schemeClr val="tx1"/>
            </a:solid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t>Study the </a:t>
            </a:r>
            <a:r>
              <a:rPr lang="en-US" sz="1600" dirty="0" smtClean="0"/>
              <a:t>extract below.</a:t>
            </a:r>
          </a:p>
          <a:p>
            <a:pPr marL="0" indent="0">
              <a:buNone/>
            </a:pPr>
            <a:endParaRPr lang="en-US" sz="1600" dirty="0"/>
          </a:p>
          <a:p>
            <a:pPr marL="0" indent="0">
              <a:buNone/>
            </a:pPr>
            <a:r>
              <a:rPr lang="en-US" sz="1600" dirty="0" smtClean="0">
                <a:solidFill>
                  <a:srgbClr val="00B0F0"/>
                </a:solidFill>
              </a:rPr>
              <a:t>Assess</a:t>
            </a:r>
            <a:r>
              <a:rPr lang="en-US" sz="1600" dirty="0" smtClean="0"/>
              <a:t> </a:t>
            </a:r>
            <a:r>
              <a:rPr lang="en-US" sz="1600" dirty="0"/>
              <a:t>how </a:t>
            </a:r>
            <a:r>
              <a:rPr lang="en-US" sz="1600" dirty="0">
                <a:solidFill>
                  <a:schemeClr val="accent6"/>
                </a:solidFill>
              </a:rPr>
              <a:t>population increase </a:t>
            </a:r>
            <a:r>
              <a:rPr lang="en-US" sz="1600" dirty="0"/>
              <a:t>in the city of Bradford </a:t>
            </a:r>
            <a:r>
              <a:rPr lang="en-US" sz="1600" u="sng" dirty="0"/>
              <a:t>could affect the demand</a:t>
            </a:r>
            <a:r>
              <a:rPr lang="en-US" sz="1600" dirty="0"/>
              <a:t> for </a:t>
            </a:r>
            <a:r>
              <a:rPr lang="en-US" sz="1600" dirty="0">
                <a:solidFill>
                  <a:schemeClr val="accent6"/>
                </a:solidFill>
              </a:rPr>
              <a:t>renewable energy</a:t>
            </a:r>
            <a:r>
              <a:rPr lang="en-US" sz="1600" dirty="0"/>
              <a:t> </a:t>
            </a:r>
            <a:r>
              <a:rPr lang="en-US" sz="1600" u="sng" dirty="0"/>
              <a:t>projects</a:t>
            </a:r>
            <a:r>
              <a:rPr lang="en-US" sz="1600" dirty="0"/>
              <a:t>, such as those </a:t>
            </a:r>
            <a:r>
              <a:rPr lang="en-US" sz="1600" dirty="0">
                <a:solidFill>
                  <a:srgbClr val="00B0F0"/>
                </a:solidFill>
              </a:rPr>
              <a:t>outlined in the extract</a:t>
            </a:r>
            <a:r>
              <a:rPr lang="en-US" sz="1600" dirty="0"/>
              <a:t>.</a:t>
            </a:r>
            <a:endParaRPr lang="en-US" sz="1400" dirty="0" smtClean="0"/>
          </a:p>
        </p:txBody>
      </p:sp>
      <p:pic>
        <p:nvPicPr>
          <p:cNvPr id="9218" name="Picture 2" title="Exract for Question 2 (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337" y="944846"/>
            <a:ext cx="4005014" cy="229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title="Arrow"/>
          <p:cNvSpPr/>
          <p:nvPr/>
        </p:nvSpPr>
        <p:spPr>
          <a:xfrm>
            <a:off x="2771800" y="1340768"/>
            <a:ext cx="1584176" cy="7200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7343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0648"/>
            <a:ext cx="9144000" cy="685800"/>
          </a:xfrm>
        </p:spPr>
        <p:txBody>
          <a:bodyPr>
            <a:noAutofit/>
          </a:bodyPr>
          <a:lstStyle/>
          <a:p>
            <a:r>
              <a:rPr lang="en-GB" dirty="0"/>
              <a:t>Question </a:t>
            </a:r>
            <a:r>
              <a:rPr lang="en-GB" dirty="0" smtClean="0"/>
              <a:t>2(e) </a:t>
            </a:r>
            <a:r>
              <a:rPr lang="en-GB" dirty="0"/>
              <a:t>– </a:t>
            </a:r>
            <a:r>
              <a:rPr lang="en-GB" dirty="0" smtClean="0"/>
              <a:t>The </a:t>
            </a:r>
            <a:r>
              <a:rPr lang="en-GB" dirty="0"/>
              <a:t>mark scheme</a:t>
            </a:r>
          </a:p>
        </p:txBody>
      </p:sp>
      <p:sp>
        <p:nvSpPr>
          <p:cNvPr id="3" name="Content Placeholder 2"/>
          <p:cNvSpPr>
            <a:spLocks noGrp="1"/>
          </p:cNvSpPr>
          <p:nvPr>
            <p:ph idx="4294967295"/>
          </p:nvPr>
        </p:nvSpPr>
        <p:spPr>
          <a:xfrm>
            <a:off x="395536" y="1196752"/>
            <a:ext cx="8303964" cy="4454525"/>
          </a:xfrm>
        </p:spPr>
        <p:txBody>
          <a:bodyPr>
            <a:noAutofit/>
          </a:bodyPr>
          <a:lstStyle/>
          <a:p>
            <a:pPr marL="0" indent="0">
              <a:buNone/>
            </a:pPr>
            <a:r>
              <a:rPr lang="en-GB" sz="1200" b="1" dirty="0">
                <a:solidFill>
                  <a:srgbClr val="1F224E"/>
                </a:solidFill>
                <a:latin typeface="Myriad Pro" charset="0"/>
                <a:ea typeface="Myriad Pro" charset="0"/>
                <a:cs typeface="Myriad Pro" charset="0"/>
              </a:rPr>
              <a:t>Level 3 (5–6 marks)</a:t>
            </a:r>
          </a:p>
          <a:p>
            <a:pPr marL="0" indent="0">
              <a:buNone/>
            </a:pPr>
            <a:r>
              <a:rPr lang="en-US" sz="1200" dirty="0">
                <a:solidFill>
                  <a:srgbClr val="1F224E"/>
                </a:solidFill>
                <a:latin typeface="Myriad Pro" charset="0"/>
                <a:ea typeface="Myriad Pro" charset="0"/>
                <a:cs typeface="Myriad Pro" charset="0"/>
              </a:rPr>
              <a:t>An answer at this level demonstrates a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chemeClr val="accent6"/>
                </a:solidFill>
                <a:latin typeface="Myriad Pro" charset="0"/>
                <a:ea typeface="Myriad Pro" charset="0"/>
                <a:cs typeface="Myriad Pro" charset="0"/>
              </a:rPr>
              <a:t>understanding</a:t>
            </a:r>
            <a:r>
              <a:rPr lang="en-US" sz="1200" dirty="0">
                <a:solidFill>
                  <a:srgbClr val="1F224E"/>
                </a:solidFill>
                <a:latin typeface="Myriad Pro" charset="0"/>
                <a:ea typeface="Myriad Pro" charset="0"/>
                <a:cs typeface="Myriad Pro" charset="0"/>
              </a:rPr>
              <a:t> of the concepts of population increase and renewable energy </a:t>
            </a:r>
            <a:r>
              <a:rPr lang="en-US" sz="1200" dirty="0">
                <a:solidFill>
                  <a:schemeClr val="accent6"/>
                </a:solidFill>
                <a:latin typeface="Myriad Pro" charset="0"/>
                <a:ea typeface="Myriad Pro" charset="0"/>
                <a:cs typeface="Myriad Pro" charset="0"/>
              </a:rPr>
              <a:t>(AO2) </a:t>
            </a:r>
            <a:r>
              <a:rPr lang="en-US" sz="1200" dirty="0">
                <a:solidFill>
                  <a:srgbClr val="1F224E"/>
                </a:solidFill>
                <a:latin typeface="Myriad Pro" charset="0"/>
                <a:ea typeface="Myriad Pro" charset="0"/>
                <a:cs typeface="Myriad Pro" charset="0"/>
              </a:rPr>
              <a:t>and applies their understanding to give a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00B0F0"/>
                </a:solidFill>
                <a:latin typeface="Myriad Pro" charset="0"/>
                <a:ea typeface="Myriad Pro" charset="0"/>
                <a:cs typeface="Myriad Pro" charset="0"/>
              </a:rPr>
              <a:t>analysis</a:t>
            </a:r>
            <a:r>
              <a:rPr lang="en-US" sz="1200" dirty="0">
                <a:solidFill>
                  <a:srgbClr val="1F224E"/>
                </a:solidFill>
                <a:latin typeface="Myriad Pro" charset="0"/>
                <a:ea typeface="Myriad Pro" charset="0"/>
                <a:cs typeface="Myriad Pro" charset="0"/>
              </a:rPr>
              <a:t> of how population increase in the city of Bradford could affect the demand for renewable energy projects </a:t>
            </a:r>
            <a:r>
              <a:rPr lang="en-US" sz="1200" dirty="0">
                <a:solidFill>
                  <a:srgbClr val="00B0F0"/>
                </a:solidFill>
                <a:latin typeface="Myriad Pro" charset="0"/>
                <a:ea typeface="Myriad Pro" charset="0"/>
                <a:cs typeface="Myriad Pro" charset="0"/>
              </a:rPr>
              <a:t>(AO3)</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well-developed</a:t>
            </a:r>
            <a:r>
              <a:rPr lang="en-US" sz="1200" dirty="0">
                <a:solidFill>
                  <a:srgbClr val="1F224E"/>
                </a:solidFill>
                <a:latin typeface="Myriad Pro" charset="0"/>
                <a:ea typeface="Myriad Pro" charset="0"/>
                <a:cs typeface="Myriad Pro" charset="0"/>
              </a:rPr>
              <a:t> ideas about the concepts of population increase and renewable energy </a:t>
            </a:r>
            <a:r>
              <a:rPr lang="en-US" sz="1200" b="1" dirty="0">
                <a:solidFill>
                  <a:srgbClr val="1F224E"/>
                </a:solidFill>
                <a:latin typeface="Myriad Pro" charset="0"/>
                <a:ea typeface="Myriad Pro" charset="0"/>
                <a:cs typeface="Myriad Pro" charset="0"/>
              </a:rPr>
              <a:t>and</a:t>
            </a:r>
            <a:r>
              <a:rPr lang="en-US" sz="1200" dirty="0">
                <a:solidFill>
                  <a:srgbClr val="1F224E"/>
                </a:solidFill>
                <a:latin typeface="Myriad Pro" charset="0"/>
                <a:ea typeface="Myriad Pro" charset="0"/>
                <a:cs typeface="Myriad Pro" charset="0"/>
              </a:rPr>
              <a:t> how population increase in the city of Bradford could affect the demand for renewable energy projects.</a:t>
            </a:r>
            <a:endParaRPr lang="en-GB" sz="1200" dirty="0">
              <a:solidFill>
                <a:srgbClr val="1F224E"/>
              </a:solidFill>
              <a:latin typeface="Myriad Pro" charset="0"/>
              <a:ea typeface="Myriad Pro" charset="0"/>
              <a:cs typeface="Myriad Pro" charset="0"/>
            </a:endParaRPr>
          </a:p>
          <a:p>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1F224E"/>
                </a:solidFill>
                <a:latin typeface="Myriad Pro" charset="0"/>
                <a:ea typeface="Myriad Pro" charset="0"/>
                <a:cs typeface="Myriad Pro" charset="0"/>
              </a:rPr>
              <a:t>There are clear and explicit attempts to make appropriate synoptic links between content from different parts of the course of study.</a:t>
            </a:r>
            <a:endParaRPr lang="en-GB" sz="1200" dirty="0">
              <a:solidFill>
                <a:srgbClr val="1F224E"/>
              </a:solidFill>
              <a:latin typeface="Myriad Pro" charset="0"/>
              <a:ea typeface="Myriad Pro" charset="0"/>
              <a:cs typeface="Myriad Pro" charset="0"/>
            </a:endParaRPr>
          </a:p>
          <a:p>
            <a:endParaRPr lang="en-GB" sz="1200" dirty="0">
              <a:solidFill>
                <a:srgbClr val="1F224E"/>
              </a:solidFill>
              <a:latin typeface="Myriad Pro" charset="0"/>
              <a:ea typeface="Myriad Pro" charset="0"/>
              <a:cs typeface="Myriad Pro" charset="0"/>
            </a:endParaRPr>
          </a:p>
          <a:p>
            <a:pPr marL="0" indent="0">
              <a:buNone/>
            </a:pPr>
            <a:r>
              <a:rPr lang="en-GB" sz="1200" b="1" dirty="0">
                <a:solidFill>
                  <a:srgbClr val="1F224E"/>
                </a:solidFill>
                <a:latin typeface="Myriad Pro" charset="0"/>
                <a:ea typeface="Myriad Pro" charset="0"/>
                <a:cs typeface="Myriad Pro" charset="0"/>
              </a:rPr>
              <a:t>Level 2 (3–4 marks) </a:t>
            </a:r>
            <a:r>
              <a:rPr lang="en-GB" sz="1200" dirty="0">
                <a:solidFill>
                  <a:srgbClr val="1F224E"/>
                </a:solidFill>
                <a:latin typeface="Myriad Pro" charset="0"/>
                <a:ea typeface="Myriad Pro" charset="0"/>
                <a:cs typeface="Myriad Pro" charset="0"/>
              </a:rPr>
              <a:t>looks for the same focus in answers but with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t>
            </a:r>
            <a:r>
              <a:rPr lang="en-GB" sz="1200" dirty="0">
                <a:solidFill>
                  <a:schemeClr val="accent6"/>
                </a:solidFill>
                <a:latin typeface="Myriad Pro" charset="0"/>
                <a:ea typeface="Myriad Pro" charset="0"/>
                <a:cs typeface="Myriad Pro" charset="0"/>
              </a:rPr>
              <a:t>understanding</a:t>
            </a:r>
            <a:r>
              <a:rPr lang="en-GB" sz="1200" dirty="0">
                <a:solidFill>
                  <a:srgbClr val="1F224E"/>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and </a:t>
            </a:r>
            <a:r>
              <a:rPr lang="en-GB" sz="1200" dirty="0" smtClean="0">
                <a:solidFill>
                  <a:srgbClr val="00B0F0"/>
                </a:solidFill>
                <a:latin typeface="Myriad Pro" charset="0"/>
                <a:ea typeface="Myriad Pro" charset="0"/>
                <a:cs typeface="Myriad Pro" charset="0"/>
              </a:rPr>
              <a:t>analysis</a:t>
            </a:r>
            <a:r>
              <a:rPr lang="en-GB" sz="1200" dirty="0" smtClean="0">
                <a:solidFill>
                  <a:srgbClr val="1F224E"/>
                </a:solidFill>
                <a:latin typeface="Myriad Pro" charset="0"/>
                <a:ea typeface="Myriad Pro" charset="0"/>
                <a:cs typeface="Myriad Pro" charset="0"/>
              </a:rPr>
              <a:t> through </a:t>
            </a:r>
            <a:r>
              <a:rPr lang="en-GB" sz="1200" b="1" dirty="0">
                <a:solidFill>
                  <a:srgbClr val="1F224E"/>
                </a:solidFill>
                <a:latin typeface="Myriad Pro" charset="0"/>
                <a:ea typeface="Myriad Pro" charset="0"/>
                <a:cs typeface="Myriad Pro" charset="0"/>
              </a:rPr>
              <a:t>developed</a:t>
            </a:r>
            <a:r>
              <a:rPr lang="en-GB" sz="1200" dirty="0">
                <a:solidFill>
                  <a:srgbClr val="1F224E"/>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ideas</a:t>
            </a:r>
            <a:r>
              <a:rPr lang="en-GB" sz="1200" dirty="0">
                <a:solidFill>
                  <a:srgbClr val="1F224E"/>
                </a:solidFill>
                <a:latin typeface="Myriad Pro" charset="0"/>
                <a:ea typeface="Myriad Pro" charset="0"/>
                <a:cs typeface="Myriad Pro" charset="0"/>
              </a:rPr>
              <a:t>.</a:t>
            </a:r>
            <a:r>
              <a:rPr lang="en-US" sz="1200" dirty="0">
                <a:solidFill>
                  <a:srgbClr val="1F224E"/>
                </a:solidFill>
                <a:latin typeface="Myriad Pro" charset="0"/>
                <a:ea typeface="Myriad Pro" charset="0"/>
                <a:cs typeface="Myriad Pro" charset="0"/>
              </a:rPr>
              <a:t> There are attempts to make synoptic links between content from different parts of the course of study but these are not always appropriate.</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b="1" dirty="0" smtClean="0">
                <a:solidFill>
                  <a:srgbClr val="1F224E"/>
                </a:solidFill>
                <a:latin typeface="Myriad Pro" charset="0"/>
                <a:ea typeface="Myriad Pro" charset="0"/>
                <a:cs typeface="Myriad Pro" charset="0"/>
              </a:rPr>
              <a:t>Level </a:t>
            </a:r>
            <a:r>
              <a:rPr lang="en-GB" sz="1200" b="1" dirty="0">
                <a:solidFill>
                  <a:srgbClr val="1F224E"/>
                </a:solidFill>
                <a:latin typeface="Myriad Pro" charset="0"/>
                <a:ea typeface="Myriad Pro" charset="0"/>
                <a:cs typeface="Myriad Pro" charset="0"/>
              </a:rPr>
              <a:t>1 (1–2 marks) </a:t>
            </a:r>
            <a:r>
              <a:rPr lang="en-GB" sz="1200" dirty="0">
                <a:solidFill>
                  <a:srgbClr val="1F224E"/>
                </a:solidFill>
                <a:latin typeface="Myriad Pro" charset="0"/>
                <a:ea typeface="Myriad Pro" charset="0"/>
                <a:cs typeface="Myriad Pro" charset="0"/>
              </a:rPr>
              <a:t>looks for the same focus in answers but with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a:t>
            </a:r>
            <a:r>
              <a:rPr lang="en-GB" sz="1200" dirty="0" smtClean="0">
                <a:solidFill>
                  <a:schemeClr val="accent6"/>
                </a:solidFill>
                <a:latin typeface="Myriad Pro" charset="0"/>
                <a:ea typeface="Myriad Pro" charset="0"/>
                <a:cs typeface="Myriad Pro" charset="0"/>
              </a:rPr>
              <a:t>understanding</a:t>
            </a:r>
            <a:r>
              <a:rPr lang="en-GB" sz="1200" dirty="0" smtClean="0">
                <a:solidFill>
                  <a:srgbClr val="1F224E"/>
                </a:solidFill>
                <a:latin typeface="Myriad Pro" charset="0"/>
                <a:ea typeface="Myriad Pro" charset="0"/>
                <a:cs typeface="Myriad Pro" charset="0"/>
              </a:rPr>
              <a:t> and </a:t>
            </a:r>
            <a:r>
              <a:rPr lang="en-GB" sz="1200" dirty="0" smtClean="0">
                <a:solidFill>
                  <a:srgbClr val="00B0F0"/>
                </a:solidFill>
                <a:latin typeface="Myriad Pro" charset="0"/>
                <a:ea typeface="Myriad Pro" charset="0"/>
                <a:cs typeface="Myriad Pro" charset="0"/>
              </a:rPr>
              <a:t>analysis</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through </a:t>
            </a:r>
            <a:r>
              <a:rPr lang="en-GB" sz="1200" b="1" dirty="0">
                <a:solidFill>
                  <a:srgbClr val="1F224E"/>
                </a:solidFill>
                <a:latin typeface="Myriad Pro" charset="0"/>
                <a:ea typeface="Myriad Pro" charset="0"/>
                <a:cs typeface="Myriad Pro" charset="0"/>
              </a:rPr>
              <a:t>simple</a:t>
            </a:r>
            <a:r>
              <a:rPr lang="en-GB" sz="1200" dirty="0">
                <a:solidFill>
                  <a:srgbClr val="1F224E"/>
                </a:solidFill>
                <a:latin typeface="Myriad Pro" charset="0"/>
                <a:ea typeface="Myriad Pro" charset="0"/>
                <a:cs typeface="Myriad Pro" charset="0"/>
              </a:rPr>
              <a:t> ideas </a:t>
            </a:r>
            <a:r>
              <a:rPr lang="en-US" sz="1200" dirty="0">
                <a:solidFill>
                  <a:srgbClr val="1F224E"/>
                </a:solidFill>
                <a:latin typeface="Myriad Pro" charset="0"/>
                <a:ea typeface="Myriad Pro" charset="0"/>
                <a:cs typeface="Myriad Pro" charset="0"/>
              </a:rPr>
              <a:t>about the concepts of population increase and renewable energy </a:t>
            </a:r>
            <a:r>
              <a:rPr lang="en-US" sz="1200" b="1" dirty="0">
                <a:solidFill>
                  <a:srgbClr val="1F224E"/>
                </a:solidFill>
                <a:latin typeface="Myriad Pro" charset="0"/>
                <a:ea typeface="Myriad Pro" charset="0"/>
                <a:cs typeface="Myriad Pro" charset="0"/>
              </a:rPr>
              <a:t>and/or</a:t>
            </a:r>
            <a:r>
              <a:rPr lang="en-US" sz="1200" dirty="0">
                <a:solidFill>
                  <a:srgbClr val="1F224E"/>
                </a:solidFill>
                <a:latin typeface="Myriad Pro" charset="0"/>
                <a:ea typeface="Myriad Pro" charset="0"/>
                <a:cs typeface="Myriad Pro" charset="0"/>
              </a:rPr>
              <a:t> how population increase in the city of Bradford could affect the demand for renewable energy projects</a:t>
            </a:r>
            <a:r>
              <a:rPr lang="en-US" sz="1200" dirty="0" smtClean="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 </a:t>
            </a:r>
            <a:r>
              <a:rPr lang="en-US" sz="1200" dirty="0">
                <a:solidFill>
                  <a:srgbClr val="1F224E"/>
                </a:solidFill>
                <a:latin typeface="Myriad Pro" charset="0"/>
                <a:ea typeface="Myriad Pro" charset="0"/>
                <a:cs typeface="Myriad Pro" charset="0"/>
              </a:rPr>
              <a:t>There are no synoptic links between content from different parts of the course of study.</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92653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ompnonent 03 Geographical Sk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560075"/>
            <a:ext cx="5659313" cy="2097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268288"/>
            <a:ext cx="9144000" cy="685800"/>
          </a:xfrm>
        </p:spPr>
        <p:txBody>
          <a:bodyPr>
            <a:noAutofit/>
          </a:bodyPr>
          <a:lstStyle/>
          <a:p>
            <a:r>
              <a:rPr lang="en-GB" sz="4000" dirty="0">
                <a:latin typeface="Myriad Pro"/>
              </a:rPr>
              <a:t>How will </a:t>
            </a:r>
            <a:r>
              <a:rPr lang="en-GB" sz="4000" dirty="0" smtClean="0">
                <a:latin typeface="Myriad Pro"/>
              </a:rPr>
              <a:t>Geographical Skills be </a:t>
            </a:r>
            <a:r>
              <a:rPr lang="en-GB" sz="4000" dirty="0">
                <a:latin typeface="Myriad Pro"/>
              </a:rPr>
              <a:t>assessed?</a:t>
            </a:r>
          </a:p>
        </p:txBody>
      </p:sp>
      <p:sp>
        <p:nvSpPr>
          <p:cNvPr id="5" name="TextBox 4"/>
          <p:cNvSpPr txBox="1"/>
          <p:nvPr/>
        </p:nvSpPr>
        <p:spPr>
          <a:xfrm>
            <a:off x="123553" y="1222111"/>
            <a:ext cx="1512168" cy="2554545"/>
          </a:xfrm>
          <a:prstGeom prst="rect">
            <a:avLst/>
          </a:prstGeom>
          <a:no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No optionality – students know what they need to do and will not get confused as to which option they should answer.</a:t>
            </a:r>
          </a:p>
        </p:txBody>
      </p:sp>
      <p:sp>
        <p:nvSpPr>
          <p:cNvPr id="6" name="TextBox 5"/>
          <p:cNvSpPr txBox="1"/>
          <p:nvPr/>
        </p:nvSpPr>
        <p:spPr>
          <a:xfrm>
            <a:off x="5244962" y="4423286"/>
            <a:ext cx="3096344" cy="584775"/>
          </a:xfrm>
          <a:prstGeom prst="rect">
            <a:avLst/>
          </a:prstGeom>
          <a:no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3 marks for SPaG will be on the </a:t>
            </a:r>
            <a:r>
              <a:rPr lang="en-GB" sz="1600" dirty="0" smtClean="0">
                <a:solidFill>
                  <a:srgbClr val="1F224E"/>
                </a:solidFill>
                <a:latin typeface="Myriad Pro" charset="0"/>
                <a:ea typeface="Myriad Pro" charset="0"/>
                <a:cs typeface="Myriad Pro" charset="0"/>
              </a:rPr>
              <a:t>8 mark fieldwork </a:t>
            </a:r>
            <a:r>
              <a:rPr lang="en-GB" sz="1600" dirty="0">
                <a:solidFill>
                  <a:srgbClr val="1F224E"/>
                </a:solidFill>
                <a:latin typeface="Myriad Pro" charset="0"/>
                <a:ea typeface="Myriad Pro" charset="0"/>
                <a:cs typeface="Myriad Pro" charset="0"/>
              </a:rPr>
              <a:t>question.</a:t>
            </a:r>
          </a:p>
        </p:txBody>
      </p:sp>
      <p:sp>
        <p:nvSpPr>
          <p:cNvPr id="7" name="TextBox 6"/>
          <p:cNvSpPr txBox="1"/>
          <p:nvPr/>
        </p:nvSpPr>
        <p:spPr>
          <a:xfrm>
            <a:off x="7597961" y="1753272"/>
            <a:ext cx="1339925" cy="584775"/>
          </a:xfrm>
          <a:prstGeom prst="rect">
            <a:avLst/>
          </a:prstGeom>
          <a:solidFill>
            <a:schemeClr val="bg1"/>
          </a:solid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34 marks for AO4 (skills)</a:t>
            </a:r>
          </a:p>
        </p:txBody>
      </p:sp>
      <p:sp>
        <p:nvSpPr>
          <p:cNvPr id="8" name="TextBox 7"/>
          <p:cNvSpPr txBox="1"/>
          <p:nvPr/>
        </p:nvSpPr>
        <p:spPr>
          <a:xfrm>
            <a:off x="1475656" y="4423286"/>
            <a:ext cx="3341687" cy="830997"/>
          </a:xfrm>
          <a:prstGeom prst="rect">
            <a:avLst/>
          </a:prstGeom>
          <a:no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A separate Resource Booklet so students can access resources easily when answering questions. </a:t>
            </a:r>
          </a:p>
        </p:txBody>
      </p:sp>
      <p:cxnSp>
        <p:nvCxnSpPr>
          <p:cNvPr id="9" name="Straight Arrow Connector 8" title="Arrow"/>
          <p:cNvCxnSpPr/>
          <p:nvPr/>
        </p:nvCxnSpPr>
        <p:spPr>
          <a:xfrm flipH="1" flipV="1">
            <a:off x="4789514" y="3663678"/>
            <a:ext cx="1294654" cy="6294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title="Arrow"/>
          <p:cNvCxnSpPr/>
          <p:nvPr/>
        </p:nvCxnSpPr>
        <p:spPr>
          <a:xfrm flipH="1">
            <a:off x="7164288" y="2348880"/>
            <a:ext cx="835409" cy="9225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title="Arrow"/>
          <p:cNvCxnSpPr/>
          <p:nvPr/>
        </p:nvCxnSpPr>
        <p:spPr>
          <a:xfrm flipV="1">
            <a:off x="2627784" y="3068960"/>
            <a:ext cx="720080" cy="12241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title="Arrow"/>
          <p:cNvCxnSpPr/>
          <p:nvPr/>
        </p:nvCxnSpPr>
        <p:spPr>
          <a:xfrm>
            <a:off x="1720999" y="2810169"/>
            <a:ext cx="1626865"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032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t>Question </a:t>
            </a:r>
            <a:r>
              <a:rPr lang="en-GB" dirty="0" smtClean="0"/>
              <a:t>2(e) </a:t>
            </a:r>
            <a:r>
              <a:rPr lang="en-GB" dirty="0"/>
              <a:t>– </a:t>
            </a:r>
            <a:r>
              <a:rPr lang="en-GB" dirty="0" smtClean="0"/>
              <a:t>Indicative </a:t>
            </a:r>
            <a:r>
              <a:rPr lang="en-GB" dirty="0"/>
              <a:t>Content</a:t>
            </a:r>
          </a:p>
        </p:txBody>
      </p:sp>
      <p:sp>
        <p:nvSpPr>
          <p:cNvPr id="3" name="Content Placeholder 2"/>
          <p:cNvSpPr>
            <a:spLocks noGrp="1"/>
          </p:cNvSpPr>
          <p:nvPr>
            <p:ph idx="4294967295"/>
          </p:nvPr>
        </p:nvSpPr>
        <p:spPr>
          <a:xfrm>
            <a:off x="539552" y="1124744"/>
            <a:ext cx="7920880" cy="4454525"/>
          </a:xfrm>
        </p:spPr>
        <p:txBody>
          <a:bodyPr>
            <a:noAutofit/>
          </a:bodyPr>
          <a:lstStyle/>
          <a:p>
            <a:pPr marL="0" indent="0">
              <a:buNone/>
            </a:pPr>
            <a:r>
              <a:rPr lang="en-US" sz="1600" dirty="0" smtClean="0">
                <a:solidFill>
                  <a:srgbClr val="1F224E"/>
                </a:solidFill>
                <a:latin typeface="Myriad Pro" charset="0"/>
                <a:ea typeface="Myriad Pro" charset="0"/>
                <a:cs typeface="Myriad Pro" charset="0"/>
              </a:rPr>
              <a:t>Students could focus their answers in a number of ways but to reach the higher levels of the mark scheme they must make clear and explicit attempts to make appropriate links between population increase and renewable energy in this context.</a:t>
            </a:r>
          </a:p>
          <a:p>
            <a:pPr marL="0" indent="0">
              <a:buNone/>
            </a:pPr>
            <a:endParaRPr lang="en-US" sz="1600" dirty="0">
              <a:solidFill>
                <a:srgbClr val="1F224E"/>
              </a:solidFill>
              <a:latin typeface="Myriad Pro" charset="0"/>
              <a:ea typeface="Myriad Pro" charset="0"/>
              <a:cs typeface="Myriad Pro" charset="0"/>
            </a:endParaRPr>
          </a:p>
          <a:p>
            <a:pPr marL="0" indent="0">
              <a:buNone/>
            </a:pPr>
            <a:r>
              <a:rPr lang="en-US" sz="1600" dirty="0" smtClean="0">
                <a:solidFill>
                  <a:srgbClr val="1F224E"/>
                </a:solidFill>
                <a:latin typeface="Myriad Pro" charset="0"/>
                <a:ea typeface="Myriad Pro" charset="0"/>
                <a:cs typeface="Myriad Pro" charset="0"/>
              </a:rPr>
              <a:t>For </a:t>
            </a:r>
            <a:r>
              <a:rPr lang="en-US" sz="1600" dirty="0">
                <a:solidFill>
                  <a:srgbClr val="1F224E"/>
                </a:solidFill>
                <a:latin typeface="Myriad Pro" charset="0"/>
                <a:ea typeface="Myriad Pro" charset="0"/>
                <a:cs typeface="Myriad Pro" charset="0"/>
              </a:rPr>
              <a:t>population increase answers may include focus on general population increase or specific elements of the </a:t>
            </a:r>
            <a:r>
              <a:rPr lang="en-US" sz="1600" dirty="0" smtClean="0">
                <a:solidFill>
                  <a:srgbClr val="1F224E"/>
                </a:solidFill>
                <a:latin typeface="Myriad Pro" charset="0"/>
                <a:ea typeface="Myriad Pro" charset="0"/>
                <a:cs typeface="Myriad Pro" charset="0"/>
              </a:rPr>
              <a:t>population, </a:t>
            </a:r>
            <a:r>
              <a:rPr lang="en-US" sz="1600" dirty="0">
                <a:solidFill>
                  <a:srgbClr val="1F224E"/>
                </a:solidFill>
                <a:latin typeface="Myriad Pro" charset="0"/>
                <a:ea typeface="Myriad Pro" charset="0"/>
                <a:cs typeface="Myriad Pro" charset="0"/>
              </a:rPr>
              <a:t>for example an ageing population or an increase in the number of young people (number of, not percentage of population).</a:t>
            </a:r>
            <a:endParaRPr lang="en-GB" sz="1600" dirty="0">
              <a:solidFill>
                <a:srgbClr val="1F224E"/>
              </a:solidFill>
              <a:latin typeface="Myriad Pro" charset="0"/>
              <a:ea typeface="Myriad Pro" charset="0"/>
              <a:cs typeface="Myriad Pro" charset="0"/>
            </a:endParaRPr>
          </a:p>
          <a:p>
            <a:pPr marL="0" indent="0">
              <a:buNone/>
            </a:pPr>
            <a:r>
              <a:rPr lang="en-US" sz="1600" dirty="0">
                <a:solidFill>
                  <a:srgbClr val="1F224E"/>
                </a:solidFill>
                <a:latin typeface="Myriad Pro" charset="0"/>
                <a:ea typeface="Myriad Pro" charset="0"/>
                <a:cs typeface="Myriad Pro" charset="0"/>
              </a:rPr>
              <a:t>  </a:t>
            </a:r>
            <a:endParaRPr lang="en-GB" sz="1600" dirty="0">
              <a:solidFill>
                <a:srgbClr val="1F224E"/>
              </a:solidFill>
              <a:latin typeface="Myriad Pro" charset="0"/>
              <a:ea typeface="Myriad Pro" charset="0"/>
              <a:cs typeface="Myriad Pro" charset="0"/>
            </a:endParaRPr>
          </a:p>
          <a:p>
            <a:pPr marL="0" indent="0">
              <a:buNone/>
            </a:pPr>
            <a:r>
              <a:rPr lang="en-US" sz="1600" dirty="0">
                <a:solidFill>
                  <a:srgbClr val="1F224E"/>
                </a:solidFill>
                <a:latin typeface="Myriad Pro" charset="0"/>
                <a:ea typeface="Myriad Pro" charset="0"/>
                <a:cs typeface="Myriad Pro" charset="0"/>
              </a:rPr>
              <a:t>For the demand for renewable energy projects answers may focus on a number of elements such as an increase due to government policies (national </a:t>
            </a:r>
            <a:r>
              <a:rPr lang="en-US" sz="1600" dirty="0" smtClean="0">
                <a:solidFill>
                  <a:srgbClr val="1F224E"/>
                </a:solidFill>
                <a:latin typeface="Myriad Pro" charset="0"/>
                <a:ea typeface="Myriad Pro" charset="0"/>
                <a:cs typeface="Myriad Pro" charset="0"/>
              </a:rPr>
              <a:t>and/or </a:t>
            </a:r>
            <a:r>
              <a:rPr lang="en-US" sz="1600" dirty="0">
                <a:solidFill>
                  <a:srgbClr val="1F224E"/>
                </a:solidFill>
                <a:latin typeface="Myriad Pro" charset="0"/>
                <a:ea typeface="Myriad Pro" charset="0"/>
                <a:cs typeface="Myriad Pro" charset="0"/>
              </a:rPr>
              <a:t>international) and the positives of renewable energy projects as opposed to non-renewable energy projects</a:t>
            </a:r>
            <a:r>
              <a:rPr lang="en-US" sz="1600" dirty="0" smtClean="0">
                <a:solidFill>
                  <a:srgbClr val="1F224E"/>
                </a:solidFill>
                <a:latin typeface="Myriad Pro" charset="0"/>
                <a:ea typeface="Myriad Pro" charset="0"/>
                <a:cs typeface="Myriad Pro" charset="0"/>
              </a:rPr>
              <a:t>.</a:t>
            </a:r>
          </a:p>
          <a:p>
            <a:pPr marL="0" indent="0">
              <a:buNone/>
            </a:pPr>
            <a:endParaRPr lang="en-US" sz="1600" dirty="0">
              <a:solidFill>
                <a:srgbClr val="1F224E"/>
              </a:solidFill>
              <a:latin typeface="Myriad Pro" charset="0"/>
              <a:ea typeface="Myriad Pro" charset="0"/>
              <a:cs typeface="Myriad Pro" charset="0"/>
            </a:endParaRPr>
          </a:p>
          <a:p>
            <a:pPr marL="0" indent="0">
              <a:buNone/>
            </a:pPr>
            <a:r>
              <a:rPr lang="en-US" sz="1600" dirty="0" smtClean="0">
                <a:solidFill>
                  <a:srgbClr val="1F224E"/>
                </a:solidFill>
                <a:latin typeface="Myriad Pro" charset="0"/>
                <a:ea typeface="Myriad Pro" charset="0"/>
                <a:cs typeface="Myriad Pro" charset="0"/>
              </a:rPr>
              <a:t>The </a:t>
            </a:r>
            <a:r>
              <a:rPr lang="en-US" sz="1600" dirty="0">
                <a:solidFill>
                  <a:srgbClr val="1F224E"/>
                </a:solidFill>
                <a:latin typeface="Myriad Pro" charset="0"/>
                <a:ea typeface="Myriad Pro" charset="0"/>
                <a:cs typeface="Myriad Pro" charset="0"/>
              </a:rPr>
              <a:t>implications of the population increasing could include an increased demand for homes, school building, technology </a:t>
            </a:r>
            <a:r>
              <a:rPr lang="en-US" sz="1600" dirty="0" smtClean="0">
                <a:solidFill>
                  <a:srgbClr val="1F224E"/>
                </a:solidFill>
                <a:latin typeface="Myriad Pro" charset="0"/>
                <a:ea typeface="Myriad Pro" charset="0"/>
                <a:cs typeface="Myriad Pro" charset="0"/>
              </a:rPr>
              <a:t>parks and </a:t>
            </a:r>
            <a:r>
              <a:rPr lang="en-US" sz="1600" dirty="0">
                <a:solidFill>
                  <a:srgbClr val="1F224E"/>
                </a:solidFill>
                <a:latin typeface="Myriad Pro" charset="0"/>
                <a:ea typeface="Myriad Pro" charset="0"/>
                <a:cs typeface="Myriad Pro" charset="0"/>
              </a:rPr>
              <a:t>health </a:t>
            </a:r>
            <a:r>
              <a:rPr lang="en-US" sz="1600" dirty="0" err="1">
                <a:solidFill>
                  <a:srgbClr val="1F224E"/>
                </a:solidFill>
                <a:latin typeface="Myriad Pro" charset="0"/>
                <a:ea typeface="Myriad Pro" charset="0"/>
                <a:cs typeface="Myriad Pro" charset="0"/>
              </a:rPr>
              <a:t>centres</a:t>
            </a:r>
            <a:r>
              <a:rPr lang="en-US" sz="1600" dirty="0" smtClean="0">
                <a:solidFill>
                  <a:srgbClr val="1F224E"/>
                </a:solidFill>
                <a:latin typeface="Myriad Pro" charset="0"/>
                <a:ea typeface="Myriad Pro" charset="0"/>
                <a:cs typeface="Myriad Pro" charset="0"/>
              </a:rPr>
              <a:t>. Students must then link these to energy. The next slide will show you a ‘well-developed’, ‘developed’ and ‘simple’ idea to see how they progress.</a:t>
            </a:r>
            <a:endParaRPr lang="en-GB" sz="1600" dirty="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552911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632"/>
            <a:ext cx="9144000" cy="685800"/>
          </a:xfrm>
        </p:spPr>
        <p:txBody>
          <a:bodyPr>
            <a:normAutofit/>
          </a:bodyPr>
          <a:lstStyle/>
          <a:p>
            <a:r>
              <a:rPr lang="en-GB" sz="2800" dirty="0"/>
              <a:t>Question </a:t>
            </a:r>
            <a:r>
              <a:rPr lang="en-GB" sz="2800" dirty="0" smtClean="0"/>
              <a:t>2(d</a:t>
            </a:r>
            <a:r>
              <a:rPr lang="en-GB" sz="2800" dirty="0"/>
              <a:t>) – </a:t>
            </a:r>
            <a:r>
              <a:rPr lang="en-GB" sz="2800" dirty="0" smtClean="0"/>
              <a:t>Well-developed</a:t>
            </a:r>
            <a:r>
              <a:rPr lang="en-GB" sz="2800" dirty="0"/>
              <a:t>? Developed? Simple?</a:t>
            </a:r>
          </a:p>
        </p:txBody>
      </p:sp>
      <p:sp>
        <p:nvSpPr>
          <p:cNvPr id="3" name="Content Placeholder 2"/>
          <p:cNvSpPr>
            <a:spLocks noGrp="1"/>
          </p:cNvSpPr>
          <p:nvPr>
            <p:ph idx="4294967295"/>
          </p:nvPr>
        </p:nvSpPr>
        <p:spPr>
          <a:xfrm>
            <a:off x="596902" y="4050946"/>
            <a:ext cx="1973529" cy="1368151"/>
          </a:xfrm>
        </p:spPr>
        <p:txBody>
          <a:bodyPr>
            <a:noAutofit/>
          </a:bodyPr>
          <a:lstStyle/>
          <a:p>
            <a:pPr marL="0" indent="0">
              <a:buNone/>
            </a:pPr>
            <a:r>
              <a:rPr lang="en-GB" sz="1400" dirty="0">
                <a:solidFill>
                  <a:srgbClr val="1F224E"/>
                </a:solidFill>
                <a:latin typeface="Myriad Pro" charset="0"/>
                <a:ea typeface="Myriad Pro" charset="0"/>
                <a:cs typeface="Myriad Pro" charset="0"/>
              </a:rPr>
              <a:t>This slide shows how ideas may progress from </a:t>
            </a:r>
            <a:r>
              <a:rPr lang="en-GB" sz="1400" b="1" dirty="0">
                <a:solidFill>
                  <a:srgbClr val="1F224E"/>
                </a:solidFill>
                <a:latin typeface="Myriad Pro" charset="0"/>
                <a:ea typeface="Myriad Pro" charset="0"/>
                <a:cs typeface="Myriad Pro" charset="0"/>
              </a:rPr>
              <a:t>simple</a:t>
            </a:r>
            <a:r>
              <a:rPr lang="en-GB" sz="1400" dirty="0">
                <a:solidFill>
                  <a:srgbClr val="1F224E"/>
                </a:solidFill>
                <a:latin typeface="Myriad Pro" charset="0"/>
                <a:ea typeface="Myriad Pro" charset="0"/>
                <a:cs typeface="Myriad Pro" charset="0"/>
              </a:rPr>
              <a:t> to </a:t>
            </a:r>
            <a:r>
              <a:rPr lang="en-GB" sz="1400" b="1" dirty="0">
                <a:solidFill>
                  <a:srgbClr val="1F224E"/>
                </a:solidFill>
                <a:latin typeface="Myriad Pro" charset="0"/>
                <a:ea typeface="Myriad Pro" charset="0"/>
                <a:cs typeface="Myriad Pro" charset="0"/>
              </a:rPr>
              <a:t>developed</a:t>
            </a:r>
            <a:r>
              <a:rPr lang="en-GB" sz="1400" dirty="0">
                <a:solidFill>
                  <a:srgbClr val="1F224E"/>
                </a:solidFill>
                <a:latin typeface="Myriad Pro" charset="0"/>
                <a:ea typeface="Myriad Pro" charset="0"/>
                <a:cs typeface="Myriad Pro" charset="0"/>
              </a:rPr>
              <a:t> and then </a:t>
            </a:r>
            <a:r>
              <a:rPr lang="en-GB" sz="1400" b="1" dirty="0">
                <a:solidFill>
                  <a:srgbClr val="1F224E"/>
                </a:solidFill>
                <a:latin typeface="Myriad Pro" charset="0"/>
                <a:ea typeface="Myriad Pro" charset="0"/>
                <a:cs typeface="Myriad Pro" charset="0"/>
              </a:rPr>
              <a:t>well-developed</a:t>
            </a:r>
            <a:r>
              <a:rPr lang="en-GB" sz="1400" dirty="0">
                <a:solidFill>
                  <a:srgbClr val="1F224E"/>
                </a:solidFill>
                <a:latin typeface="Myriad Pro" charset="0"/>
                <a:ea typeface="Myriad Pro" charset="0"/>
                <a:cs typeface="Myriad Pro" charset="0"/>
              </a:rPr>
              <a:t>. </a:t>
            </a:r>
          </a:p>
        </p:txBody>
      </p:sp>
      <p:sp>
        <p:nvSpPr>
          <p:cNvPr id="4" name="TextBox 3"/>
          <p:cNvSpPr txBox="1"/>
          <p:nvPr/>
        </p:nvSpPr>
        <p:spPr>
          <a:xfrm>
            <a:off x="3131840" y="764704"/>
            <a:ext cx="2592288" cy="3970318"/>
          </a:xfrm>
          <a:prstGeom prst="rect">
            <a:avLst/>
          </a:prstGeom>
          <a:solidFill>
            <a:srgbClr val="ECECEC"/>
          </a:solidFill>
          <a:ln>
            <a:solidFill>
              <a:schemeClr val="tx1"/>
            </a:solidFill>
          </a:ln>
        </p:spPr>
        <p:txBody>
          <a:bodyPr wrap="square" rtlCol="0">
            <a:spAutoFit/>
          </a:bodyPr>
          <a:lstStyle/>
          <a:p>
            <a:r>
              <a:rPr lang="en-GB" sz="1400" dirty="0">
                <a:solidFill>
                  <a:srgbClr val="1F224E"/>
                </a:solidFill>
                <a:latin typeface="Myriad Pro" charset="0"/>
                <a:ea typeface="Myriad Pro" charset="0"/>
                <a:cs typeface="Myriad Pro" charset="0"/>
              </a:rPr>
              <a:t>Examples of </a:t>
            </a:r>
            <a:r>
              <a:rPr lang="en-GB" sz="1400" b="1" dirty="0">
                <a:solidFill>
                  <a:srgbClr val="1F224E"/>
                </a:solidFill>
                <a:latin typeface="Myriad Pro" charset="0"/>
                <a:ea typeface="Myriad Pro" charset="0"/>
                <a:cs typeface="Myriad Pro" charset="0"/>
              </a:rPr>
              <a:t>developed</a:t>
            </a:r>
            <a:r>
              <a:rPr lang="en-GB" sz="1400" dirty="0">
                <a:solidFill>
                  <a:srgbClr val="1F224E"/>
                </a:solidFill>
                <a:latin typeface="Myriad Pro" charset="0"/>
                <a:ea typeface="Myriad Pro" charset="0"/>
                <a:cs typeface="Myriad Pro" charset="0"/>
              </a:rPr>
              <a:t> ideas:</a:t>
            </a:r>
          </a:p>
          <a:p>
            <a:endParaRPr lang="en-GB" sz="1400" dirty="0">
              <a:solidFill>
                <a:srgbClr val="1F224E"/>
              </a:solidFill>
              <a:latin typeface="Myriad Pro" charset="0"/>
              <a:ea typeface="Myriad Pro" charset="0"/>
              <a:cs typeface="Myriad Pro" charset="0"/>
            </a:endParaRPr>
          </a:p>
          <a:p>
            <a:r>
              <a:rPr lang="en-US" sz="1400" dirty="0">
                <a:solidFill>
                  <a:srgbClr val="1F224E"/>
                </a:solidFill>
                <a:latin typeface="Myriad Pro" charset="0"/>
                <a:ea typeface="Myriad Pro" charset="0"/>
                <a:cs typeface="Myriad Pro" charset="0"/>
              </a:rPr>
              <a:t>Population increase means more people will be in Bradford and so more energy will be used. This will increase the demand for energy in general </a:t>
            </a:r>
            <a:r>
              <a:rPr lang="en-US" sz="1400" dirty="0">
                <a:solidFill>
                  <a:srgbClr val="C00000"/>
                </a:solidFill>
                <a:latin typeface="Myriad Pro"/>
                <a:cs typeface="Arial" panose="020B0604020202020204" pitchFamily="34" charset="0"/>
              </a:rPr>
              <a:t>but in particular renewable energy projects could be in more demand </a:t>
            </a:r>
            <a:r>
              <a:rPr lang="en-US" sz="1400" dirty="0" smtClean="0">
                <a:solidFill>
                  <a:srgbClr val="C00000"/>
                </a:solidFill>
                <a:latin typeface="Myriad Pro"/>
                <a:cs typeface="Arial" panose="020B0604020202020204" pitchFamily="34" charset="0"/>
              </a:rPr>
              <a:t>as they </a:t>
            </a:r>
            <a:r>
              <a:rPr lang="en-US" sz="1400" dirty="0">
                <a:solidFill>
                  <a:srgbClr val="C00000"/>
                </a:solidFill>
                <a:latin typeface="Myriad Pro"/>
                <a:cs typeface="Arial" panose="020B0604020202020204" pitchFamily="34" charset="0"/>
              </a:rPr>
              <a:t>offer a cleaner and more sustainable solution than </a:t>
            </a:r>
            <a:r>
              <a:rPr lang="en-US" sz="1400" dirty="0" smtClean="0">
                <a:solidFill>
                  <a:srgbClr val="C00000"/>
                </a:solidFill>
                <a:latin typeface="Myriad Pro"/>
                <a:cs typeface="Arial" panose="020B0604020202020204" pitchFamily="34" charset="0"/>
              </a:rPr>
              <a:t>non-renewable </a:t>
            </a:r>
            <a:r>
              <a:rPr lang="en-US" sz="1400" dirty="0">
                <a:solidFill>
                  <a:srgbClr val="C00000"/>
                </a:solidFill>
                <a:latin typeface="Myriad Pro"/>
                <a:cs typeface="Arial" panose="020B0604020202020204" pitchFamily="34" charset="0"/>
              </a:rPr>
              <a:t>energy. More projects will be set up in the Bradford area or projects like the ‘Repower’ scheme may grow even more</a:t>
            </a:r>
            <a:r>
              <a:rPr lang="en-US" sz="1400" dirty="0">
                <a:solidFill>
                  <a:srgbClr val="FF0000"/>
                </a:solidFill>
                <a:latin typeface="Myriad Pro"/>
                <a:cs typeface="Arial" panose="020B0604020202020204" pitchFamily="34" charset="0"/>
              </a:rPr>
              <a:t>.</a:t>
            </a:r>
            <a:endParaRPr lang="en-GB" sz="1400" dirty="0">
              <a:solidFill>
                <a:srgbClr val="FF0000"/>
              </a:solidFill>
              <a:latin typeface="Myriad Pro"/>
              <a:cs typeface="Arial" panose="020B0604020202020204" pitchFamily="34" charset="0"/>
            </a:endParaRPr>
          </a:p>
        </p:txBody>
      </p:sp>
      <p:sp>
        <p:nvSpPr>
          <p:cNvPr id="5" name="TextBox 4"/>
          <p:cNvSpPr txBox="1"/>
          <p:nvPr/>
        </p:nvSpPr>
        <p:spPr>
          <a:xfrm>
            <a:off x="272867" y="767407"/>
            <a:ext cx="2621601" cy="2074414"/>
          </a:xfrm>
          <a:prstGeom prst="rect">
            <a:avLst/>
          </a:prstGeom>
          <a:solidFill>
            <a:srgbClr val="ECECEC"/>
          </a:solidFill>
          <a:ln>
            <a:solidFill>
              <a:schemeClr val="tx1"/>
            </a:solidFill>
          </a:ln>
        </p:spPr>
        <p:txBody>
          <a:bodyPr wrap="square" rtlCol="0">
            <a:spAutoFit/>
          </a:bodyPr>
          <a:lstStyle/>
          <a:p>
            <a:r>
              <a:rPr lang="en-GB" sz="1400" dirty="0">
                <a:solidFill>
                  <a:srgbClr val="1F224E"/>
                </a:solidFill>
                <a:latin typeface="Myriad Pro" charset="0"/>
                <a:ea typeface="Myriad Pro" charset="0"/>
                <a:cs typeface="Myriad Pro" charset="0"/>
              </a:rPr>
              <a:t>Examples of </a:t>
            </a:r>
            <a:r>
              <a:rPr lang="en-GB" sz="1400" b="1" dirty="0">
                <a:solidFill>
                  <a:srgbClr val="1F224E"/>
                </a:solidFill>
                <a:latin typeface="Myriad Pro" charset="0"/>
                <a:ea typeface="Myriad Pro" charset="0"/>
                <a:cs typeface="Myriad Pro" charset="0"/>
              </a:rPr>
              <a:t>simple</a:t>
            </a:r>
            <a:r>
              <a:rPr lang="en-GB" sz="1400" dirty="0">
                <a:solidFill>
                  <a:srgbClr val="1F224E"/>
                </a:solidFill>
                <a:latin typeface="Myriad Pro" charset="0"/>
                <a:ea typeface="Myriad Pro" charset="0"/>
                <a:cs typeface="Myriad Pro" charset="0"/>
              </a:rPr>
              <a:t> ideas:</a:t>
            </a:r>
          </a:p>
          <a:p>
            <a:endParaRPr lang="en-US" sz="1400" dirty="0">
              <a:latin typeface="Myriad Pro"/>
            </a:endParaRPr>
          </a:p>
          <a:p>
            <a:pPr>
              <a:spcBef>
                <a:spcPct val="20000"/>
              </a:spcBef>
            </a:pPr>
            <a:r>
              <a:rPr lang="en-US" sz="1400" dirty="0">
                <a:solidFill>
                  <a:srgbClr val="1F224E"/>
                </a:solidFill>
                <a:latin typeface="Myriad Pro" charset="0"/>
                <a:ea typeface="Myriad Pro" charset="0"/>
                <a:cs typeface="Myriad Pro" charset="0"/>
              </a:rPr>
              <a:t>Population increase means more people in Bradford will be using energy and so more energy will be needed to meet this demand. Renewable energy projects will be under more demand.</a:t>
            </a:r>
          </a:p>
        </p:txBody>
      </p:sp>
      <p:sp>
        <p:nvSpPr>
          <p:cNvPr id="6" name="TextBox 5"/>
          <p:cNvSpPr txBox="1"/>
          <p:nvPr/>
        </p:nvSpPr>
        <p:spPr>
          <a:xfrm>
            <a:off x="5905128" y="760585"/>
            <a:ext cx="2952328" cy="5262979"/>
          </a:xfrm>
          <a:prstGeom prst="rect">
            <a:avLst/>
          </a:prstGeom>
          <a:solidFill>
            <a:srgbClr val="ECECEC"/>
          </a:solidFill>
          <a:ln>
            <a:solidFill>
              <a:schemeClr val="tx1"/>
            </a:solidFill>
          </a:ln>
        </p:spPr>
        <p:txBody>
          <a:bodyPr wrap="square" rtlCol="0">
            <a:spAutoFit/>
          </a:bodyPr>
          <a:lstStyle/>
          <a:p>
            <a:r>
              <a:rPr lang="en-GB" sz="1400" dirty="0">
                <a:solidFill>
                  <a:srgbClr val="1F224E"/>
                </a:solidFill>
                <a:latin typeface="Myriad Pro" charset="0"/>
                <a:ea typeface="Myriad Pro" charset="0"/>
                <a:cs typeface="Myriad Pro" charset="0"/>
              </a:rPr>
              <a:t>Examples of </a:t>
            </a:r>
            <a:r>
              <a:rPr lang="en-GB" sz="1400" b="1" dirty="0">
                <a:solidFill>
                  <a:srgbClr val="1F224E"/>
                </a:solidFill>
                <a:latin typeface="Myriad Pro" charset="0"/>
                <a:ea typeface="Myriad Pro" charset="0"/>
                <a:cs typeface="Myriad Pro" charset="0"/>
              </a:rPr>
              <a:t>well-developed </a:t>
            </a:r>
            <a:r>
              <a:rPr lang="en-GB" sz="1400" dirty="0">
                <a:solidFill>
                  <a:srgbClr val="1F224E"/>
                </a:solidFill>
                <a:latin typeface="Myriad Pro" charset="0"/>
                <a:ea typeface="Myriad Pro" charset="0"/>
                <a:cs typeface="Myriad Pro" charset="0"/>
              </a:rPr>
              <a:t>ideas:</a:t>
            </a:r>
          </a:p>
          <a:p>
            <a:endParaRPr lang="en-GB" sz="1400" dirty="0">
              <a:solidFill>
                <a:srgbClr val="1F224E"/>
              </a:solidFill>
              <a:latin typeface="Myriad Pro" charset="0"/>
              <a:ea typeface="Myriad Pro" charset="0"/>
              <a:cs typeface="Myriad Pro" charset="0"/>
            </a:endParaRPr>
          </a:p>
          <a:p>
            <a:r>
              <a:rPr lang="en-US" sz="1400" dirty="0">
                <a:solidFill>
                  <a:srgbClr val="1F224E"/>
                </a:solidFill>
                <a:latin typeface="Myriad Pro" charset="0"/>
                <a:ea typeface="Myriad Pro" charset="0"/>
                <a:cs typeface="Myriad Pro" charset="0"/>
              </a:rPr>
              <a:t>Population increase could increase the demand for renewable energy projects in Bradford. More people means a </a:t>
            </a:r>
            <a:r>
              <a:rPr lang="en-US" sz="1400" dirty="0">
                <a:solidFill>
                  <a:srgbClr val="C00000"/>
                </a:solidFill>
                <a:latin typeface="Myriad Pro"/>
                <a:cs typeface="Arial" panose="020B0604020202020204" pitchFamily="34" charset="0"/>
              </a:rPr>
              <a:t>greater strain on energy resources for services such as homes, schools and businesses across the city </a:t>
            </a:r>
            <a:r>
              <a:rPr lang="en-US" sz="1400" dirty="0">
                <a:solidFill>
                  <a:srgbClr val="1F224E"/>
                </a:solidFill>
                <a:latin typeface="Myriad Pro" charset="0"/>
                <a:ea typeface="Myriad Pro" charset="0"/>
                <a:cs typeface="Myriad Pro" charset="0"/>
              </a:rPr>
              <a:t>and renewable energy projects could be in more demand as they offer a cleaner more sustainable solution than the alternative non-renewable energy. </a:t>
            </a:r>
            <a:r>
              <a:rPr lang="en-US" sz="1400" dirty="0">
                <a:solidFill>
                  <a:srgbClr val="C00000"/>
                </a:solidFill>
                <a:latin typeface="Myriad Pro"/>
                <a:cs typeface="Arial" panose="020B0604020202020204" pitchFamily="34" charset="0"/>
              </a:rPr>
              <a:t>Renewable energy projects could also help meet UK and EU targets for reductions in carbon emissions and the promotion of electricity and heat generation. On the other hand population increase may not affect the demand for renewable energy projects; it may just affect the demand for energy in general, which would be greater</a:t>
            </a:r>
            <a:r>
              <a:rPr lang="en-US" sz="1400" dirty="0">
                <a:solidFill>
                  <a:srgbClr val="00B050"/>
                </a:solidFill>
                <a:latin typeface="Myriad Pro"/>
                <a:cs typeface="Arial" panose="020B0604020202020204" pitchFamily="34" charset="0"/>
              </a:rPr>
              <a:t>.</a:t>
            </a:r>
            <a:endParaRPr lang="en-GB" sz="1400" dirty="0">
              <a:solidFill>
                <a:srgbClr val="00B050"/>
              </a:solidFill>
              <a:latin typeface="Myriad Pro"/>
              <a:cs typeface="Arial" panose="020B0604020202020204" pitchFamily="34" charset="0"/>
            </a:endParaRPr>
          </a:p>
        </p:txBody>
      </p:sp>
    </p:spTree>
    <p:extLst>
      <p:ext uri="{BB962C8B-B14F-4D97-AF65-F5344CB8AC3E}">
        <p14:creationId xmlns:p14="http://schemas.microsoft.com/office/powerpoint/2010/main" val="860834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3(a)</a:t>
            </a:r>
            <a:endParaRPr lang="en-GB" dirty="0"/>
          </a:p>
        </p:txBody>
      </p:sp>
      <p:sp>
        <p:nvSpPr>
          <p:cNvPr id="3" name="Content Placeholder 2"/>
          <p:cNvSpPr>
            <a:spLocks noGrp="1"/>
          </p:cNvSpPr>
          <p:nvPr>
            <p:ph idx="4294967295"/>
          </p:nvPr>
        </p:nvSpPr>
        <p:spPr>
          <a:xfrm>
            <a:off x="222250" y="1340768"/>
            <a:ext cx="8699500" cy="4454525"/>
          </a:xfrm>
        </p:spPr>
        <p:txBody>
          <a:bodyPr/>
          <a:lstStyle/>
          <a:p>
            <a:pPr marL="0" indent="0">
              <a:buNone/>
            </a:pPr>
            <a:r>
              <a:rPr lang="en-US" sz="1400" dirty="0">
                <a:solidFill>
                  <a:srgbClr val="1F224E"/>
                </a:solidFill>
                <a:latin typeface="Myriad Pro" charset="0"/>
                <a:ea typeface="Myriad Pro" charset="0"/>
                <a:cs typeface="Myriad Pro" charset="0"/>
              </a:rPr>
              <a:t>Study </a:t>
            </a:r>
            <a:r>
              <a:rPr lang="en-US" sz="1400" b="1" dirty="0">
                <a:solidFill>
                  <a:srgbClr val="1F224E"/>
                </a:solidFill>
                <a:latin typeface="Myriad Pro" charset="0"/>
                <a:ea typeface="Myriad Pro" charset="0"/>
                <a:cs typeface="Myriad Pro" charset="0"/>
              </a:rPr>
              <a:t>Fig. 7 </a:t>
            </a:r>
            <a:r>
              <a:rPr lang="en-US" sz="1400" dirty="0">
                <a:solidFill>
                  <a:srgbClr val="1F224E"/>
                </a:solidFill>
                <a:latin typeface="Myriad Pro" charset="0"/>
                <a:ea typeface="Myriad Pro" charset="0"/>
                <a:cs typeface="Myriad Pro" charset="0"/>
              </a:rPr>
              <a:t>in the separate Resource Booklet, a physical map of Nigeria.</a:t>
            </a:r>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endParaRPr lang="en-GB" sz="1400" dirty="0" smtClean="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endParaRPr lang="en-GB" sz="1400" dirty="0" smtClean="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Questions will refer to the map in </a:t>
            </a:r>
            <a:r>
              <a:rPr lang="en-GB" sz="1400" b="1" dirty="0">
                <a:solidFill>
                  <a:srgbClr val="1F224E"/>
                </a:solidFill>
                <a:latin typeface="Myriad Pro" charset="0"/>
                <a:ea typeface="Myriad Pro" charset="0"/>
                <a:cs typeface="Myriad Pro" charset="0"/>
              </a:rPr>
              <a:t>Fig. </a:t>
            </a:r>
            <a:r>
              <a:rPr lang="en-GB" sz="1400" b="1" dirty="0" smtClean="0">
                <a:solidFill>
                  <a:srgbClr val="1F224E"/>
                </a:solidFill>
                <a:latin typeface="Myriad Pro" charset="0"/>
                <a:ea typeface="Myriad Pro" charset="0"/>
                <a:cs typeface="Myriad Pro" charset="0"/>
              </a:rPr>
              <a:t>7 </a:t>
            </a:r>
            <a:r>
              <a:rPr lang="en-GB" sz="1400" dirty="0">
                <a:solidFill>
                  <a:srgbClr val="1F224E"/>
                </a:solidFill>
                <a:latin typeface="Myriad Pro" charset="0"/>
                <a:ea typeface="Myriad Pro" charset="0"/>
                <a:cs typeface="Myriad Pro" charset="0"/>
              </a:rPr>
              <a:t>and could be on any aspect at the moment, students should read the question first so they know what to focus on</a:t>
            </a:r>
            <a:r>
              <a:rPr lang="en-GB" sz="1400" dirty="0" smtClean="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p:txBody>
      </p:sp>
      <p:pic>
        <p:nvPicPr>
          <p:cNvPr id="10242" name="Picture 2" title="Question 3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772816"/>
            <a:ext cx="3549575" cy="3138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54623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3(a)(</a:t>
            </a:r>
            <a:r>
              <a:rPr lang="en-GB" dirty="0" err="1" smtClean="0"/>
              <a:t>i</a:t>
            </a:r>
            <a:r>
              <a:rPr lang="en-GB" dirty="0" smtClean="0"/>
              <a:t>) </a:t>
            </a:r>
            <a:r>
              <a:rPr lang="en-GB" dirty="0"/>
              <a:t>– 1 mark</a:t>
            </a:r>
          </a:p>
        </p:txBody>
      </p:sp>
      <p:sp>
        <p:nvSpPr>
          <p:cNvPr id="3" name="Content Placeholder 2"/>
          <p:cNvSpPr>
            <a:spLocks noGrp="1"/>
          </p:cNvSpPr>
          <p:nvPr>
            <p:ph idx="4294967295"/>
          </p:nvPr>
        </p:nvSpPr>
        <p:spPr>
          <a:xfrm>
            <a:off x="300236" y="3284984"/>
            <a:ext cx="4415780" cy="2376264"/>
          </a:xfrm>
        </p:spPr>
        <p:txBody>
          <a:bodyPr>
            <a:normAutofit/>
          </a:bodyPr>
          <a:lstStyle/>
          <a:p>
            <a:pPr marL="0" indent="0">
              <a:buNone/>
            </a:pPr>
            <a:r>
              <a:rPr lang="en-GB" sz="1200" dirty="0" smtClean="0">
                <a:solidFill>
                  <a:srgbClr val="1F224E"/>
                </a:solidFill>
                <a:latin typeface="Myriad Pro" charset="0"/>
                <a:ea typeface="Myriad Pro" charset="0"/>
                <a:cs typeface="Myriad Pro" charset="0"/>
              </a:rPr>
              <a:t>This is an </a:t>
            </a:r>
            <a:r>
              <a:rPr lang="en-GB" sz="1200" dirty="0" smtClean="0">
                <a:solidFill>
                  <a:srgbClr val="00B050"/>
                </a:solidFill>
                <a:latin typeface="Myriad Pro" charset="0"/>
                <a:ea typeface="Myriad Pro" charset="0"/>
                <a:cs typeface="Myriad Pro" charset="0"/>
              </a:rPr>
              <a:t>AO4 (skills) </a:t>
            </a:r>
            <a:r>
              <a:rPr lang="en-GB" sz="1200" dirty="0" smtClean="0">
                <a:solidFill>
                  <a:srgbClr val="1F224E"/>
                </a:solidFill>
                <a:latin typeface="Myriad Pro" charset="0"/>
                <a:ea typeface="Myriad Pro" charset="0"/>
                <a:cs typeface="Myriad Pro" charset="0"/>
              </a:rPr>
              <a:t>question where students must use their skill of interpreting maps to decide which of the four options contains the most mountainous landscape. Students might think that the most mountainous landscape is in the East of Nigeria but that isn’t one of the options – so they should remember to always check the four options of an MCQ before focusing on the resource.</a:t>
            </a:r>
          </a:p>
          <a:p>
            <a:pPr marL="0" indent="0">
              <a:buNone/>
            </a:pPr>
            <a:endParaRPr lang="en-GB" sz="1200" dirty="0">
              <a:solidFill>
                <a:srgbClr val="1F224E"/>
              </a:solidFill>
              <a:latin typeface="Myriad Pro" charset="0"/>
            </a:endParaRPr>
          </a:p>
          <a:p>
            <a:pPr marL="0" indent="0">
              <a:buNone/>
            </a:pPr>
            <a:r>
              <a:rPr lang="en-GB" sz="1200" dirty="0" smtClean="0">
                <a:solidFill>
                  <a:srgbClr val="1F224E"/>
                </a:solidFill>
                <a:latin typeface="Myriad Pro" charset="0"/>
              </a:rPr>
              <a:t>The answer is ‘</a:t>
            </a:r>
            <a:r>
              <a:rPr lang="en-GB" sz="1200" u="sng" dirty="0" smtClean="0">
                <a:solidFill>
                  <a:srgbClr val="1F224E"/>
                </a:solidFill>
                <a:latin typeface="Myriad Pro" charset="0"/>
              </a:rPr>
              <a:t>A: North</a:t>
            </a:r>
            <a:r>
              <a:rPr lang="en-GB" sz="1200" dirty="0" smtClean="0">
                <a:solidFill>
                  <a:srgbClr val="1F224E"/>
                </a:solidFill>
                <a:latin typeface="Myriad Pro" charset="0"/>
              </a:rPr>
              <a:t>’ as it is the only one of the four options with land higher than 305 metres above sea level.</a:t>
            </a:r>
            <a:endParaRPr lang="en-GB" sz="1200" dirty="0">
              <a:solidFill>
                <a:srgbClr val="1F224E"/>
              </a:solidFill>
              <a:latin typeface="Myriad Pro" charset="0"/>
            </a:endParaRPr>
          </a:p>
          <a:p>
            <a:pPr marL="0" indent="0">
              <a:buNone/>
            </a:pPr>
            <a:endParaRPr lang="en-GB" sz="1800" dirty="0">
              <a:latin typeface="Myriad Pro"/>
            </a:endParaRPr>
          </a:p>
        </p:txBody>
      </p:sp>
      <p:sp>
        <p:nvSpPr>
          <p:cNvPr id="4" name="Content Placeholder 2"/>
          <p:cNvSpPr txBox="1">
            <a:spLocks/>
          </p:cNvSpPr>
          <p:nvPr/>
        </p:nvSpPr>
        <p:spPr>
          <a:xfrm>
            <a:off x="313183" y="1268338"/>
            <a:ext cx="8312448" cy="1512590"/>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solidFill>
                  <a:srgbClr val="00B050"/>
                </a:solidFill>
              </a:rPr>
              <a:t>Which region </a:t>
            </a:r>
            <a:r>
              <a:rPr lang="en-US" sz="1600" dirty="0"/>
              <a:t>of Nigeria contains the </a:t>
            </a:r>
            <a:r>
              <a:rPr lang="en-US" sz="1600" u="sng" dirty="0"/>
              <a:t>most mountainous</a:t>
            </a:r>
            <a:r>
              <a:rPr lang="en-US" sz="1600" dirty="0"/>
              <a:t> landscape</a:t>
            </a:r>
            <a:r>
              <a:rPr lang="en-US" sz="1600" dirty="0" smtClean="0"/>
              <a:t>?</a:t>
            </a:r>
          </a:p>
          <a:p>
            <a:pPr marL="0" indent="0">
              <a:buNone/>
            </a:pPr>
            <a:r>
              <a:rPr lang="en-US" sz="1600" b="1" dirty="0" smtClean="0"/>
              <a:t>A</a:t>
            </a:r>
            <a:r>
              <a:rPr lang="en-US" sz="1600" dirty="0"/>
              <a:t>	North</a:t>
            </a:r>
            <a:endParaRPr lang="en-GB" sz="1600" dirty="0"/>
          </a:p>
          <a:p>
            <a:pPr marL="0" indent="0">
              <a:buNone/>
            </a:pPr>
            <a:r>
              <a:rPr lang="en-US" sz="1600" b="1" dirty="0"/>
              <a:t>B</a:t>
            </a:r>
            <a:r>
              <a:rPr lang="en-US" sz="1600" dirty="0"/>
              <a:t>	North </a:t>
            </a:r>
            <a:r>
              <a:rPr lang="en-US" sz="1600" dirty="0" smtClean="0"/>
              <a:t>East</a:t>
            </a:r>
          </a:p>
          <a:p>
            <a:pPr marL="0" indent="0">
              <a:buNone/>
            </a:pPr>
            <a:r>
              <a:rPr lang="en-US" sz="1600" b="1" dirty="0" smtClean="0"/>
              <a:t>C</a:t>
            </a:r>
            <a:r>
              <a:rPr lang="en-US" sz="1600" dirty="0"/>
              <a:t>	South </a:t>
            </a:r>
            <a:r>
              <a:rPr lang="en-US" sz="1600" dirty="0" smtClean="0"/>
              <a:t>West</a:t>
            </a:r>
          </a:p>
          <a:p>
            <a:pPr marL="0" indent="0">
              <a:buNone/>
            </a:pPr>
            <a:r>
              <a:rPr lang="en-US" sz="1600" b="1" dirty="0" smtClean="0"/>
              <a:t>D</a:t>
            </a:r>
            <a:r>
              <a:rPr lang="en-US" sz="1600" dirty="0"/>
              <a:t>	West</a:t>
            </a:r>
            <a:endParaRPr lang="en-GB" sz="1600" dirty="0"/>
          </a:p>
          <a:p>
            <a:pPr marL="0" indent="0">
              <a:buNone/>
            </a:pPr>
            <a:endParaRPr lang="en-GB" sz="1600" dirty="0"/>
          </a:p>
        </p:txBody>
      </p:sp>
      <p:pic>
        <p:nvPicPr>
          <p:cNvPr id="5" name="Picture 2" title="Question 3 (a)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9246" y="2852936"/>
            <a:ext cx="3456385" cy="30564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266983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3(a)(ii) </a:t>
            </a:r>
            <a:r>
              <a:rPr lang="en-GB" dirty="0"/>
              <a:t>– 1 mark</a:t>
            </a:r>
          </a:p>
        </p:txBody>
      </p:sp>
      <p:sp>
        <p:nvSpPr>
          <p:cNvPr id="3" name="Content Placeholder 2"/>
          <p:cNvSpPr>
            <a:spLocks noGrp="1"/>
          </p:cNvSpPr>
          <p:nvPr>
            <p:ph idx="4294967295"/>
          </p:nvPr>
        </p:nvSpPr>
        <p:spPr>
          <a:xfrm>
            <a:off x="329207" y="3501008"/>
            <a:ext cx="4415780" cy="2376264"/>
          </a:xfrm>
        </p:spPr>
        <p:txBody>
          <a:bodyPr>
            <a:normAutofit/>
          </a:bodyPr>
          <a:lstStyle/>
          <a:p>
            <a:pPr marL="0" indent="0">
              <a:buNone/>
            </a:pPr>
            <a:r>
              <a:rPr lang="en-GB" sz="1200" dirty="0" smtClean="0">
                <a:solidFill>
                  <a:srgbClr val="1F224E"/>
                </a:solidFill>
                <a:latin typeface="Myriad Pro" charset="0"/>
                <a:ea typeface="Myriad Pro" charset="0"/>
                <a:cs typeface="Myriad Pro" charset="0"/>
              </a:rPr>
              <a:t>This is an </a:t>
            </a:r>
            <a:r>
              <a:rPr lang="en-GB" sz="1200" dirty="0" smtClean="0">
                <a:solidFill>
                  <a:srgbClr val="00B050"/>
                </a:solidFill>
                <a:latin typeface="Myriad Pro" charset="0"/>
                <a:ea typeface="Myriad Pro" charset="0"/>
                <a:cs typeface="Myriad Pro" charset="0"/>
              </a:rPr>
              <a:t>AO4 (skills) </a:t>
            </a:r>
            <a:r>
              <a:rPr lang="en-GB" sz="1200" dirty="0" smtClean="0">
                <a:solidFill>
                  <a:srgbClr val="1F224E"/>
                </a:solidFill>
                <a:latin typeface="Myriad Pro" charset="0"/>
                <a:ea typeface="Myriad Pro" charset="0"/>
                <a:cs typeface="Myriad Pro" charset="0"/>
              </a:rPr>
              <a:t>question where students must select the appropriate graph or chart for the context. This is an example therefore of an </a:t>
            </a:r>
            <a:r>
              <a:rPr lang="en-GB" sz="1200" dirty="0" smtClean="0">
                <a:solidFill>
                  <a:srgbClr val="00B050"/>
                </a:solidFill>
                <a:latin typeface="Myriad Pro" charset="0"/>
                <a:ea typeface="Myriad Pro" charset="0"/>
                <a:cs typeface="Myriad Pro" charset="0"/>
              </a:rPr>
              <a:t>AO4 (skills) </a:t>
            </a:r>
            <a:r>
              <a:rPr lang="en-GB" sz="1200" dirty="0" smtClean="0">
                <a:solidFill>
                  <a:srgbClr val="1F224E"/>
                </a:solidFill>
                <a:latin typeface="Myriad Pro" charset="0"/>
                <a:ea typeface="Myriad Pro" charset="0"/>
                <a:cs typeface="Myriad Pro" charset="0"/>
              </a:rPr>
              <a:t>‘select’ question, with questions assessing this part of the assessment objective being required within each set of assessments. </a:t>
            </a:r>
          </a:p>
          <a:p>
            <a:pPr marL="0" indent="0">
              <a:buNone/>
            </a:pPr>
            <a:endParaRPr lang="en-GB" sz="1200" dirty="0">
              <a:solidFill>
                <a:srgbClr val="1F224E"/>
              </a:solidFill>
              <a:latin typeface="Myriad Pro" charset="0"/>
            </a:endParaRPr>
          </a:p>
          <a:p>
            <a:pPr marL="0" indent="0">
              <a:buNone/>
            </a:pPr>
            <a:r>
              <a:rPr lang="en-GB" sz="1200" dirty="0" smtClean="0">
                <a:solidFill>
                  <a:srgbClr val="1F224E"/>
                </a:solidFill>
                <a:latin typeface="Myriad Pro" charset="0"/>
              </a:rPr>
              <a:t>The answer is ‘</a:t>
            </a:r>
            <a:r>
              <a:rPr lang="en-GB" sz="1200" u="sng" dirty="0" smtClean="0">
                <a:solidFill>
                  <a:srgbClr val="1F224E"/>
                </a:solidFill>
                <a:latin typeface="Myriad Pro" charset="0"/>
              </a:rPr>
              <a:t>A: Cross-section</a:t>
            </a:r>
            <a:r>
              <a:rPr lang="en-GB" sz="1200" dirty="0" smtClean="0">
                <a:solidFill>
                  <a:srgbClr val="1F224E"/>
                </a:solidFill>
                <a:latin typeface="Myriad Pro" charset="0"/>
              </a:rPr>
              <a:t>’ as it is the most appropriate graph to display how relief changes between the two locations.</a:t>
            </a:r>
            <a:endParaRPr lang="en-GB" sz="1200" dirty="0">
              <a:solidFill>
                <a:srgbClr val="1F224E"/>
              </a:solidFill>
              <a:latin typeface="Myriad Pro" charset="0"/>
            </a:endParaRPr>
          </a:p>
          <a:p>
            <a:pPr marL="0" indent="0">
              <a:buNone/>
            </a:pPr>
            <a:endParaRPr lang="en-GB" sz="1800" dirty="0">
              <a:latin typeface="Myriad Pro"/>
            </a:endParaRPr>
          </a:p>
        </p:txBody>
      </p:sp>
      <p:sp>
        <p:nvSpPr>
          <p:cNvPr id="4" name="Content Placeholder 2"/>
          <p:cNvSpPr txBox="1">
            <a:spLocks/>
          </p:cNvSpPr>
          <p:nvPr/>
        </p:nvSpPr>
        <p:spPr>
          <a:xfrm>
            <a:off x="395536" y="1124321"/>
            <a:ext cx="8363273" cy="1800622"/>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solidFill>
                  <a:srgbClr val="00B050"/>
                </a:solidFill>
              </a:rPr>
              <a:t>What style of graph</a:t>
            </a:r>
            <a:r>
              <a:rPr lang="en-US" sz="1600" dirty="0"/>
              <a:t> would </a:t>
            </a:r>
            <a:r>
              <a:rPr lang="en-US" sz="1600" u="sng" dirty="0"/>
              <a:t>most clearly</a:t>
            </a:r>
            <a:r>
              <a:rPr lang="en-US" sz="1600" dirty="0"/>
              <a:t> show how the </a:t>
            </a:r>
            <a:r>
              <a:rPr lang="en-US" sz="1600" u="sng" dirty="0"/>
              <a:t>relief changes</a:t>
            </a:r>
            <a:r>
              <a:rPr lang="en-US" sz="1600" dirty="0"/>
              <a:t> from Abuja to Lake Chad</a:t>
            </a:r>
            <a:r>
              <a:rPr lang="en-US" sz="1600" dirty="0" smtClean="0"/>
              <a:t>?</a:t>
            </a:r>
          </a:p>
          <a:p>
            <a:pPr marL="0" indent="0">
              <a:buNone/>
            </a:pPr>
            <a:r>
              <a:rPr lang="en-US" sz="1600" b="1" dirty="0" smtClean="0"/>
              <a:t>A</a:t>
            </a:r>
            <a:r>
              <a:rPr lang="en-US" sz="1600" dirty="0"/>
              <a:t>	</a:t>
            </a:r>
            <a:r>
              <a:rPr lang="en-US" sz="1600" dirty="0" smtClean="0"/>
              <a:t>Cross-section</a:t>
            </a:r>
            <a:endParaRPr lang="en-GB" sz="1600" dirty="0"/>
          </a:p>
          <a:p>
            <a:pPr marL="0" indent="0">
              <a:buNone/>
            </a:pPr>
            <a:r>
              <a:rPr lang="en-US" sz="1600" b="1" dirty="0"/>
              <a:t>B</a:t>
            </a:r>
            <a:r>
              <a:rPr lang="en-US" sz="1600" dirty="0"/>
              <a:t>	Horizontal </a:t>
            </a:r>
            <a:r>
              <a:rPr lang="en-US" sz="1600" dirty="0" smtClean="0"/>
              <a:t>bar</a:t>
            </a:r>
          </a:p>
          <a:p>
            <a:pPr marL="0" indent="0">
              <a:buNone/>
            </a:pPr>
            <a:r>
              <a:rPr lang="en-US" sz="1600" b="1" dirty="0" smtClean="0"/>
              <a:t>C</a:t>
            </a:r>
            <a:r>
              <a:rPr lang="en-US" sz="1600" dirty="0"/>
              <a:t>	Radial</a:t>
            </a:r>
            <a:endParaRPr lang="en-US" sz="1600" dirty="0" smtClean="0"/>
          </a:p>
          <a:p>
            <a:pPr marL="0" indent="0">
              <a:buNone/>
            </a:pPr>
            <a:r>
              <a:rPr lang="en-US" sz="1600" b="1" dirty="0" smtClean="0"/>
              <a:t>D</a:t>
            </a:r>
            <a:r>
              <a:rPr lang="en-US" sz="1600" dirty="0"/>
              <a:t>	Scatter</a:t>
            </a:r>
            <a:endParaRPr lang="en-GB" sz="1600" dirty="0"/>
          </a:p>
        </p:txBody>
      </p:sp>
      <p:pic>
        <p:nvPicPr>
          <p:cNvPr id="5" name="Picture 2" title="Question 3 (a)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5333" y="2934468"/>
            <a:ext cx="3477567" cy="30751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690024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3(b) </a:t>
            </a:r>
            <a:r>
              <a:rPr lang="en-GB" dirty="0"/>
              <a:t>– 1 mark</a:t>
            </a:r>
          </a:p>
        </p:txBody>
      </p:sp>
      <p:sp>
        <p:nvSpPr>
          <p:cNvPr id="3" name="Content Placeholder 2"/>
          <p:cNvSpPr>
            <a:spLocks noGrp="1"/>
          </p:cNvSpPr>
          <p:nvPr>
            <p:ph idx="4294967295"/>
          </p:nvPr>
        </p:nvSpPr>
        <p:spPr>
          <a:xfrm>
            <a:off x="520130" y="2780928"/>
            <a:ext cx="8229600" cy="2880320"/>
          </a:xfrm>
        </p:spPr>
        <p:txBody>
          <a:bodyPr>
            <a:normAutofit/>
          </a:bodyPr>
          <a:lstStyle/>
          <a:p>
            <a:pPr marL="0" indent="0">
              <a:buNone/>
            </a:pPr>
            <a:r>
              <a:rPr lang="en-GB" sz="1600" dirty="0">
                <a:solidFill>
                  <a:srgbClr val="1F224E"/>
                </a:solidFill>
                <a:latin typeface="Myriad Pro" charset="0"/>
                <a:ea typeface="Myriad Pro" charset="0"/>
                <a:cs typeface="Myriad Pro" charset="0"/>
              </a:rPr>
              <a:t>The </a:t>
            </a:r>
            <a:r>
              <a:rPr lang="en-GB" sz="1600" dirty="0">
                <a:solidFill>
                  <a:srgbClr val="00B050"/>
                </a:solidFill>
                <a:latin typeface="Myriad Pro" charset="0"/>
                <a:ea typeface="Myriad Pro" charset="0"/>
                <a:cs typeface="Myriad Pro" charset="0"/>
              </a:rPr>
              <a:t>geographical </a:t>
            </a:r>
            <a:r>
              <a:rPr lang="en-GB" sz="1600" dirty="0" smtClean="0">
                <a:solidFill>
                  <a:srgbClr val="00B050"/>
                </a:solidFill>
                <a:latin typeface="Myriad Pro" charset="0"/>
                <a:ea typeface="Myriad Pro" charset="0"/>
                <a:cs typeface="Myriad Pro" charset="0"/>
              </a:rPr>
              <a:t>skill (AO4)</a:t>
            </a:r>
            <a:r>
              <a:rPr lang="en-GB" sz="1600" dirty="0" smtClean="0">
                <a:solidFill>
                  <a:srgbClr val="1F224E"/>
                </a:solidFill>
                <a:latin typeface="Myriad Pro" charset="0"/>
                <a:ea typeface="Myriad Pro" charset="0"/>
                <a:cs typeface="Myriad Pro" charset="0"/>
              </a:rPr>
              <a:t> </a:t>
            </a:r>
            <a:r>
              <a:rPr lang="en-GB" sz="1600" dirty="0">
                <a:solidFill>
                  <a:srgbClr val="1F224E"/>
                </a:solidFill>
                <a:latin typeface="Myriad Pro" charset="0"/>
                <a:ea typeface="Myriad Pro" charset="0"/>
                <a:cs typeface="Myriad Pro" charset="0"/>
              </a:rPr>
              <a:t>assessed is the ability to </a:t>
            </a:r>
            <a:r>
              <a:rPr lang="en-GB" sz="1600" dirty="0" smtClean="0">
                <a:solidFill>
                  <a:srgbClr val="1F224E"/>
                </a:solidFill>
                <a:latin typeface="Myriad Pro" charset="0"/>
                <a:ea typeface="Myriad Pro" charset="0"/>
                <a:cs typeface="Myriad Pro" charset="0"/>
              </a:rPr>
              <a:t>understand and correctly use ratio.</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A ratio is a way to compare amounts of something. They can be simplified by finding common factors. The simplest thing to do initially when calculating the ratio of a very large number like this is to remove the 0’s at the end of each number – 21 000 000 and   3 000 000 both have six 0’s and so can automatically become 21:3. Both of these numbers are divisible by 3 and so the ratio in it’s simplest form is </a:t>
            </a:r>
            <a:r>
              <a:rPr lang="en-GB" sz="1600" u="sng" dirty="0" smtClean="0">
                <a:solidFill>
                  <a:srgbClr val="1F224E"/>
                </a:solidFill>
                <a:latin typeface="Myriad Pro" charset="0"/>
                <a:ea typeface="Myriad Pro" charset="0"/>
                <a:cs typeface="Myriad Pro" charset="0"/>
              </a:rPr>
              <a:t>7:1</a:t>
            </a:r>
            <a:r>
              <a:rPr lang="en-GB" sz="1600" dirty="0" smtClean="0">
                <a:solidFill>
                  <a:srgbClr val="1F224E"/>
                </a:solidFill>
                <a:latin typeface="Myriad Pro" charset="0"/>
                <a:ea typeface="Myriad Pro" charset="0"/>
                <a:cs typeface="Myriad Pro" charset="0"/>
              </a:rPr>
              <a:t>.</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Once again, there are no marks for working out as it is not in the question and there is only one mark available. Remember also that students can use calculators in this exam!</a:t>
            </a:r>
            <a:endParaRPr lang="en-GB" sz="16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539552" y="1245890"/>
            <a:ext cx="8229600" cy="1307579"/>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t>Lagos is the largest city in Africa, with an estimated 21 000 000 people living in the city, whilst the capital city of Nigeria, Abuja, has only 3 000 000 people living there. </a:t>
            </a:r>
            <a:endParaRPr lang="en-US" sz="1600" dirty="0" smtClean="0"/>
          </a:p>
          <a:p>
            <a:pPr marL="0" indent="0">
              <a:buNone/>
            </a:pPr>
            <a:endParaRPr lang="en-US" sz="1600" dirty="0"/>
          </a:p>
          <a:p>
            <a:pPr marL="0" indent="0">
              <a:buNone/>
            </a:pPr>
            <a:r>
              <a:rPr lang="en-US" sz="1600" dirty="0">
                <a:solidFill>
                  <a:srgbClr val="00B050"/>
                </a:solidFill>
              </a:rPr>
              <a:t>What is the ratio </a:t>
            </a:r>
            <a:r>
              <a:rPr lang="en-US" sz="1600" u="sng" dirty="0"/>
              <a:t>21 000 000:3 000 000</a:t>
            </a:r>
            <a:r>
              <a:rPr lang="en-US" sz="1600" dirty="0"/>
              <a:t> in its </a:t>
            </a:r>
            <a:r>
              <a:rPr lang="en-US" sz="1600" u="sng" dirty="0"/>
              <a:t>simplest</a:t>
            </a:r>
            <a:r>
              <a:rPr lang="en-US" sz="1600" dirty="0"/>
              <a:t> form?</a:t>
            </a:r>
            <a:endParaRPr lang="en-US" sz="1600" dirty="0" smtClean="0"/>
          </a:p>
        </p:txBody>
      </p:sp>
    </p:spTree>
    <p:extLst>
      <p:ext uri="{BB962C8B-B14F-4D97-AF65-F5344CB8AC3E}">
        <p14:creationId xmlns:p14="http://schemas.microsoft.com/office/powerpoint/2010/main" val="26044043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8640"/>
            <a:ext cx="9144000" cy="685800"/>
          </a:xfrm>
        </p:spPr>
        <p:txBody>
          <a:bodyPr>
            <a:noAutofit/>
          </a:bodyPr>
          <a:lstStyle/>
          <a:p>
            <a:r>
              <a:rPr lang="en-GB" dirty="0"/>
              <a:t>Question 3(c) – 3 marks</a:t>
            </a:r>
          </a:p>
        </p:txBody>
      </p:sp>
      <p:sp>
        <p:nvSpPr>
          <p:cNvPr id="3" name="Content Placeholder 2"/>
          <p:cNvSpPr>
            <a:spLocks noGrp="1"/>
          </p:cNvSpPr>
          <p:nvPr>
            <p:ph idx="4294967295"/>
          </p:nvPr>
        </p:nvSpPr>
        <p:spPr>
          <a:xfrm>
            <a:off x="252782" y="2287069"/>
            <a:ext cx="5501878" cy="1656184"/>
          </a:xfrm>
        </p:spPr>
        <p:txBody>
          <a:bodyPr>
            <a:noAutofit/>
          </a:bodyPr>
          <a:lstStyle/>
          <a:p>
            <a:pPr marL="0" indent="0">
              <a:buNone/>
            </a:pPr>
            <a:r>
              <a:rPr lang="en-GB" sz="1400" dirty="0" smtClean="0">
                <a:solidFill>
                  <a:srgbClr val="1F224E"/>
                </a:solidFill>
                <a:latin typeface="Myriad Pro" charset="0"/>
                <a:ea typeface="Myriad Pro" charset="0"/>
                <a:cs typeface="Myriad Pro" charset="0"/>
              </a:rPr>
              <a:t>This question has one mark </a:t>
            </a:r>
            <a:r>
              <a:rPr lang="en-US" sz="1400" dirty="0">
                <a:solidFill>
                  <a:srgbClr val="1F224E"/>
                </a:solidFill>
                <a:latin typeface="Myriad Pro" charset="0"/>
                <a:ea typeface="Myriad Pro" charset="0"/>
                <a:cs typeface="Myriad Pro" charset="0"/>
              </a:rPr>
              <a:t>(</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for identifying one characteristic from the photographs which show Lagos is a city in an LIDC (</a:t>
            </a:r>
            <a:r>
              <a:rPr lang="en-GB" sz="1400" dirty="0" smtClean="0">
                <a:solidFill>
                  <a:srgbClr val="00B050"/>
                </a:solidFill>
                <a:latin typeface="Myriad Pro" charset="0"/>
                <a:ea typeface="Myriad Pro" charset="0"/>
                <a:cs typeface="Myriad Pro" charset="0"/>
              </a:rPr>
              <a:t>AO4 – skills</a:t>
            </a:r>
            <a:r>
              <a:rPr lang="en-GB" sz="1400" dirty="0" smtClean="0">
                <a:solidFill>
                  <a:srgbClr val="1F224E"/>
                </a:solidFill>
                <a:latin typeface="Myriad Pro" charset="0"/>
                <a:ea typeface="Myriad Pro" charset="0"/>
                <a:cs typeface="Myriad Pro" charset="0"/>
              </a:rPr>
              <a:t> – interpreting visual images including photographs). There are then two marks (DEV) for </a:t>
            </a:r>
            <a:r>
              <a:rPr lang="en-GB" sz="1400" dirty="0" smtClean="0">
                <a:solidFill>
                  <a:srgbClr val="00B0F0"/>
                </a:solidFill>
                <a:latin typeface="Myriad Pro" charset="0"/>
                <a:ea typeface="Myriad Pro" charset="0"/>
                <a:cs typeface="Myriad Pro" charset="0"/>
              </a:rPr>
              <a:t>applying knowledge and understanding (AO3) </a:t>
            </a:r>
            <a:r>
              <a:rPr lang="en-GB" sz="1400" dirty="0" smtClean="0">
                <a:solidFill>
                  <a:srgbClr val="1F224E"/>
                </a:solidFill>
                <a:latin typeface="Myriad Pro" charset="0"/>
                <a:ea typeface="Myriad Pro" charset="0"/>
                <a:cs typeface="Myriad Pro" charset="0"/>
              </a:rPr>
              <a:t>to </a:t>
            </a:r>
            <a:r>
              <a:rPr lang="en-GB" sz="1400" dirty="0" smtClean="0">
                <a:solidFill>
                  <a:srgbClr val="00B0F0"/>
                </a:solidFill>
                <a:latin typeface="Myriad Pro" charset="0"/>
                <a:ea typeface="Myriad Pro" charset="0"/>
                <a:cs typeface="Myriad Pro" charset="0"/>
              </a:rPr>
              <a:t>analyse</a:t>
            </a:r>
            <a:r>
              <a:rPr lang="en-GB" sz="1400" dirty="0" smtClean="0">
                <a:solidFill>
                  <a:srgbClr val="1F224E"/>
                </a:solidFill>
                <a:latin typeface="Myriad Pro" charset="0"/>
                <a:ea typeface="Myriad Pro" charset="0"/>
                <a:cs typeface="Myriad Pro" charset="0"/>
              </a:rPr>
              <a:t> the photographs and giving reasons which relate the characteristic to cities in LIDCs.</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Characteristics identified could include: problems with traffic/congestion</a:t>
            </a:r>
            <a:r>
              <a:rPr lang="en-US" sz="1400" dirty="0">
                <a:solidFill>
                  <a:srgbClr val="1F224E"/>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a:t>
            </a:r>
            <a:r>
              <a:rPr lang="en-GB" sz="1400" dirty="0" smtClean="0">
                <a:solidFill>
                  <a:srgbClr val="1F224E"/>
                </a:solidFill>
                <a:latin typeface="Myriad Pro" charset="0"/>
                <a:ea typeface="Myriad Pro" charset="0"/>
                <a:cs typeface="Myriad Pro" charset="0"/>
              </a:rPr>
              <a:t>, issues with air pollution</a:t>
            </a:r>
            <a:r>
              <a:rPr lang="en-US" sz="1400" dirty="0">
                <a:solidFill>
                  <a:srgbClr val="1F224E"/>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a:t>
            </a:r>
            <a:r>
              <a:rPr lang="en-GB" sz="1400" dirty="0" smtClean="0">
                <a:solidFill>
                  <a:srgbClr val="1F224E"/>
                </a:solidFill>
                <a:latin typeface="Myriad Pro" charset="0"/>
                <a:ea typeface="Myriad Pro" charset="0"/>
                <a:cs typeface="Myriad Pro" charset="0"/>
              </a:rPr>
              <a:t>, poor building quality</a:t>
            </a:r>
            <a:r>
              <a:rPr lang="en-US" sz="1400" dirty="0">
                <a:solidFill>
                  <a:srgbClr val="1F224E"/>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a:t>
            </a:r>
            <a:r>
              <a:rPr lang="en-GB" sz="1400" dirty="0" smtClean="0">
                <a:solidFill>
                  <a:srgbClr val="1F224E"/>
                </a:solidFill>
                <a:latin typeface="Myriad Pro" charset="0"/>
                <a:ea typeface="Myriad Pro" charset="0"/>
                <a:cs typeface="Myriad Pro" charset="0"/>
              </a:rPr>
              <a:t>, lack of sanitation</a:t>
            </a:r>
            <a:r>
              <a:rPr lang="en-US" sz="1400" dirty="0">
                <a:solidFill>
                  <a:srgbClr val="1F224E"/>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sym typeface="Wingdings"/>
              </a:rPr>
              <a:t></a:t>
            </a:r>
            <a:r>
              <a:rPr lang="en-US" sz="1400" dirty="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a:p>
            <a:pPr marL="0" indent="0">
              <a:buNone/>
            </a:pPr>
            <a:endParaRPr lang="en-GB" sz="1400" dirty="0" smtClean="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252782" y="908720"/>
            <a:ext cx="8640960" cy="1080120"/>
          </a:xfrm>
          <a:prstGeom prst="rect">
            <a:avLst/>
          </a:prstGeom>
          <a:ln>
            <a:solidFill>
              <a:schemeClr val="tx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400" dirty="0"/>
              <a:t>Study </a:t>
            </a:r>
            <a:r>
              <a:rPr lang="en-US" sz="1400" b="1" dirty="0"/>
              <a:t>Fig. 8, </a:t>
            </a:r>
            <a:r>
              <a:rPr lang="en-US" sz="1400" dirty="0"/>
              <a:t>the photographs of Lagos in Nigeria</a:t>
            </a:r>
            <a:r>
              <a:rPr lang="en-US" sz="1400" dirty="0" smtClean="0"/>
              <a:t>.</a:t>
            </a:r>
          </a:p>
          <a:p>
            <a:pPr marL="0" indent="0">
              <a:lnSpc>
                <a:spcPct val="150000"/>
              </a:lnSpc>
              <a:buNone/>
            </a:pPr>
            <a:r>
              <a:rPr lang="en-US" sz="1400" dirty="0" smtClean="0"/>
              <a:t>Using </a:t>
            </a:r>
            <a:r>
              <a:rPr lang="en-US" sz="1400" b="1" dirty="0"/>
              <a:t>Fig. 8</a:t>
            </a:r>
            <a:r>
              <a:rPr lang="en-US" sz="1400" dirty="0"/>
              <a:t>, </a:t>
            </a:r>
            <a:r>
              <a:rPr lang="en-US" sz="1400" dirty="0">
                <a:solidFill>
                  <a:srgbClr val="00B050"/>
                </a:solidFill>
              </a:rPr>
              <a:t>identify</a:t>
            </a:r>
            <a:r>
              <a:rPr lang="en-US" sz="1400" dirty="0"/>
              <a:t> </a:t>
            </a:r>
            <a:r>
              <a:rPr lang="en-US" sz="1400" b="1" dirty="0"/>
              <a:t>one </a:t>
            </a:r>
            <a:r>
              <a:rPr lang="en-US" sz="1400" u="sng" dirty="0"/>
              <a:t>characteristic</a:t>
            </a:r>
            <a:r>
              <a:rPr lang="en-US" sz="1400" dirty="0"/>
              <a:t> from the </a:t>
            </a:r>
            <a:r>
              <a:rPr lang="en-US" sz="1400" dirty="0">
                <a:solidFill>
                  <a:srgbClr val="00B050"/>
                </a:solidFill>
              </a:rPr>
              <a:t>photographs</a:t>
            </a:r>
            <a:r>
              <a:rPr lang="en-US" sz="1400" dirty="0"/>
              <a:t> that shows Lagos is a </a:t>
            </a:r>
            <a:r>
              <a:rPr lang="en-US" sz="1400" u="sng" dirty="0"/>
              <a:t>city in an LIDC</a:t>
            </a:r>
            <a:r>
              <a:rPr lang="en-US" sz="1400" dirty="0" smtClean="0"/>
              <a:t>.</a:t>
            </a:r>
          </a:p>
          <a:p>
            <a:pPr marL="0" indent="0">
              <a:lnSpc>
                <a:spcPct val="150000"/>
              </a:lnSpc>
              <a:buNone/>
            </a:pPr>
            <a:r>
              <a:rPr lang="en-US" sz="1400" dirty="0" smtClean="0">
                <a:solidFill>
                  <a:srgbClr val="00B0F0"/>
                </a:solidFill>
              </a:rPr>
              <a:t>Give </a:t>
            </a:r>
            <a:r>
              <a:rPr lang="en-US" sz="1400" dirty="0">
                <a:solidFill>
                  <a:srgbClr val="00B0F0"/>
                </a:solidFill>
              </a:rPr>
              <a:t>reasons for your answer</a:t>
            </a:r>
            <a:r>
              <a:rPr lang="en-US" sz="1400" dirty="0"/>
              <a:t>.</a:t>
            </a:r>
            <a:endParaRPr lang="en-GB" sz="1400" dirty="0"/>
          </a:p>
        </p:txBody>
      </p:sp>
      <p:pic>
        <p:nvPicPr>
          <p:cNvPr id="11266" name="Picture 2" title="Question 3 (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1960" y="2132484"/>
            <a:ext cx="2998231" cy="3795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2782" y="4581128"/>
            <a:ext cx="5903393" cy="1200329"/>
          </a:xfrm>
          <a:prstGeom prst="rect">
            <a:avLst/>
          </a:prstGeom>
          <a:ln>
            <a:solidFill>
              <a:schemeClr val="tx1"/>
            </a:solidFill>
          </a:ln>
        </p:spPr>
        <p:txBody>
          <a:bodyPr wrap="square">
            <a:spAutoFit/>
          </a:bodyPr>
          <a:lstStyle/>
          <a:p>
            <a:r>
              <a:rPr lang="en-GB" sz="1200" b="1" dirty="0">
                <a:solidFill>
                  <a:srgbClr val="1F224E"/>
                </a:solidFill>
                <a:latin typeface="Myriad Pro" charset="0"/>
                <a:ea typeface="Myriad Pro" charset="0"/>
                <a:cs typeface="Myriad Pro" charset="0"/>
              </a:rPr>
              <a:t>For example:</a:t>
            </a:r>
          </a:p>
          <a:p>
            <a:r>
              <a:rPr lang="en-US" sz="1200" dirty="0">
                <a:solidFill>
                  <a:srgbClr val="1F224E"/>
                </a:solidFill>
                <a:latin typeface="Myriad Pro" charset="0"/>
                <a:ea typeface="Myriad Pro" charset="0"/>
                <a:cs typeface="Myriad Pro" charset="0"/>
              </a:rPr>
              <a:t>There is a big traffic problem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 </a:t>
            </a:r>
            <a:r>
              <a:rPr lang="en-US" sz="1200" dirty="0">
                <a:solidFill>
                  <a:srgbClr val="1F224E"/>
                </a:solidFill>
                <a:latin typeface="Myriad Pro" charset="0"/>
                <a:ea typeface="Myriad Pro" charset="0"/>
                <a:cs typeface="Myriad Pro" charset="0"/>
              </a:rPr>
              <a:t>in one of the photographs which is a characteristic which shows that Lagos is a city in an LIDC. There are lots of cars stretching into the distance which can be an infrastructure issue (DEV) and the traders selling things to people in the traffic shows this is a regular occurrence as they were ready for them (DEV) which is more typical in LIDCs.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7077668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3(d) </a:t>
            </a:r>
            <a:r>
              <a:rPr lang="en-GB" dirty="0"/>
              <a:t>– </a:t>
            </a:r>
            <a:r>
              <a:rPr lang="en-GB" dirty="0" smtClean="0"/>
              <a:t>3 </a:t>
            </a:r>
            <a:r>
              <a:rPr lang="en-GB" dirty="0"/>
              <a:t>mark</a:t>
            </a:r>
          </a:p>
        </p:txBody>
      </p:sp>
      <p:sp>
        <p:nvSpPr>
          <p:cNvPr id="3" name="Content Placeholder 2"/>
          <p:cNvSpPr>
            <a:spLocks noGrp="1"/>
          </p:cNvSpPr>
          <p:nvPr>
            <p:ph idx="4294967295"/>
          </p:nvPr>
        </p:nvSpPr>
        <p:spPr>
          <a:xfrm>
            <a:off x="313183" y="2708920"/>
            <a:ext cx="8435281" cy="504056"/>
          </a:xfrm>
        </p:spPr>
        <p:txBody>
          <a:bodyPr>
            <a:normAutofit/>
          </a:bodyPr>
          <a:lstStyle/>
          <a:p>
            <a:pPr marL="0" indent="0">
              <a:buNone/>
            </a:pPr>
            <a:r>
              <a:rPr lang="en-GB" sz="1200" dirty="0" smtClean="0">
                <a:solidFill>
                  <a:srgbClr val="1F224E"/>
                </a:solidFill>
                <a:latin typeface="Myriad Pro" charset="0"/>
                <a:ea typeface="Myriad Pro" charset="0"/>
                <a:cs typeface="Myriad Pro" charset="0"/>
              </a:rPr>
              <a:t>This is an </a:t>
            </a:r>
            <a:r>
              <a:rPr lang="en-GB" sz="1200" dirty="0" smtClean="0">
                <a:solidFill>
                  <a:srgbClr val="00B0F0"/>
                </a:solidFill>
                <a:latin typeface="Myriad Pro" charset="0"/>
                <a:ea typeface="Myriad Pro" charset="0"/>
                <a:cs typeface="Myriad Pro" charset="0"/>
              </a:rPr>
              <a:t>AO3 (application) </a:t>
            </a:r>
            <a:r>
              <a:rPr lang="en-GB" sz="1200" dirty="0" smtClean="0">
                <a:solidFill>
                  <a:srgbClr val="1F224E"/>
                </a:solidFill>
                <a:latin typeface="Myriad Pro" charset="0"/>
                <a:ea typeface="Myriad Pro" charset="0"/>
                <a:cs typeface="Myriad Pro" charset="0"/>
              </a:rPr>
              <a:t>question where students must </a:t>
            </a:r>
            <a:r>
              <a:rPr lang="en-GB" sz="1200" dirty="0" smtClean="0">
                <a:solidFill>
                  <a:srgbClr val="00B0F0"/>
                </a:solidFill>
                <a:latin typeface="Myriad Pro" charset="0"/>
                <a:ea typeface="Myriad Pro" charset="0"/>
                <a:cs typeface="Myriad Pro" charset="0"/>
              </a:rPr>
              <a:t>apply their knowledge and understanding </a:t>
            </a:r>
            <a:r>
              <a:rPr lang="en-GB" sz="1200" dirty="0" smtClean="0">
                <a:solidFill>
                  <a:srgbClr val="1F224E"/>
                </a:solidFill>
                <a:latin typeface="Myriad Pro" charset="0"/>
                <a:ea typeface="Myriad Pro" charset="0"/>
                <a:cs typeface="Myriad Pro" charset="0"/>
              </a:rPr>
              <a:t>to interpret the table and outline the evidence that suggests Lagos </a:t>
            </a:r>
            <a:r>
              <a:rPr lang="en-GB" sz="1200" dirty="0" smtClean="0">
                <a:solidFill>
                  <a:srgbClr val="1F224E"/>
                </a:solidFill>
                <a:latin typeface="Myriad Pro" charset="0"/>
              </a:rPr>
              <a:t> has the most severe urban challenges of the cities shown.</a:t>
            </a:r>
            <a:endParaRPr lang="en-GB" sz="1200" dirty="0" smtClean="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313183" y="1268338"/>
            <a:ext cx="8363273" cy="1152550"/>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solidFill>
                  <a:srgbClr val="00B0F0"/>
                </a:solidFill>
              </a:rPr>
              <a:t>Study the table below</a:t>
            </a:r>
            <a:r>
              <a:rPr lang="en-US" sz="1600" dirty="0" smtClean="0"/>
              <a:t>.</a:t>
            </a:r>
          </a:p>
          <a:p>
            <a:pPr marL="0" indent="0">
              <a:buNone/>
            </a:pPr>
            <a:endParaRPr lang="en-US" sz="1600" dirty="0"/>
          </a:p>
          <a:p>
            <a:pPr marL="0" indent="0">
              <a:buNone/>
            </a:pPr>
            <a:r>
              <a:rPr lang="en-US" sz="1600" dirty="0">
                <a:solidFill>
                  <a:srgbClr val="00B0F0"/>
                </a:solidFill>
              </a:rPr>
              <a:t>Outline the evidence </a:t>
            </a:r>
            <a:r>
              <a:rPr lang="en-US" sz="1600" dirty="0"/>
              <a:t>that suggests </a:t>
            </a:r>
            <a:r>
              <a:rPr lang="en-US" sz="1600" u="sng" dirty="0"/>
              <a:t>Lagos</a:t>
            </a:r>
            <a:r>
              <a:rPr lang="en-US" sz="1600" dirty="0"/>
              <a:t> has the </a:t>
            </a:r>
            <a:r>
              <a:rPr lang="en-US" sz="1600" u="sng" dirty="0"/>
              <a:t>most severe urban challenges</a:t>
            </a:r>
            <a:r>
              <a:rPr lang="en-US" sz="1600" dirty="0"/>
              <a:t> of the cities </a:t>
            </a:r>
            <a:r>
              <a:rPr lang="en-US" sz="1600" dirty="0">
                <a:solidFill>
                  <a:srgbClr val="00B0F0"/>
                </a:solidFill>
              </a:rPr>
              <a:t>shown</a:t>
            </a:r>
            <a:r>
              <a:rPr lang="en-US" sz="1600" dirty="0"/>
              <a:t>. </a:t>
            </a:r>
            <a:endParaRPr lang="en-GB" sz="1600" dirty="0"/>
          </a:p>
        </p:txBody>
      </p:sp>
      <p:pic>
        <p:nvPicPr>
          <p:cNvPr id="12290" name="Picture 2" title="Question 3 (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63" y="3356992"/>
            <a:ext cx="4340028" cy="240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4644008" y="3573016"/>
            <a:ext cx="4256855"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200" dirty="0" smtClean="0">
                <a:solidFill>
                  <a:srgbClr val="1F224E"/>
                </a:solidFill>
                <a:latin typeface="Myriad Pro" charset="0"/>
                <a:ea typeface="Myriad Pro" charset="0"/>
                <a:cs typeface="Myriad Pro" charset="0"/>
              </a:rPr>
              <a:t>Any appropriate answer should be rewarded, with </a:t>
            </a:r>
            <a:r>
              <a:rPr lang="en-GB" sz="1200" dirty="0">
                <a:solidFill>
                  <a:srgbClr val="1F224E"/>
                </a:solidFill>
                <a:latin typeface="Myriad Pro" charset="0"/>
                <a:ea typeface="Myriad Pro" charset="0"/>
                <a:cs typeface="Myriad Pro" charset="0"/>
              </a:rPr>
              <a:t>examples including:</a:t>
            </a:r>
          </a:p>
          <a:p>
            <a:r>
              <a:rPr lang="en-US" sz="1200" dirty="0">
                <a:solidFill>
                  <a:srgbClr val="1F224E"/>
                </a:solidFill>
                <a:latin typeface="Myriad Pro" charset="0"/>
                <a:ea typeface="Myriad Pro" charset="0"/>
                <a:cs typeface="Myriad Pro" charset="0"/>
              </a:rPr>
              <a:t>Highest score in five different </a:t>
            </a:r>
            <a:r>
              <a:rPr lang="en-US" sz="1200" dirty="0" smtClean="0">
                <a:solidFill>
                  <a:srgbClr val="1F224E"/>
                </a:solidFill>
                <a:latin typeface="Myriad Pro" charset="0"/>
                <a:ea typeface="Myriad Pro" charset="0"/>
                <a:cs typeface="Myriad Pro" charset="0"/>
              </a:rPr>
              <a:t>categories </a:t>
            </a:r>
            <a:r>
              <a:rPr lang="en-US"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a:t>
            </a:r>
            <a:endParaRPr lang="en-US" sz="1200" dirty="0" smtClean="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Only two categories with a score of one or </a:t>
            </a:r>
            <a:r>
              <a:rPr lang="en-US" sz="1200" dirty="0" smtClean="0">
                <a:solidFill>
                  <a:srgbClr val="1F224E"/>
                </a:solidFill>
                <a:latin typeface="Myriad Pro" charset="0"/>
                <a:ea typeface="Myriad Pro" charset="0"/>
                <a:cs typeface="Myriad Pro" charset="0"/>
              </a:rPr>
              <a:t>below </a:t>
            </a:r>
            <a:r>
              <a:rPr lang="en-US"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a:t>
            </a:r>
          </a:p>
          <a:p>
            <a:r>
              <a:rPr lang="en-US" sz="1200" dirty="0">
                <a:solidFill>
                  <a:srgbClr val="1F224E"/>
                </a:solidFill>
                <a:latin typeface="Myriad Pro" charset="0"/>
                <a:ea typeface="Myriad Pro" charset="0"/>
                <a:cs typeface="Myriad Pro" charset="0"/>
              </a:rPr>
              <a:t>Overall score was the highest by eight </a:t>
            </a:r>
            <a:r>
              <a:rPr lang="en-US" sz="1200" dirty="0" smtClean="0">
                <a:solidFill>
                  <a:srgbClr val="1F224E"/>
                </a:solidFill>
                <a:latin typeface="Myriad Pro" charset="0"/>
                <a:ea typeface="Myriad Pro" charset="0"/>
                <a:cs typeface="Myriad Pro" charset="0"/>
              </a:rPr>
              <a:t>points </a:t>
            </a:r>
            <a:r>
              <a:rPr lang="en-US"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a:t>
            </a:r>
          </a:p>
          <a:p>
            <a:r>
              <a:rPr lang="en-US" sz="1200" dirty="0">
                <a:solidFill>
                  <a:srgbClr val="1F224E"/>
                </a:solidFill>
                <a:latin typeface="Myriad Pro" charset="0"/>
                <a:ea typeface="Myriad Pro" charset="0"/>
                <a:cs typeface="Myriad Pro" charset="0"/>
              </a:rPr>
              <a:t>Greatest number of 3s (</a:t>
            </a:r>
            <a:r>
              <a:rPr lang="en-GB" sz="1200" dirty="0">
                <a:solidFill>
                  <a:srgbClr val="1F224E"/>
                </a:solidFill>
                <a:latin typeface="Myriad Pro" charset="0"/>
                <a:ea typeface="Myriad Pro" charset="0"/>
                <a:cs typeface="Myriad Pro" charset="0"/>
                <a:sym typeface="Wingdings"/>
              </a:rPr>
              <a:t></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42761881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3(e)* </a:t>
            </a:r>
            <a:r>
              <a:rPr lang="en-GB" dirty="0"/>
              <a:t>– 8 marks</a:t>
            </a:r>
          </a:p>
        </p:txBody>
      </p:sp>
      <p:sp>
        <p:nvSpPr>
          <p:cNvPr id="3" name="Content Placeholder 2"/>
          <p:cNvSpPr>
            <a:spLocks noGrp="1"/>
          </p:cNvSpPr>
          <p:nvPr>
            <p:ph idx="4294967295"/>
          </p:nvPr>
        </p:nvSpPr>
        <p:spPr>
          <a:xfrm>
            <a:off x="467544" y="2996952"/>
            <a:ext cx="8312225" cy="2779018"/>
          </a:xfrm>
        </p:spPr>
        <p:txBody>
          <a:bodyPr>
            <a:noAutofit/>
          </a:bodyPr>
          <a:lstStyle/>
          <a:p>
            <a:pPr marL="0" indent="0">
              <a:buNone/>
            </a:pPr>
            <a:r>
              <a:rPr lang="en-GB" sz="1200" dirty="0">
                <a:latin typeface="Myriad Pro"/>
              </a:rPr>
              <a:t>An 8 mark question which is split </a:t>
            </a:r>
            <a:r>
              <a:rPr lang="en-GB" sz="1200" dirty="0" smtClean="0">
                <a:latin typeface="Myriad Pro"/>
              </a:rPr>
              <a:t>between </a:t>
            </a:r>
            <a:r>
              <a:rPr lang="en-GB" sz="1200" dirty="0" smtClean="0">
                <a:solidFill>
                  <a:schemeClr val="accent6"/>
                </a:solidFill>
                <a:latin typeface="Myriad Pro"/>
              </a:rPr>
              <a:t>understanding (AO2) </a:t>
            </a:r>
            <a:r>
              <a:rPr lang="en-GB" sz="1200" dirty="0">
                <a:latin typeface="Myriad Pro"/>
              </a:rPr>
              <a:t>and </a:t>
            </a:r>
            <a:r>
              <a:rPr lang="en-GB" sz="1200" dirty="0" smtClean="0">
                <a:solidFill>
                  <a:srgbClr val="00B0F0"/>
                </a:solidFill>
                <a:latin typeface="Myriad Pro"/>
              </a:rPr>
              <a:t>application of knowledge and understand to evaluate and make judgements (AO3)</a:t>
            </a:r>
            <a:r>
              <a:rPr lang="en-GB" sz="1200" dirty="0" smtClean="0">
                <a:latin typeface="Myriad Pro"/>
              </a:rPr>
              <a:t>. </a:t>
            </a:r>
            <a:r>
              <a:rPr lang="en-GB" sz="1200" dirty="0">
                <a:solidFill>
                  <a:srgbClr val="1F224E"/>
                </a:solidFill>
                <a:latin typeface="Myriad Pro" charset="0"/>
                <a:ea typeface="Myriad Pro" charset="0"/>
                <a:cs typeface="Myriad Pro" charset="0"/>
              </a:rPr>
              <a:t>This is a synoptic question – drawing together two elements of content </a:t>
            </a:r>
            <a:r>
              <a:rPr lang="en-GB" sz="1200" dirty="0" smtClean="0">
                <a:solidFill>
                  <a:srgbClr val="1F224E"/>
                </a:solidFill>
                <a:latin typeface="Myriad Pro" charset="0"/>
                <a:ea typeface="Myriad Pro" charset="0"/>
                <a:cs typeface="Myriad Pro" charset="0"/>
              </a:rPr>
              <a:t>from </a:t>
            </a:r>
            <a:r>
              <a:rPr lang="en-GB" sz="1200" dirty="0">
                <a:solidFill>
                  <a:srgbClr val="1F224E"/>
                </a:solidFill>
                <a:latin typeface="Myriad Pro" charset="0"/>
                <a:ea typeface="Myriad Pro" charset="0"/>
                <a:cs typeface="Myriad Pro" charset="0"/>
              </a:rPr>
              <a:t>different themes within the specification. In this instance, </a:t>
            </a:r>
            <a:r>
              <a:rPr lang="en-GB" sz="1200" dirty="0" smtClean="0">
                <a:solidFill>
                  <a:srgbClr val="1F224E"/>
                </a:solidFill>
                <a:latin typeface="Myriad Pro" charset="0"/>
                <a:ea typeface="Myriad Pro" charset="0"/>
                <a:cs typeface="Myriad Pro" charset="0"/>
              </a:rPr>
              <a:t>UK cities from </a:t>
            </a:r>
            <a:r>
              <a:rPr lang="en-GB" sz="1200" dirty="0">
                <a:solidFill>
                  <a:srgbClr val="1F224E"/>
                </a:solidFill>
                <a:latin typeface="Myriad Pro" charset="0"/>
                <a:ea typeface="Myriad Pro" charset="0"/>
                <a:cs typeface="Myriad Pro" charset="0"/>
              </a:rPr>
              <a:t>People of the UK and </a:t>
            </a:r>
            <a:r>
              <a:rPr lang="en-GB" sz="1200" dirty="0" smtClean="0">
                <a:solidFill>
                  <a:srgbClr val="1F224E"/>
                </a:solidFill>
                <a:latin typeface="Myriad Pro" charset="0"/>
                <a:ea typeface="Myriad Pro" charset="0"/>
                <a:cs typeface="Myriad Pro" charset="0"/>
              </a:rPr>
              <a:t>LIDC or EDC cities from People of the Planet.</a:t>
            </a:r>
            <a:endParaRPr lang="en-GB" sz="1200" dirty="0">
              <a:latin typeface="Myriad Pro"/>
            </a:endParaRPr>
          </a:p>
          <a:p>
            <a:endParaRPr lang="en-GB" sz="1200" dirty="0" smtClean="0">
              <a:latin typeface="Myriad Pro"/>
            </a:endParaRPr>
          </a:p>
          <a:p>
            <a:pPr marL="0" indent="0">
              <a:buNone/>
            </a:pPr>
            <a:r>
              <a:rPr lang="en-GB" sz="1200" dirty="0" smtClean="0">
                <a:latin typeface="Myriad Pro"/>
              </a:rPr>
              <a:t>This question requires </a:t>
            </a:r>
            <a:r>
              <a:rPr lang="en-GB" sz="1200" dirty="0" smtClean="0">
                <a:solidFill>
                  <a:schemeClr val="accent6"/>
                </a:solidFill>
                <a:latin typeface="Myriad Pro"/>
              </a:rPr>
              <a:t>understanding</a:t>
            </a:r>
            <a:r>
              <a:rPr lang="en-GB" sz="1200" dirty="0" smtClean="0">
                <a:latin typeface="Myriad Pro"/>
              </a:rPr>
              <a:t> of challenges in cities in the UK and LIDCs or EDCs – but as there are no knowledge marks case study information is not required.</a:t>
            </a:r>
            <a:endParaRPr lang="en-GB" sz="1200" dirty="0">
              <a:latin typeface="Myriad Pro"/>
            </a:endParaRPr>
          </a:p>
          <a:p>
            <a:pPr marL="0" indent="0">
              <a:buNone/>
            </a:pPr>
            <a:endParaRPr lang="en-GB" sz="1200" dirty="0">
              <a:latin typeface="Myriad Pro"/>
            </a:endParaRPr>
          </a:p>
          <a:p>
            <a:pPr marL="0" indent="0">
              <a:buNone/>
            </a:pPr>
            <a:r>
              <a:rPr lang="en-GB" sz="1200" dirty="0" smtClean="0">
                <a:latin typeface="Myriad Pro"/>
              </a:rPr>
              <a:t>‘To what extent do you agree’ means that an assessment of the degree of agreement based on the evidence in the argument is needed. This will require a </a:t>
            </a:r>
            <a:r>
              <a:rPr lang="en-GB" sz="1200" dirty="0" smtClean="0">
                <a:solidFill>
                  <a:srgbClr val="00B0F0"/>
                </a:solidFill>
                <a:latin typeface="Myriad Pro"/>
              </a:rPr>
              <a:t>judgement</a:t>
            </a:r>
            <a:r>
              <a:rPr lang="en-GB" sz="1200" dirty="0" smtClean="0">
                <a:latin typeface="Myriad Pro"/>
              </a:rPr>
              <a:t> as to the amount of agreement as well as an </a:t>
            </a:r>
            <a:r>
              <a:rPr lang="en-GB" sz="1200" dirty="0" smtClean="0">
                <a:solidFill>
                  <a:srgbClr val="00B0F0"/>
                </a:solidFill>
                <a:latin typeface="Myriad Pro"/>
              </a:rPr>
              <a:t>evaluation</a:t>
            </a:r>
            <a:r>
              <a:rPr lang="en-GB" sz="1200" dirty="0" smtClean="0">
                <a:latin typeface="Myriad Pro"/>
              </a:rPr>
              <a:t> of whether cities in the UK face challenges which are less serious than cities in LIDCs or EDCs.</a:t>
            </a:r>
            <a:endParaRPr lang="en-GB" sz="1200" dirty="0">
              <a:latin typeface="Myriad Pro"/>
            </a:endParaRPr>
          </a:p>
          <a:p>
            <a:endParaRPr lang="en-US" sz="1200" dirty="0">
              <a:latin typeface="Myriad Pro"/>
            </a:endParaRPr>
          </a:p>
          <a:p>
            <a:pPr marL="0" indent="0">
              <a:buNone/>
            </a:pPr>
            <a:r>
              <a:rPr lang="en-US" sz="1200" dirty="0">
                <a:latin typeface="Myriad Pro"/>
              </a:rPr>
              <a:t>The asterisk (</a:t>
            </a:r>
            <a:r>
              <a:rPr lang="en-US" sz="1200" b="1" dirty="0">
                <a:latin typeface="Myriad Pro"/>
              </a:rPr>
              <a:t>*</a:t>
            </a:r>
            <a:r>
              <a:rPr lang="en-US" sz="1200" dirty="0">
                <a:latin typeface="Myriad Pro"/>
              </a:rPr>
              <a:t>) shows that ‘Quality of extended response’ will be assessed in this question.</a:t>
            </a:r>
          </a:p>
          <a:p>
            <a:endParaRPr lang="en-GB" sz="2400" dirty="0">
              <a:latin typeface="Myriad Pro"/>
            </a:endParaRPr>
          </a:p>
        </p:txBody>
      </p:sp>
      <p:sp>
        <p:nvSpPr>
          <p:cNvPr id="4" name="Content Placeholder 2"/>
          <p:cNvSpPr txBox="1">
            <a:spLocks/>
          </p:cNvSpPr>
          <p:nvPr/>
        </p:nvSpPr>
        <p:spPr>
          <a:xfrm>
            <a:off x="550169" y="1268760"/>
            <a:ext cx="8229600" cy="151216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a:t>
            </a:r>
            <a:r>
              <a:rPr lang="en-US" sz="2000" dirty="0">
                <a:solidFill>
                  <a:schemeClr val="accent6"/>
                </a:solidFill>
              </a:rPr>
              <a:t>Cities in the UK </a:t>
            </a:r>
            <a:r>
              <a:rPr lang="en-US" sz="2000" dirty="0"/>
              <a:t>face </a:t>
            </a:r>
            <a:r>
              <a:rPr lang="en-US" sz="2000" dirty="0">
                <a:solidFill>
                  <a:srgbClr val="00B0F0"/>
                </a:solidFill>
              </a:rPr>
              <a:t>challenges which are less serious </a:t>
            </a:r>
            <a:r>
              <a:rPr lang="en-US" sz="2000" dirty="0"/>
              <a:t>than </a:t>
            </a:r>
            <a:r>
              <a:rPr lang="en-US" sz="2000" dirty="0">
                <a:solidFill>
                  <a:schemeClr val="accent6"/>
                </a:solidFill>
              </a:rPr>
              <a:t>cities in LIDCs or EDCs</a:t>
            </a:r>
            <a:r>
              <a:rPr lang="en-US" sz="2000" dirty="0" smtClean="0"/>
              <a:t>.’</a:t>
            </a:r>
          </a:p>
          <a:p>
            <a:pPr marL="0" indent="0">
              <a:buNone/>
            </a:pPr>
            <a:endParaRPr lang="en-US" sz="2000" dirty="0"/>
          </a:p>
          <a:p>
            <a:pPr marL="0" indent="0">
              <a:buNone/>
            </a:pPr>
            <a:r>
              <a:rPr lang="en-US" sz="2000" dirty="0">
                <a:solidFill>
                  <a:srgbClr val="00B0F0"/>
                </a:solidFill>
              </a:rPr>
              <a:t>To what extent do you agree </a:t>
            </a:r>
            <a:r>
              <a:rPr lang="en-US" sz="2000" dirty="0"/>
              <a:t>with this statement?</a:t>
            </a:r>
            <a:endParaRPr lang="en-GB" sz="2000" dirty="0"/>
          </a:p>
        </p:txBody>
      </p:sp>
    </p:spTree>
    <p:extLst>
      <p:ext uri="{BB962C8B-B14F-4D97-AF65-F5344CB8AC3E}">
        <p14:creationId xmlns:p14="http://schemas.microsoft.com/office/powerpoint/2010/main" val="6561402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a:t>
            </a:r>
            <a:r>
              <a:rPr lang="en-GB" dirty="0" smtClean="0"/>
              <a:t>3(e)* – </a:t>
            </a:r>
            <a:r>
              <a:rPr lang="en-GB" dirty="0"/>
              <a:t>The mark scheme</a:t>
            </a:r>
          </a:p>
        </p:txBody>
      </p:sp>
      <p:sp>
        <p:nvSpPr>
          <p:cNvPr id="3" name="Content Placeholder 2"/>
          <p:cNvSpPr>
            <a:spLocks noGrp="1"/>
          </p:cNvSpPr>
          <p:nvPr>
            <p:ph idx="4294967295"/>
          </p:nvPr>
        </p:nvSpPr>
        <p:spPr>
          <a:xfrm>
            <a:off x="200363" y="980728"/>
            <a:ext cx="8699500" cy="4454525"/>
          </a:xfrm>
        </p:spPr>
        <p:txBody>
          <a:bodyPr>
            <a:noAutofit/>
          </a:bodyPr>
          <a:lstStyle/>
          <a:p>
            <a:pPr marL="0" indent="0">
              <a:buNone/>
            </a:pPr>
            <a:r>
              <a:rPr lang="en-GB" sz="1400" b="1" dirty="0">
                <a:solidFill>
                  <a:srgbClr val="1F224E"/>
                </a:solidFill>
                <a:latin typeface="Myriad Pro" charset="0"/>
                <a:ea typeface="Myriad Pro" charset="0"/>
                <a:cs typeface="Myriad Pro" charset="0"/>
              </a:rPr>
              <a:t>Level 3 (6–8 marks)</a:t>
            </a:r>
          </a:p>
          <a:p>
            <a:pPr marL="0" indent="0">
              <a:buNone/>
            </a:pPr>
            <a:r>
              <a:rPr lang="en-US" sz="1400" dirty="0">
                <a:solidFill>
                  <a:srgbClr val="1F224E"/>
                </a:solidFill>
                <a:latin typeface="Myriad Pro" charset="0"/>
                <a:ea typeface="Myriad Pro" charset="0"/>
                <a:cs typeface="Myriad Pro" charset="0"/>
              </a:rPr>
              <a:t>An answer at this level demonstrates a </a:t>
            </a:r>
            <a:r>
              <a:rPr lang="en-US" sz="1400" b="1" dirty="0">
                <a:solidFill>
                  <a:srgbClr val="1F224E"/>
                </a:solidFill>
                <a:latin typeface="Myriad Pro" charset="0"/>
                <a:ea typeface="Myriad Pro" charset="0"/>
                <a:cs typeface="Myriad Pro" charset="0"/>
              </a:rPr>
              <a:t>thorough</a:t>
            </a:r>
            <a:r>
              <a:rPr lang="en-US" sz="1400" dirty="0">
                <a:solidFill>
                  <a:srgbClr val="1F224E"/>
                </a:solidFill>
                <a:latin typeface="Myriad Pro" charset="0"/>
                <a:ea typeface="Myriad Pro" charset="0"/>
                <a:cs typeface="Myriad Pro" charset="0"/>
              </a:rPr>
              <a:t> </a:t>
            </a:r>
            <a:r>
              <a:rPr lang="en-US" sz="1400" dirty="0">
                <a:solidFill>
                  <a:schemeClr val="accent6"/>
                </a:solidFill>
                <a:latin typeface="Myriad Pro" charset="0"/>
                <a:ea typeface="Myriad Pro" charset="0"/>
                <a:cs typeface="Myriad Pro" charset="0"/>
              </a:rPr>
              <a:t>understanding</a:t>
            </a:r>
            <a:r>
              <a:rPr lang="en-US" sz="1400" dirty="0">
                <a:solidFill>
                  <a:srgbClr val="1F224E"/>
                </a:solidFill>
                <a:latin typeface="Myriad Pro" charset="0"/>
                <a:ea typeface="Myriad Pro" charset="0"/>
                <a:cs typeface="Myriad Pro" charset="0"/>
              </a:rPr>
              <a:t> of challenges in cities in the UK and LIDCs or EDCs </a:t>
            </a:r>
            <a:r>
              <a:rPr lang="en-US" sz="1400" dirty="0">
                <a:solidFill>
                  <a:schemeClr val="accent6"/>
                </a:solidFill>
                <a:latin typeface="Myriad Pro" charset="0"/>
                <a:ea typeface="Myriad Pro" charset="0"/>
                <a:cs typeface="Myriad Pro" charset="0"/>
              </a:rPr>
              <a:t>(AO2)</a:t>
            </a:r>
            <a:r>
              <a:rPr lang="en-US" sz="1400" dirty="0">
                <a:solidFill>
                  <a:srgbClr val="1F224E"/>
                </a:solidFill>
                <a:latin typeface="Myriad Pro" charset="0"/>
                <a:ea typeface="Myriad Pro" charset="0"/>
                <a:cs typeface="Myriad Pro" charset="0"/>
              </a:rPr>
              <a:t>. There is a </a:t>
            </a:r>
            <a:r>
              <a:rPr lang="en-US" sz="1400" b="1" dirty="0">
                <a:solidFill>
                  <a:srgbClr val="1F224E"/>
                </a:solidFill>
                <a:latin typeface="Myriad Pro" charset="0"/>
                <a:ea typeface="Myriad Pro" charset="0"/>
                <a:cs typeface="Myriad Pro" charset="0"/>
              </a:rPr>
              <a:t>thorough</a:t>
            </a:r>
            <a:r>
              <a:rPr lang="en-US" sz="1400" dirty="0">
                <a:solidFill>
                  <a:srgbClr val="1F224E"/>
                </a:solidFill>
                <a:latin typeface="Myriad Pro" charset="0"/>
                <a:ea typeface="Myriad Pro" charset="0"/>
                <a:cs typeface="Myriad Pro" charset="0"/>
              </a:rPr>
              <a:t> </a:t>
            </a:r>
            <a:r>
              <a:rPr lang="en-US" sz="1400" dirty="0">
                <a:solidFill>
                  <a:srgbClr val="00B0F0"/>
                </a:solidFill>
                <a:latin typeface="Myriad Pro" charset="0"/>
                <a:ea typeface="Myriad Pro" charset="0"/>
                <a:cs typeface="Myriad Pro" charset="0"/>
              </a:rPr>
              <a:t>evaluation</a:t>
            </a:r>
            <a:r>
              <a:rPr lang="en-US" sz="1400" dirty="0">
                <a:solidFill>
                  <a:srgbClr val="1F224E"/>
                </a:solidFill>
                <a:latin typeface="Myriad Pro" charset="0"/>
                <a:ea typeface="Myriad Pro" charset="0"/>
                <a:cs typeface="Myriad Pro" charset="0"/>
              </a:rPr>
              <a:t> of whether cities in the UK face challenges which are less serious than cities in LIDCs or EDCs with a </a:t>
            </a:r>
            <a:r>
              <a:rPr lang="en-US" sz="1400" b="1" dirty="0">
                <a:solidFill>
                  <a:srgbClr val="1F224E"/>
                </a:solidFill>
                <a:latin typeface="Myriad Pro" charset="0"/>
                <a:ea typeface="Myriad Pro" charset="0"/>
                <a:cs typeface="Myriad Pro" charset="0"/>
              </a:rPr>
              <a:t>reasonable</a:t>
            </a:r>
            <a:r>
              <a:rPr lang="en-US" sz="1400" dirty="0">
                <a:solidFill>
                  <a:srgbClr val="1F224E"/>
                </a:solidFill>
                <a:latin typeface="Myriad Pro" charset="0"/>
                <a:ea typeface="Myriad Pro" charset="0"/>
                <a:cs typeface="Myriad Pro" charset="0"/>
              </a:rPr>
              <a:t> </a:t>
            </a:r>
            <a:r>
              <a:rPr lang="en-US" sz="1400" dirty="0" err="1">
                <a:solidFill>
                  <a:srgbClr val="00B0F0"/>
                </a:solidFill>
                <a:latin typeface="Myriad Pro" charset="0"/>
                <a:ea typeface="Myriad Pro" charset="0"/>
                <a:cs typeface="Myriad Pro" charset="0"/>
              </a:rPr>
              <a:t>judgement</a:t>
            </a:r>
            <a:r>
              <a:rPr lang="en-US" sz="1400" dirty="0">
                <a:solidFill>
                  <a:srgbClr val="00B0F0"/>
                </a:solidFill>
                <a:latin typeface="Myriad Pro" charset="0"/>
                <a:ea typeface="Myriad Pro" charset="0"/>
                <a:cs typeface="Myriad Pro" charset="0"/>
              </a:rPr>
              <a:t> </a:t>
            </a:r>
            <a:r>
              <a:rPr lang="en-US" sz="1400" dirty="0">
                <a:solidFill>
                  <a:srgbClr val="1F224E"/>
                </a:solidFill>
                <a:latin typeface="Myriad Pro" charset="0"/>
                <a:ea typeface="Myriad Pro" charset="0"/>
                <a:cs typeface="Myriad Pro" charset="0"/>
              </a:rPr>
              <a:t>as to the extent to which the statement is agreed with </a:t>
            </a:r>
            <a:r>
              <a:rPr lang="en-US" sz="1400" dirty="0">
                <a:solidFill>
                  <a:srgbClr val="00B0F0"/>
                </a:solidFill>
                <a:latin typeface="Myriad Pro" charset="0"/>
                <a:ea typeface="Myriad Pro" charset="0"/>
                <a:cs typeface="Myriad Pro" charset="0"/>
              </a:rPr>
              <a:t>(AO3)</a:t>
            </a:r>
            <a:r>
              <a:rPr lang="en-US" sz="1400" dirty="0">
                <a:solidFill>
                  <a:srgbClr val="1F224E"/>
                </a:solidFill>
                <a:latin typeface="Myriad Pro" charset="0"/>
                <a:ea typeface="Myriad Pro" charset="0"/>
                <a:cs typeface="Myriad Pro" charset="0"/>
              </a:rPr>
              <a:t>.</a:t>
            </a:r>
            <a:r>
              <a:rPr lang="en-GB" sz="1400" dirty="0">
                <a:solidFill>
                  <a:srgbClr val="1F224E"/>
                </a:solidFill>
                <a:latin typeface="Myriad Pro" charset="0"/>
                <a:ea typeface="Myriad Pro" charset="0"/>
                <a:cs typeface="Myriad Pro" charset="0"/>
              </a:rPr>
              <a:t> </a:t>
            </a:r>
          </a:p>
          <a:p>
            <a:pPr marL="0" indent="0">
              <a:buNone/>
            </a:pPr>
            <a:r>
              <a:rPr lang="en-GB" sz="1400" dirty="0">
                <a:solidFill>
                  <a:srgbClr val="1F224E"/>
                </a:solidFill>
                <a:latin typeface="Myriad Pro" charset="0"/>
                <a:ea typeface="Myriad Pro" charset="0"/>
                <a:cs typeface="Myriad Pro" charset="0"/>
              </a:rPr>
              <a:t> </a:t>
            </a:r>
          </a:p>
          <a:p>
            <a:pPr marL="0" indent="0">
              <a:buNone/>
            </a:pPr>
            <a:r>
              <a:rPr lang="en-US" sz="1400" dirty="0">
                <a:solidFill>
                  <a:srgbClr val="1F224E"/>
                </a:solidFill>
                <a:latin typeface="Myriad Pro" charset="0"/>
                <a:ea typeface="Myriad Pro" charset="0"/>
                <a:cs typeface="Myriad Pro" charset="0"/>
              </a:rPr>
              <a:t>This will be shown by including </a:t>
            </a:r>
            <a:r>
              <a:rPr lang="en-US" sz="1400" b="1" dirty="0">
                <a:solidFill>
                  <a:srgbClr val="1F224E"/>
                </a:solidFill>
                <a:latin typeface="Myriad Pro" charset="0"/>
                <a:ea typeface="Myriad Pro" charset="0"/>
                <a:cs typeface="Myriad Pro" charset="0"/>
              </a:rPr>
              <a:t>well-developed</a:t>
            </a:r>
            <a:r>
              <a:rPr lang="en-US" sz="1400" dirty="0">
                <a:solidFill>
                  <a:srgbClr val="1F224E"/>
                </a:solidFill>
                <a:latin typeface="Myriad Pro" charset="0"/>
                <a:ea typeface="Myriad Pro" charset="0"/>
                <a:cs typeface="Myriad Pro" charset="0"/>
              </a:rPr>
              <a:t> ideas about the challenges of cities in the UK and LIDCs or EDCs.</a:t>
            </a:r>
          </a:p>
          <a:p>
            <a:pPr marL="0" indent="0">
              <a:buNone/>
            </a:pPr>
            <a:endParaRPr lang="en-US" sz="1400" dirty="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There are clear and explicit attempts to make appropriate synoptic links between content from different parts of the course of study.</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b="1" dirty="0">
                <a:solidFill>
                  <a:srgbClr val="1F224E"/>
                </a:solidFill>
                <a:latin typeface="Myriad Pro" charset="0"/>
                <a:ea typeface="Myriad Pro" charset="0"/>
                <a:cs typeface="Myriad Pro" charset="0"/>
              </a:rPr>
              <a:t>Level 2 (3–5 marks) </a:t>
            </a:r>
            <a:r>
              <a:rPr lang="en-GB" sz="1400" dirty="0">
                <a:solidFill>
                  <a:srgbClr val="1F224E"/>
                </a:solidFill>
                <a:latin typeface="Myriad Pro" charset="0"/>
                <a:ea typeface="Myriad Pro" charset="0"/>
                <a:cs typeface="Myriad Pro" charset="0"/>
              </a:rPr>
              <a:t>looks for the same focuses in answers but with </a:t>
            </a:r>
            <a:r>
              <a:rPr lang="en-GB" sz="1400" b="1" dirty="0">
                <a:solidFill>
                  <a:srgbClr val="1F224E"/>
                </a:solidFill>
                <a:latin typeface="Myriad Pro" charset="0"/>
                <a:ea typeface="Myriad Pro" charset="0"/>
                <a:cs typeface="Myriad Pro" charset="0"/>
              </a:rPr>
              <a:t>reasonable</a:t>
            </a:r>
            <a:r>
              <a:rPr lang="en-GB" sz="1400" dirty="0">
                <a:solidFill>
                  <a:srgbClr val="1F224E"/>
                </a:solidFill>
                <a:latin typeface="Myriad Pro" charset="0"/>
                <a:ea typeface="Myriad Pro" charset="0"/>
                <a:cs typeface="Myriad Pro" charset="0"/>
              </a:rPr>
              <a:t> </a:t>
            </a:r>
            <a:r>
              <a:rPr lang="en-GB" sz="1400" dirty="0">
                <a:solidFill>
                  <a:schemeClr val="accent6"/>
                </a:solidFill>
                <a:latin typeface="Myriad Pro" charset="0"/>
                <a:ea typeface="Myriad Pro" charset="0"/>
                <a:cs typeface="Myriad Pro" charset="0"/>
              </a:rPr>
              <a:t>understanding</a:t>
            </a:r>
            <a:r>
              <a:rPr lang="en-GB" sz="1400" dirty="0">
                <a:solidFill>
                  <a:srgbClr val="1F224E"/>
                </a:solidFill>
                <a:latin typeface="Myriad Pro" charset="0"/>
                <a:ea typeface="Myriad Pro" charset="0"/>
                <a:cs typeface="Myriad Pro" charset="0"/>
              </a:rPr>
              <a:t> and </a:t>
            </a:r>
            <a:r>
              <a:rPr lang="en-GB" sz="1400" dirty="0" smtClean="0">
                <a:solidFill>
                  <a:srgbClr val="00B0F0"/>
                </a:solidFill>
                <a:latin typeface="Myriad Pro" charset="0"/>
                <a:ea typeface="Myriad Pro" charset="0"/>
                <a:cs typeface="Myriad Pro" charset="0"/>
              </a:rPr>
              <a:t>evaluation</a:t>
            </a:r>
            <a:r>
              <a:rPr lang="en-GB" sz="1400" dirty="0" smtClean="0">
                <a:solidFill>
                  <a:srgbClr val="1F224E"/>
                </a:solidFill>
                <a:latin typeface="Myriad Pro" charset="0"/>
                <a:ea typeface="Myriad Pro" charset="0"/>
                <a:cs typeface="Myriad Pro" charset="0"/>
              </a:rPr>
              <a:t> with a </a:t>
            </a:r>
            <a:r>
              <a:rPr lang="en-GB" sz="1400" b="1" dirty="0" smtClean="0">
                <a:solidFill>
                  <a:srgbClr val="1F224E"/>
                </a:solidFill>
                <a:latin typeface="Myriad Pro" charset="0"/>
                <a:ea typeface="Myriad Pro" charset="0"/>
                <a:cs typeface="Myriad Pro" charset="0"/>
              </a:rPr>
              <a:t>basic</a:t>
            </a:r>
            <a:r>
              <a:rPr lang="en-GB" sz="1400" dirty="0" smtClean="0">
                <a:solidFill>
                  <a:srgbClr val="1F224E"/>
                </a:solidFill>
                <a:latin typeface="Myriad Pro" charset="0"/>
                <a:ea typeface="Myriad Pro" charset="0"/>
                <a:cs typeface="Myriad Pro" charset="0"/>
              </a:rPr>
              <a:t> </a:t>
            </a:r>
            <a:r>
              <a:rPr lang="en-GB" sz="1400" dirty="0" smtClean="0">
                <a:solidFill>
                  <a:srgbClr val="00B0F0"/>
                </a:solidFill>
                <a:latin typeface="Myriad Pro" charset="0"/>
                <a:ea typeface="Myriad Pro" charset="0"/>
                <a:cs typeface="Myriad Pro" charset="0"/>
              </a:rPr>
              <a:t>judgement</a:t>
            </a:r>
            <a:r>
              <a:rPr lang="en-GB" sz="1400" dirty="0" smtClean="0">
                <a:solidFill>
                  <a:srgbClr val="1F224E"/>
                </a:solidFill>
                <a:latin typeface="Myriad Pro" charset="0"/>
                <a:ea typeface="Myriad Pro" charset="0"/>
                <a:cs typeface="Myriad Pro" charset="0"/>
              </a:rPr>
              <a:t> through </a:t>
            </a:r>
            <a:r>
              <a:rPr lang="en-GB" sz="1400" b="1" dirty="0">
                <a:solidFill>
                  <a:srgbClr val="1F224E"/>
                </a:solidFill>
                <a:latin typeface="Myriad Pro" charset="0"/>
                <a:ea typeface="Myriad Pro" charset="0"/>
                <a:cs typeface="Myriad Pro" charset="0"/>
              </a:rPr>
              <a:t>developed</a:t>
            </a:r>
            <a:r>
              <a:rPr lang="en-GB" sz="1400" dirty="0">
                <a:solidFill>
                  <a:srgbClr val="1F224E"/>
                </a:solidFill>
                <a:latin typeface="Myriad Pro" charset="0"/>
                <a:ea typeface="Myriad Pro" charset="0"/>
                <a:cs typeface="Myriad Pro" charset="0"/>
              </a:rPr>
              <a:t> ideas</a:t>
            </a:r>
            <a:r>
              <a:rPr lang="en-GB" sz="1400" dirty="0" smtClean="0">
                <a:solidFill>
                  <a:srgbClr val="1F224E"/>
                </a:solidFill>
                <a:latin typeface="Myriad Pro" charset="0"/>
                <a:ea typeface="Myriad Pro" charset="0"/>
                <a:cs typeface="Myriad Pro" charset="0"/>
              </a:rPr>
              <a:t>. </a:t>
            </a:r>
            <a:r>
              <a:rPr lang="en-US" sz="1400" dirty="0" smtClean="0">
                <a:solidFill>
                  <a:srgbClr val="1F224E"/>
                </a:solidFill>
                <a:latin typeface="Myriad Pro" charset="0"/>
                <a:ea typeface="Myriad Pro" charset="0"/>
                <a:cs typeface="Myriad Pro" charset="0"/>
              </a:rPr>
              <a:t>There </a:t>
            </a:r>
            <a:r>
              <a:rPr lang="en-US" sz="1400" dirty="0">
                <a:solidFill>
                  <a:srgbClr val="1F224E"/>
                </a:solidFill>
                <a:latin typeface="Myriad Pro" charset="0"/>
                <a:ea typeface="Myriad Pro" charset="0"/>
                <a:cs typeface="Myriad Pro" charset="0"/>
              </a:rPr>
              <a:t>are attempts to make synoptic links between content from different parts of the course of study but these are not always appropriate.</a:t>
            </a:r>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pPr marL="0" indent="0">
              <a:buNone/>
            </a:pPr>
            <a:r>
              <a:rPr lang="en-GB" sz="1400" b="1" dirty="0">
                <a:solidFill>
                  <a:srgbClr val="1F224E"/>
                </a:solidFill>
                <a:latin typeface="Myriad Pro" charset="0"/>
                <a:ea typeface="Myriad Pro" charset="0"/>
                <a:cs typeface="Myriad Pro" charset="0"/>
              </a:rPr>
              <a:t>Level 1 (1–2 marks) </a:t>
            </a:r>
            <a:r>
              <a:rPr lang="en-GB" sz="1400" dirty="0">
                <a:solidFill>
                  <a:srgbClr val="1F224E"/>
                </a:solidFill>
                <a:latin typeface="Myriad Pro" charset="0"/>
                <a:ea typeface="Myriad Pro" charset="0"/>
                <a:cs typeface="Myriad Pro" charset="0"/>
              </a:rPr>
              <a:t>looks for the same focuses in answers but with </a:t>
            </a:r>
            <a:r>
              <a:rPr lang="en-GB" sz="1400" b="1" dirty="0">
                <a:solidFill>
                  <a:srgbClr val="1F224E"/>
                </a:solidFill>
                <a:latin typeface="Myriad Pro" charset="0"/>
                <a:ea typeface="Myriad Pro" charset="0"/>
                <a:cs typeface="Myriad Pro" charset="0"/>
              </a:rPr>
              <a:t>basic</a:t>
            </a:r>
            <a:r>
              <a:rPr lang="en-GB" sz="1400" dirty="0">
                <a:solidFill>
                  <a:srgbClr val="1F224E"/>
                </a:solidFill>
                <a:latin typeface="Myriad Pro" charset="0"/>
                <a:ea typeface="Myriad Pro" charset="0"/>
                <a:cs typeface="Myriad Pro" charset="0"/>
              </a:rPr>
              <a:t> </a:t>
            </a:r>
            <a:r>
              <a:rPr lang="en-GB" sz="1400" dirty="0">
                <a:solidFill>
                  <a:schemeClr val="accent6"/>
                </a:solidFill>
                <a:latin typeface="Myriad Pro" charset="0"/>
                <a:ea typeface="Myriad Pro" charset="0"/>
                <a:cs typeface="Myriad Pro" charset="0"/>
              </a:rPr>
              <a:t>understanding</a:t>
            </a:r>
            <a:r>
              <a:rPr lang="en-GB" sz="1400" dirty="0">
                <a:solidFill>
                  <a:srgbClr val="1F224E"/>
                </a:solidFill>
                <a:latin typeface="Myriad Pro" charset="0"/>
                <a:ea typeface="Myriad Pro" charset="0"/>
                <a:cs typeface="Myriad Pro" charset="0"/>
              </a:rPr>
              <a:t> and </a:t>
            </a:r>
            <a:r>
              <a:rPr lang="en-GB" sz="1400" dirty="0" smtClean="0">
                <a:solidFill>
                  <a:srgbClr val="00B0F0"/>
                </a:solidFill>
                <a:latin typeface="Myriad Pro" charset="0"/>
                <a:ea typeface="Myriad Pro" charset="0"/>
                <a:cs typeface="Myriad Pro" charset="0"/>
              </a:rPr>
              <a:t>evaluation</a:t>
            </a:r>
            <a:r>
              <a:rPr lang="en-GB" sz="1400" dirty="0" smtClean="0">
                <a:solidFill>
                  <a:srgbClr val="1F224E"/>
                </a:solidFill>
                <a:latin typeface="Myriad Pro" charset="0"/>
                <a:ea typeface="Myriad Pro" charset="0"/>
                <a:cs typeface="Myriad Pro" charset="0"/>
              </a:rPr>
              <a:t> but </a:t>
            </a:r>
            <a:r>
              <a:rPr lang="en-GB" sz="1400" b="1" dirty="0" smtClean="0">
                <a:solidFill>
                  <a:srgbClr val="1F224E"/>
                </a:solidFill>
                <a:latin typeface="Myriad Pro" charset="0"/>
                <a:ea typeface="Myriad Pro" charset="0"/>
                <a:cs typeface="Myriad Pro" charset="0"/>
              </a:rPr>
              <a:t>no</a:t>
            </a:r>
            <a:r>
              <a:rPr lang="en-GB" sz="1400" dirty="0" smtClean="0">
                <a:solidFill>
                  <a:srgbClr val="1F224E"/>
                </a:solidFill>
                <a:latin typeface="Myriad Pro" charset="0"/>
                <a:ea typeface="Myriad Pro" charset="0"/>
                <a:cs typeface="Myriad Pro" charset="0"/>
              </a:rPr>
              <a:t> </a:t>
            </a:r>
            <a:r>
              <a:rPr lang="en-GB" sz="1400" dirty="0" smtClean="0">
                <a:solidFill>
                  <a:srgbClr val="00B0F0"/>
                </a:solidFill>
                <a:latin typeface="Myriad Pro" charset="0"/>
                <a:ea typeface="Myriad Pro" charset="0"/>
                <a:cs typeface="Myriad Pro" charset="0"/>
              </a:rPr>
              <a:t>judgement</a:t>
            </a:r>
            <a:r>
              <a:rPr lang="en-GB" sz="1400" dirty="0" smtClean="0">
                <a:solidFill>
                  <a:srgbClr val="1F224E"/>
                </a:solidFill>
                <a:latin typeface="Myriad Pro" charset="0"/>
                <a:ea typeface="Myriad Pro" charset="0"/>
                <a:cs typeface="Myriad Pro" charset="0"/>
              </a:rPr>
              <a:t> through </a:t>
            </a:r>
            <a:r>
              <a:rPr lang="en-GB" sz="1400" b="1" dirty="0">
                <a:solidFill>
                  <a:srgbClr val="1F224E"/>
                </a:solidFill>
                <a:latin typeface="Myriad Pro" charset="0"/>
                <a:ea typeface="Myriad Pro" charset="0"/>
                <a:cs typeface="Myriad Pro" charset="0"/>
              </a:rPr>
              <a:t>simple</a:t>
            </a: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ideas. </a:t>
            </a:r>
            <a:r>
              <a:rPr lang="en-US" sz="1400" dirty="0" smtClean="0">
                <a:solidFill>
                  <a:srgbClr val="1F224E"/>
                </a:solidFill>
                <a:latin typeface="Myriad Pro" charset="0"/>
                <a:ea typeface="Myriad Pro" charset="0"/>
                <a:cs typeface="Myriad Pro" charset="0"/>
              </a:rPr>
              <a:t>There </a:t>
            </a:r>
            <a:r>
              <a:rPr lang="en-US" sz="1400" dirty="0">
                <a:solidFill>
                  <a:srgbClr val="1F224E"/>
                </a:solidFill>
                <a:latin typeface="Myriad Pro" charset="0"/>
                <a:ea typeface="Myriad Pro" charset="0"/>
                <a:cs typeface="Myriad Pro" charset="0"/>
              </a:rPr>
              <a:t>are no synoptic links between content from different parts of the course of study.</a:t>
            </a:r>
            <a:endParaRPr lang="en-GB" sz="1400" dirty="0">
              <a:solidFill>
                <a:srgbClr val="1F224E"/>
              </a:solidFill>
              <a:latin typeface="Myriad Pro" charset="0"/>
              <a:ea typeface="Myriad Pro" charset="0"/>
              <a:cs typeface="Myriad Pro" charset="0"/>
            </a:endParaRPr>
          </a:p>
        </p:txBody>
      </p:sp>
      <p:sp>
        <p:nvSpPr>
          <p:cNvPr id="4" name="TextBox 3"/>
          <p:cNvSpPr txBox="1"/>
          <p:nvPr/>
        </p:nvSpPr>
        <p:spPr>
          <a:xfrm>
            <a:off x="2555776" y="5445224"/>
            <a:ext cx="6357190" cy="523220"/>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‘Quality of extended response’ is assessed within each level – you can find out more about the Quality of Extended Response descriptors on slide </a:t>
            </a:r>
            <a:r>
              <a:rPr lang="en-GB" sz="1400" dirty="0" smtClean="0">
                <a:solidFill>
                  <a:srgbClr val="1F224E"/>
                </a:solidFill>
                <a:latin typeface="Myriad Pro" charset="0"/>
                <a:ea typeface="Myriad Pro" charset="0"/>
                <a:cs typeface="Myriad Pro" charset="0"/>
              </a:rPr>
              <a:t>10.</a:t>
            </a:r>
            <a:endParaRPr lang="en-US"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617160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68288"/>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sz="3600" dirty="0" smtClean="0">
                <a:latin typeface="Myriad Pro"/>
              </a:rPr>
              <a:t>How will Living in the UK today be assessed?</a:t>
            </a:r>
            <a:endParaRPr lang="en-GB" sz="3600" dirty="0">
              <a:latin typeface="Myriad Pro"/>
            </a:endParaRPr>
          </a:p>
        </p:txBody>
      </p:sp>
      <p:sp>
        <p:nvSpPr>
          <p:cNvPr id="3" name="TextBox 2"/>
          <p:cNvSpPr txBox="1"/>
          <p:nvPr/>
        </p:nvSpPr>
        <p:spPr>
          <a:xfrm>
            <a:off x="539552" y="1052736"/>
            <a:ext cx="7704856" cy="4770537"/>
          </a:xfrm>
          <a:prstGeom prst="rect">
            <a:avLst/>
          </a:prstGeom>
          <a:noFill/>
        </p:spPr>
        <p:txBody>
          <a:bodyPr wrap="square" rtlCol="0">
            <a:spAutoFit/>
          </a:bodyPr>
          <a:lstStyle/>
          <a:p>
            <a:r>
              <a:rPr lang="en-GB" sz="1600" dirty="0">
                <a:solidFill>
                  <a:srgbClr val="1F224E"/>
                </a:solidFill>
                <a:latin typeface="Myriad Pro" charset="0"/>
                <a:ea typeface="Myriad Pro" charset="0"/>
                <a:cs typeface="Myriad Pro" charset="0"/>
              </a:rPr>
              <a:t>The exam will be 80 marks (3 of which are for </a:t>
            </a:r>
            <a:r>
              <a:rPr lang="en-GB" sz="1600" dirty="0" err="1">
                <a:solidFill>
                  <a:srgbClr val="1F224E"/>
                </a:solidFill>
                <a:latin typeface="Myriad Pro" charset="0"/>
                <a:ea typeface="Myriad Pro" charset="0"/>
                <a:cs typeface="Myriad Pro" charset="0"/>
              </a:rPr>
              <a:t>SPaG</a:t>
            </a:r>
            <a:r>
              <a:rPr lang="en-GB" sz="1600" dirty="0">
                <a:solidFill>
                  <a:srgbClr val="1F224E"/>
                </a:solidFill>
                <a:latin typeface="Myriad Pro" charset="0"/>
                <a:ea typeface="Myriad Pro" charset="0"/>
                <a:cs typeface="Myriad Pro" charset="0"/>
              </a:rPr>
              <a:t>) and there is 1 hour 30 minutes to complete the exam (more than a minute per mark</a:t>
            </a:r>
            <a:r>
              <a:rPr lang="en-GB" sz="1600" dirty="0" smtClean="0">
                <a:solidFill>
                  <a:srgbClr val="1F224E"/>
                </a:solidFill>
                <a:latin typeface="Myriad Pro" charset="0"/>
                <a:ea typeface="Myriad Pro" charset="0"/>
                <a:cs typeface="Myriad Pro" charset="0"/>
              </a:rPr>
              <a:t>). There is more time available for this exam due to the requirement for students to interact with more resources.</a:t>
            </a:r>
            <a:endParaRPr lang="en-GB" sz="1600" dirty="0">
              <a:solidFill>
                <a:srgbClr val="1F224E"/>
              </a:solidFill>
              <a:latin typeface="Myriad Pro" charset="0"/>
              <a:ea typeface="Myriad Pro" charset="0"/>
              <a:cs typeface="Myriad Pro" charset="0"/>
            </a:endParaRPr>
          </a:p>
          <a:p>
            <a:endParaRPr lang="en-GB" sz="1600" dirty="0">
              <a:solidFill>
                <a:srgbClr val="1F224E"/>
              </a:solidFill>
              <a:latin typeface="Myriad Pro" charset="0"/>
              <a:ea typeface="Myriad Pro" charset="0"/>
              <a:cs typeface="Myriad Pro" charset="0"/>
            </a:endParaRPr>
          </a:p>
          <a:p>
            <a:r>
              <a:rPr lang="en-GB" sz="1600" dirty="0">
                <a:solidFill>
                  <a:srgbClr val="1F224E"/>
                </a:solidFill>
                <a:latin typeface="Myriad Pro" charset="0"/>
                <a:ea typeface="Myriad Pro" charset="0"/>
                <a:cs typeface="Myriad Pro" charset="0"/>
              </a:rPr>
              <a:t>The Assessment Objective breakdown for the overall paper is:</a:t>
            </a:r>
          </a:p>
          <a:p>
            <a:endParaRPr lang="en-GB" sz="1600" dirty="0">
              <a:solidFill>
                <a:srgbClr val="1F224E"/>
              </a:solidFill>
              <a:latin typeface="Myriad Pro" charset="0"/>
              <a:ea typeface="Myriad Pro" charset="0"/>
              <a:cs typeface="Myriad Pro" charset="0"/>
            </a:endParaRPr>
          </a:p>
          <a:p>
            <a:endParaRPr lang="en-GB" sz="1600" dirty="0">
              <a:solidFill>
                <a:srgbClr val="1F224E"/>
              </a:solidFill>
              <a:latin typeface="Myriad Pro" charset="0"/>
              <a:ea typeface="Myriad Pro" charset="0"/>
              <a:cs typeface="Myriad Pro" charset="0"/>
            </a:endParaRPr>
          </a:p>
          <a:p>
            <a:endParaRPr lang="en-GB" sz="1600" dirty="0" smtClean="0">
              <a:solidFill>
                <a:srgbClr val="1F224E"/>
              </a:solidFill>
              <a:latin typeface="Myriad Pro" charset="0"/>
              <a:ea typeface="Myriad Pro" charset="0"/>
              <a:cs typeface="Myriad Pro" charset="0"/>
            </a:endParaRPr>
          </a:p>
          <a:p>
            <a:endParaRPr lang="en-GB" sz="1600" dirty="0">
              <a:solidFill>
                <a:srgbClr val="1F224E"/>
              </a:solidFill>
              <a:latin typeface="Myriad Pro" charset="0"/>
              <a:ea typeface="Myriad Pro" charset="0"/>
              <a:cs typeface="Myriad Pro" charset="0"/>
            </a:endParaRPr>
          </a:p>
          <a:p>
            <a:endParaRPr lang="en-GB" sz="1600" dirty="0">
              <a:solidFill>
                <a:srgbClr val="1F224E"/>
              </a:solidFill>
              <a:latin typeface="Myriad Pro" charset="0"/>
              <a:ea typeface="Myriad Pro" charset="0"/>
              <a:cs typeface="Myriad Pro" charset="0"/>
            </a:endParaRPr>
          </a:p>
          <a:p>
            <a:endParaRPr lang="en-GB" sz="1600" dirty="0">
              <a:solidFill>
                <a:srgbClr val="1F224E"/>
              </a:solidFill>
              <a:latin typeface="Myriad Pro" charset="0"/>
              <a:ea typeface="Myriad Pro" charset="0"/>
              <a:cs typeface="Myriad Pro" charset="0"/>
            </a:endParaRPr>
          </a:p>
          <a:p>
            <a:r>
              <a:rPr lang="en-GB" sz="1600" dirty="0">
                <a:solidFill>
                  <a:srgbClr val="1F224E"/>
                </a:solidFill>
                <a:latin typeface="Myriad Pro" charset="0"/>
                <a:ea typeface="Myriad Pro" charset="0"/>
                <a:cs typeface="Myriad Pro" charset="0"/>
              </a:rPr>
              <a:t>There are two sections within this component –  Section A (Geographical Skills) and Section B (Geographical Fieldwork). As can be seen in the table above, </a:t>
            </a:r>
            <a:r>
              <a:rPr lang="en-GB" sz="1600" u="sng" dirty="0">
                <a:solidFill>
                  <a:srgbClr val="1F224E"/>
                </a:solidFill>
                <a:latin typeface="Myriad Pro" charset="0"/>
                <a:ea typeface="Myriad Pro" charset="0"/>
                <a:cs typeface="Myriad Pro" charset="0"/>
              </a:rPr>
              <a:t>there are no marks for </a:t>
            </a:r>
            <a:r>
              <a:rPr lang="en-GB" sz="1600" u="sng" dirty="0">
                <a:solidFill>
                  <a:srgbClr val="FF0000"/>
                </a:solidFill>
                <a:latin typeface="Myriad Pro" charset="0"/>
                <a:ea typeface="Myriad Pro" charset="0"/>
                <a:cs typeface="Myriad Pro" charset="0"/>
              </a:rPr>
              <a:t>AO1 (knowledge) </a:t>
            </a:r>
            <a:r>
              <a:rPr lang="en-GB" sz="1600" u="sng" dirty="0">
                <a:solidFill>
                  <a:srgbClr val="1F224E"/>
                </a:solidFill>
                <a:latin typeface="Myriad Pro" charset="0"/>
                <a:ea typeface="Myriad Pro" charset="0"/>
                <a:cs typeface="Myriad Pro" charset="0"/>
              </a:rPr>
              <a:t>within this assessment</a:t>
            </a:r>
            <a:r>
              <a:rPr lang="en-GB" sz="1600" dirty="0">
                <a:solidFill>
                  <a:srgbClr val="1F224E"/>
                </a:solidFill>
                <a:latin typeface="Myriad Pro" charset="0"/>
                <a:ea typeface="Myriad Pro" charset="0"/>
                <a:cs typeface="Myriad Pro" charset="0"/>
              </a:rPr>
              <a:t>. As there are </a:t>
            </a:r>
            <a:r>
              <a:rPr lang="en-GB" sz="1600" u="sng" dirty="0">
                <a:solidFill>
                  <a:srgbClr val="1F224E"/>
                </a:solidFill>
                <a:latin typeface="Myriad Pro" charset="0"/>
                <a:ea typeface="Myriad Pro" charset="0"/>
                <a:cs typeface="Myriad Pro" charset="0"/>
              </a:rPr>
              <a:t>no </a:t>
            </a:r>
            <a:r>
              <a:rPr lang="en-GB" sz="1600" u="sng" dirty="0">
                <a:solidFill>
                  <a:srgbClr val="FF0000"/>
                </a:solidFill>
                <a:latin typeface="Myriad Pro" charset="0"/>
                <a:ea typeface="Myriad Pro" charset="0"/>
                <a:cs typeface="Myriad Pro" charset="0"/>
              </a:rPr>
              <a:t>AO1 (knowledge)</a:t>
            </a:r>
            <a:r>
              <a:rPr lang="en-GB" sz="1600" u="sng" dirty="0">
                <a:solidFill>
                  <a:srgbClr val="1F224E"/>
                </a:solidFill>
                <a:latin typeface="Myriad Pro" charset="0"/>
                <a:ea typeface="Myriad Pro" charset="0"/>
                <a:cs typeface="Myriad Pro" charset="0"/>
              </a:rPr>
              <a:t> marks</a:t>
            </a:r>
            <a:r>
              <a:rPr lang="en-GB" sz="1600" dirty="0">
                <a:solidFill>
                  <a:srgbClr val="1F224E"/>
                </a:solidFill>
                <a:latin typeface="Myriad Pro" charset="0"/>
                <a:ea typeface="Myriad Pro" charset="0"/>
                <a:cs typeface="Myriad Pro" charset="0"/>
              </a:rPr>
              <a:t> this means that </a:t>
            </a:r>
            <a:r>
              <a:rPr lang="en-GB" sz="1600" dirty="0">
                <a:solidFill>
                  <a:srgbClr val="FF0000"/>
                </a:solidFill>
                <a:latin typeface="Myriad Pro" charset="0"/>
                <a:ea typeface="Myriad Pro" charset="0"/>
                <a:cs typeface="Myriad Pro" charset="0"/>
              </a:rPr>
              <a:t>case study </a:t>
            </a:r>
            <a:r>
              <a:rPr lang="en-GB" sz="1600" dirty="0">
                <a:solidFill>
                  <a:srgbClr val="1F224E"/>
                </a:solidFill>
                <a:latin typeface="Myriad Pro" charset="0"/>
                <a:ea typeface="Myriad Pro" charset="0"/>
                <a:cs typeface="Myriad Pro" charset="0"/>
              </a:rPr>
              <a:t>knowledge will </a:t>
            </a:r>
            <a:r>
              <a:rPr lang="en-GB" sz="1600" b="1" dirty="0">
                <a:solidFill>
                  <a:srgbClr val="1F224E"/>
                </a:solidFill>
                <a:latin typeface="Myriad Pro" charset="0"/>
                <a:ea typeface="Myriad Pro" charset="0"/>
                <a:cs typeface="Myriad Pro" charset="0"/>
              </a:rPr>
              <a:t>not</a:t>
            </a:r>
            <a:r>
              <a:rPr lang="en-GB" sz="1600" dirty="0">
                <a:solidFill>
                  <a:srgbClr val="1F224E"/>
                </a:solidFill>
                <a:latin typeface="Myriad Pro" charset="0"/>
                <a:ea typeface="Myriad Pro" charset="0"/>
                <a:cs typeface="Myriad Pro" charset="0"/>
              </a:rPr>
              <a:t> be required within this assessment.</a:t>
            </a:r>
          </a:p>
          <a:p>
            <a:endParaRPr lang="en-GB" sz="1600" dirty="0">
              <a:solidFill>
                <a:srgbClr val="1F224E"/>
              </a:solidFill>
              <a:latin typeface="Myriad Pro" charset="0"/>
              <a:ea typeface="Myriad Pro" charset="0"/>
              <a:cs typeface="Myriad Pro" charset="0"/>
            </a:endParaRPr>
          </a:p>
          <a:p>
            <a:r>
              <a:rPr lang="en-GB" sz="1600" dirty="0">
                <a:solidFill>
                  <a:srgbClr val="1F224E"/>
                </a:solidFill>
                <a:latin typeface="Myriad Pro" charset="0"/>
                <a:ea typeface="Myriad Pro" charset="0"/>
                <a:cs typeface="Myriad Pro" charset="0"/>
              </a:rPr>
              <a:t>But let’s have a look at the assessment in more detail on the following slides.</a:t>
            </a:r>
          </a:p>
        </p:txBody>
      </p:sp>
      <p:graphicFrame>
        <p:nvGraphicFramePr>
          <p:cNvPr id="4" name="Table 3" title="Assessment Objective breakdown"/>
          <p:cNvGraphicFramePr>
            <a:graphicFrameLocks noGrp="1"/>
          </p:cNvGraphicFramePr>
          <p:nvPr>
            <p:extLst>
              <p:ext uri="{D42A27DB-BD31-4B8C-83A1-F6EECF244321}">
                <p14:modId xmlns:p14="http://schemas.microsoft.com/office/powerpoint/2010/main" val="3940061553"/>
              </p:ext>
            </p:extLst>
          </p:nvPr>
        </p:nvGraphicFramePr>
        <p:xfrm>
          <a:off x="1115616" y="2636912"/>
          <a:ext cx="6408713" cy="889000"/>
        </p:xfrm>
        <a:graphic>
          <a:graphicData uri="http://schemas.openxmlformats.org/drawingml/2006/table">
            <a:tbl>
              <a:tblPr firstRow="1" bandRow="1">
                <a:tableStyleId>{5C22544A-7EE6-4342-B048-85BDC9FD1C3A}</a:tableStyleId>
              </a:tblPr>
              <a:tblGrid>
                <a:gridCol w="648073"/>
                <a:gridCol w="1152128"/>
                <a:gridCol w="1440160"/>
                <a:gridCol w="1152128"/>
                <a:gridCol w="720080"/>
                <a:gridCol w="720080"/>
                <a:gridCol w="576064"/>
              </a:tblGrid>
              <a:tr h="435213">
                <a:tc>
                  <a:txBody>
                    <a:bodyPr/>
                    <a:lstStyle/>
                    <a:p>
                      <a:pPr algn="ctr"/>
                      <a:endParaRPr lang="en-GB" sz="1400" dirty="0"/>
                    </a:p>
                  </a:txBody>
                  <a:tcPr>
                    <a:solidFill>
                      <a:schemeClr val="bg1">
                        <a:lumMod val="85000"/>
                      </a:schemeClr>
                    </a:solidFill>
                  </a:tcPr>
                </a:tc>
                <a:tc>
                  <a:txBody>
                    <a:bodyPr/>
                    <a:lstStyle/>
                    <a:p>
                      <a:pPr algn="ctr"/>
                      <a:r>
                        <a:rPr lang="en-GB" sz="1400" dirty="0" smtClean="0">
                          <a:solidFill>
                            <a:srgbClr val="FF0000"/>
                          </a:solidFill>
                        </a:rPr>
                        <a:t>AO1 </a:t>
                      </a:r>
                    </a:p>
                    <a:p>
                      <a:pPr algn="ctr"/>
                      <a:r>
                        <a:rPr lang="en-GB" sz="1400" dirty="0" smtClean="0">
                          <a:solidFill>
                            <a:srgbClr val="FF0000"/>
                          </a:solidFill>
                        </a:rPr>
                        <a:t>(Knowledge)</a:t>
                      </a:r>
                      <a:endParaRPr lang="en-GB" sz="1400" dirty="0">
                        <a:solidFill>
                          <a:srgbClr val="FF0000"/>
                        </a:solidFill>
                      </a:endParaRPr>
                    </a:p>
                  </a:txBody>
                  <a:tcPr>
                    <a:solidFill>
                      <a:schemeClr val="bg1">
                        <a:lumMod val="85000"/>
                      </a:schemeClr>
                    </a:solidFill>
                  </a:tcPr>
                </a:tc>
                <a:tc>
                  <a:txBody>
                    <a:bodyPr/>
                    <a:lstStyle/>
                    <a:p>
                      <a:pPr algn="ctr"/>
                      <a:r>
                        <a:rPr lang="en-GB" sz="1400" dirty="0" smtClean="0">
                          <a:solidFill>
                            <a:schemeClr val="accent6"/>
                          </a:solidFill>
                        </a:rPr>
                        <a:t>AO2 </a:t>
                      </a:r>
                    </a:p>
                    <a:p>
                      <a:pPr algn="ctr"/>
                      <a:r>
                        <a:rPr lang="en-GB" sz="1400" dirty="0" smtClean="0">
                          <a:solidFill>
                            <a:schemeClr val="accent6"/>
                          </a:solidFill>
                        </a:rPr>
                        <a:t>(Understanding)</a:t>
                      </a:r>
                      <a:endParaRPr lang="en-GB" sz="1400" dirty="0">
                        <a:solidFill>
                          <a:schemeClr val="accent6"/>
                        </a:solidFill>
                      </a:endParaRPr>
                    </a:p>
                  </a:txBody>
                  <a:tcPr>
                    <a:solidFill>
                      <a:schemeClr val="bg1">
                        <a:lumMod val="85000"/>
                      </a:schemeClr>
                    </a:solidFill>
                  </a:tcPr>
                </a:tc>
                <a:tc>
                  <a:txBody>
                    <a:bodyPr/>
                    <a:lstStyle/>
                    <a:p>
                      <a:pPr algn="ctr"/>
                      <a:r>
                        <a:rPr lang="en-GB" sz="1400" dirty="0" smtClean="0">
                          <a:solidFill>
                            <a:srgbClr val="00B0F0"/>
                          </a:solidFill>
                        </a:rPr>
                        <a:t>AO3 </a:t>
                      </a:r>
                    </a:p>
                    <a:p>
                      <a:pPr algn="ctr"/>
                      <a:r>
                        <a:rPr lang="en-GB" sz="1400" dirty="0" smtClean="0">
                          <a:solidFill>
                            <a:srgbClr val="00B0F0"/>
                          </a:solidFill>
                        </a:rPr>
                        <a:t>(Application)</a:t>
                      </a:r>
                      <a:endParaRPr lang="en-GB" sz="1400" dirty="0">
                        <a:solidFill>
                          <a:srgbClr val="00B0F0"/>
                        </a:solidFill>
                      </a:endParaRPr>
                    </a:p>
                  </a:txBody>
                  <a:tcPr>
                    <a:solidFill>
                      <a:schemeClr val="bg1">
                        <a:lumMod val="85000"/>
                      </a:schemeClr>
                    </a:solidFill>
                  </a:tcPr>
                </a:tc>
                <a:tc>
                  <a:txBody>
                    <a:bodyPr/>
                    <a:lstStyle/>
                    <a:p>
                      <a:pPr algn="ctr"/>
                      <a:r>
                        <a:rPr lang="en-GB" sz="1400" dirty="0" smtClean="0">
                          <a:solidFill>
                            <a:srgbClr val="00B050"/>
                          </a:solidFill>
                        </a:rPr>
                        <a:t>AO4 </a:t>
                      </a:r>
                    </a:p>
                    <a:p>
                      <a:pPr algn="ctr"/>
                      <a:r>
                        <a:rPr lang="en-GB" sz="1400" dirty="0" smtClean="0">
                          <a:solidFill>
                            <a:srgbClr val="00B050"/>
                          </a:solidFill>
                        </a:rPr>
                        <a:t>(Skills)</a:t>
                      </a:r>
                      <a:endParaRPr lang="en-GB" sz="1400" dirty="0">
                        <a:solidFill>
                          <a:srgbClr val="00B050"/>
                        </a:solidFill>
                      </a:endParaRPr>
                    </a:p>
                  </a:txBody>
                  <a:tcPr>
                    <a:solidFill>
                      <a:schemeClr val="bg1">
                        <a:lumMod val="85000"/>
                      </a:schemeClr>
                    </a:solidFill>
                  </a:tcPr>
                </a:tc>
                <a:tc>
                  <a:txBody>
                    <a:bodyPr/>
                    <a:lstStyle/>
                    <a:p>
                      <a:pPr algn="ctr"/>
                      <a:r>
                        <a:rPr lang="en-GB" sz="1400" dirty="0" err="1" smtClean="0">
                          <a:solidFill>
                            <a:schemeClr val="tx1"/>
                          </a:solidFill>
                        </a:rPr>
                        <a:t>SPaG</a:t>
                      </a:r>
                      <a:endParaRPr lang="en-GB" sz="1400" dirty="0">
                        <a:solidFill>
                          <a:schemeClr val="tx1"/>
                        </a:solidFill>
                      </a:endParaRPr>
                    </a:p>
                  </a:txBody>
                  <a:tcPr>
                    <a:solidFill>
                      <a:schemeClr val="bg1">
                        <a:lumMod val="85000"/>
                      </a:schemeClr>
                    </a:solidFill>
                  </a:tcPr>
                </a:tc>
                <a:tc>
                  <a:txBody>
                    <a:bodyPr/>
                    <a:lstStyle/>
                    <a:p>
                      <a:pPr algn="ctr"/>
                      <a:r>
                        <a:rPr lang="en-GB" sz="1400" dirty="0" smtClean="0">
                          <a:solidFill>
                            <a:schemeClr val="tx1"/>
                          </a:solidFill>
                        </a:rPr>
                        <a:t>Total</a:t>
                      </a:r>
                      <a:endParaRPr lang="en-GB" sz="1400" dirty="0">
                        <a:solidFill>
                          <a:schemeClr val="tx1"/>
                        </a:solidFill>
                      </a:endParaRPr>
                    </a:p>
                  </a:txBody>
                  <a:tcPr>
                    <a:solidFill>
                      <a:schemeClr val="bg1">
                        <a:lumMod val="85000"/>
                      </a:schemeClr>
                    </a:solidFill>
                  </a:tcPr>
                </a:tc>
              </a:tr>
              <a:tr h="370840">
                <a:tc>
                  <a:txBody>
                    <a:bodyPr/>
                    <a:lstStyle/>
                    <a:p>
                      <a:pPr algn="ctr"/>
                      <a:r>
                        <a:rPr lang="en-GB" sz="1400" dirty="0" smtClean="0"/>
                        <a:t>Marks</a:t>
                      </a:r>
                      <a:endParaRPr lang="en-GB" sz="1400" dirty="0"/>
                    </a:p>
                  </a:txBody>
                  <a:tcPr>
                    <a:solidFill>
                      <a:schemeClr val="bg1">
                        <a:lumMod val="85000"/>
                      </a:schemeClr>
                    </a:solidFill>
                  </a:tcPr>
                </a:tc>
                <a:tc>
                  <a:txBody>
                    <a:bodyPr/>
                    <a:lstStyle/>
                    <a:p>
                      <a:pPr algn="ctr"/>
                      <a:r>
                        <a:rPr lang="en-GB" sz="1400" dirty="0" smtClean="0"/>
                        <a:t>0</a:t>
                      </a:r>
                      <a:endParaRPr lang="en-GB" sz="1400" dirty="0"/>
                    </a:p>
                  </a:txBody>
                  <a:tcPr>
                    <a:solidFill>
                      <a:schemeClr val="bg1">
                        <a:lumMod val="85000"/>
                      </a:schemeClr>
                    </a:solidFill>
                  </a:tcPr>
                </a:tc>
                <a:tc>
                  <a:txBody>
                    <a:bodyPr/>
                    <a:lstStyle/>
                    <a:p>
                      <a:pPr algn="ctr"/>
                      <a:r>
                        <a:rPr lang="en-GB" sz="1400" dirty="0" smtClean="0"/>
                        <a:t>6</a:t>
                      </a:r>
                      <a:endParaRPr lang="en-GB" sz="1400" dirty="0"/>
                    </a:p>
                  </a:txBody>
                  <a:tcPr>
                    <a:solidFill>
                      <a:schemeClr val="bg1">
                        <a:lumMod val="85000"/>
                      </a:schemeClr>
                    </a:solidFill>
                  </a:tcPr>
                </a:tc>
                <a:tc>
                  <a:txBody>
                    <a:bodyPr/>
                    <a:lstStyle/>
                    <a:p>
                      <a:pPr algn="ctr"/>
                      <a:r>
                        <a:rPr lang="en-GB" sz="1400" dirty="0" smtClean="0"/>
                        <a:t>37</a:t>
                      </a:r>
                      <a:endParaRPr lang="en-GB" sz="1400" dirty="0"/>
                    </a:p>
                  </a:txBody>
                  <a:tcPr>
                    <a:solidFill>
                      <a:schemeClr val="bg1">
                        <a:lumMod val="85000"/>
                      </a:schemeClr>
                    </a:solidFill>
                  </a:tcPr>
                </a:tc>
                <a:tc>
                  <a:txBody>
                    <a:bodyPr/>
                    <a:lstStyle/>
                    <a:p>
                      <a:pPr algn="ctr"/>
                      <a:r>
                        <a:rPr lang="en-GB" sz="1400" dirty="0" smtClean="0"/>
                        <a:t>34</a:t>
                      </a:r>
                      <a:endParaRPr lang="en-GB" sz="1400" dirty="0"/>
                    </a:p>
                  </a:txBody>
                  <a:tcPr>
                    <a:solidFill>
                      <a:schemeClr val="bg1">
                        <a:lumMod val="85000"/>
                      </a:schemeClr>
                    </a:solidFill>
                  </a:tcPr>
                </a:tc>
                <a:tc>
                  <a:txBody>
                    <a:bodyPr/>
                    <a:lstStyle/>
                    <a:p>
                      <a:pPr algn="ctr"/>
                      <a:r>
                        <a:rPr lang="en-GB" sz="1400" dirty="0" smtClean="0"/>
                        <a:t>3</a:t>
                      </a:r>
                      <a:endParaRPr lang="en-GB" sz="1400" dirty="0"/>
                    </a:p>
                  </a:txBody>
                  <a:tcPr>
                    <a:solidFill>
                      <a:schemeClr val="bg1">
                        <a:lumMod val="85000"/>
                      </a:schemeClr>
                    </a:solidFill>
                  </a:tcPr>
                </a:tc>
                <a:tc>
                  <a:txBody>
                    <a:bodyPr/>
                    <a:lstStyle/>
                    <a:p>
                      <a:pPr algn="ctr"/>
                      <a:r>
                        <a:rPr lang="en-GB" sz="1400" dirty="0" smtClean="0"/>
                        <a:t>80</a:t>
                      </a:r>
                      <a:endParaRPr lang="en-GB" sz="1400" dirty="0"/>
                    </a:p>
                  </a:txBody>
                  <a:tcPr>
                    <a:solidFill>
                      <a:schemeClr val="bg1">
                        <a:lumMod val="85000"/>
                      </a:schemeClr>
                    </a:solidFill>
                  </a:tcPr>
                </a:tc>
              </a:tr>
            </a:tbl>
          </a:graphicData>
        </a:graphic>
      </p:graphicFrame>
    </p:spTree>
    <p:extLst>
      <p:ext uri="{BB962C8B-B14F-4D97-AF65-F5344CB8AC3E}">
        <p14:creationId xmlns:p14="http://schemas.microsoft.com/office/powerpoint/2010/main" val="41396783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fontScale="90000"/>
          </a:bodyPr>
          <a:lstStyle/>
          <a:p>
            <a:r>
              <a:rPr lang="en-GB" dirty="0"/>
              <a:t>Question </a:t>
            </a:r>
            <a:r>
              <a:rPr lang="en-GB" dirty="0" smtClean="0"/>
              <a:t>3(e)* </a:t>
            </a:r>
            <a:r>
              <a:rPr lang="en-GB" dirty="0"/>
              <a:t>– </a:t>
            </a:r>
            <a:r>
              <a:rPr lang="en-GB" dirty="0" smtClean="0"/>
              <a:t>Indicative </a:t>
            </a:r>
            <a:r>
              <a:rPr lang="en-GB" dirty="0"/>
              <a:t>Content</a:t>
            </a:r>
          </a:p>
        </p:txBody>
      </p:sp>
      <p:sp>
        <p:nvSpPr>
          <p:cNvPr id="3" name="Content Placeholder 2"/>
          <p:cNvSpPr>
            <a:spLocks noGrp="1"/>
          </p:cNvSpPr>
          <p:nvPr>
            <p:ph idx="4294967295"/>
          </p:nvPr>
        </p:nvSpPr>
        <p:spPr>
          <a:xfrm>
            <a:off x="539552" y="1340768"/>
            <a:ext cx="7920880" cy="4454525"/>
          </a:xfrm>
        </p:spPr>
        <p:txBody>
          <a:bodyPr>
            <a:normAutofit lnSpcReduction="10000"/>
          </a:bodyPr>
          <a:lstStyle/>
          <a:p>
            <a:pPr marL="0" indent="0">
              <a:buNone/>
            </a:pPr>
            <a:r>
              <a:rPr lang="en-US" sz="1200" dirty="0" smtClean="0">
                <a:solidFill>
                  <a:srgbClr val="1F224E"/>
                </a:solidFill>
                <a:latin typeface="Myriad Pro" charset="0"/>
                <a:ea typeface="Myriad Pro" charset="0"/>
                <a:cs typeface="Myriad Pro" charset="0"/>
              </a:rPr>
              <a:t>Students could focus their answers in a number of ways but to reach the higher levels they must make clear and explicit attempts to make appropriate links between cities in the UK and cities in LIDCs or EDCs.</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dirty="0">
                <a:solidFill>
                  <a:srgbClr val="1F224E"/>
                </a:solidFill>
                <a:latin typeface="Myriad Pro" charset="0"/>
                <a:ea typeface="Myriad Pro" charset="0"/>
                <a:cs typeface="Myriad Pro" charset="0"/>
              </a:rPr>
              <a:t>Challenges of cities in the UK could potentially include: </a:t>
            </a:r>
          </a:p>
          <a:p>
            <a:pPr lvl="1"/>
            <a:r>
              <a:rPr lang="en-US" sz="1200" dirty="0">
                <a:solidFill>
                  <a:srgbClr val="1F224E"/>
                </a:solidFill>
                <a:latin typeface="Myriad Pro" charset="0"/>
                <a:ea typeface="Myriad Pro" charset="0"/>
                <a:cs typeface="Myriad Pro" charset="0"/>
              </a:rPr>
              <a:t>affordable</a:t>
            </a:r>
          </a:p>
          <a:p>
            <a:pPr lvl="1"/>
            <a:r>
              <a:rPr lang="en-US" sz="1200" dirty="0">
                <a:solidFill>
                  <a:srgbClr val="1F224E"/>
                </a:solidFill>
                <a:latin typeface="Myriad Pro" charset="0"/>
                <a:ea typeface="Myriad Pro" charset="0"/>
                <a:cs typeface="Myriad Pro" charset="0"/>
              </a:rPr>
              <a:t>housing availability</a:t>
            </a:r>
          </a:p>
          <a:p>
            <a:pPr lvl="1"/>
            <a:r>
              <a:rPr lang="en-US" sz="1200" dirty="0">
                <a:solidFill>
                  <a:srgbClr val="1F224E"/>
                </a:solidFill>
                <a:latin typeface="Myriad Pro" charset="0"/>
                <a:ea typeface="Myriad Pro" charset="0"/>
                <a:cs typeface="Myriad Pro" charset="0"/>
              </a:rPr>
              <a:t>transport provision</a:t>
            </a:r>
          </a:p>
          <a:p>
            <a:pPr lvl="1"/>
            <a:r>
              <a:rPr lang="en-US" sz="1200" dirty="0">
                <a:solidFill>
                  <a:srgbClr val="1F224E"/>
                </a:solidFill>
                <a:latin typeface="Myriad Pro" charset="0"/>
                <a:ea typeface="Myriad Pro" charset="0"/>
                <a:cs typeface="Myriad Pro" charset="0"/>
              </a:rPr>
              <a:t>waste management</a:t>
            </a:r>
          </a:p>
          <a:p>
            <a:pPr lvl="1"/>
            <a:r>
              <a:rPr lang="en-US" sz="1200" dirty="0">
                <a:solidFill>
                  <a:srgbClr val="1F224E"/>
                </a:solidFill>
                <a:latin typeface="Myriad Pro" charset="0"/>
                <a:ea typeface="Myriad Pro" charset="0"/>
                <a:cs typeface="Myriad Pro" charset="0"/>
              </a:rPr>
              <a:t>requirement for economic rejuvenation</a:t>
            </a:r>
          </a:p>
          <a:p>
            <a:pPr lvl="1"/>
            <a:r>
              <a:rPr lang="en-US" sz="1200" dirty="0">
                <a:solidFill>
                  <a:srgbClr val="1F224E"/>
                </a:solidFill>
                <a:latin typeface="Myriad Pro" charset="0"/>
                <a:ea typeface="Myriad Pro" charset="0"/>
                <a:cs typeface="Myriad Pro" charset="0"/>
              </a:rPr>
              <a:t>loneliness.</a:t>
            </a: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1F224E"/>
                </a:solidFill>
                <a:latin typeface="Myriad Pro" charset="0"/>
                <a:ea typeface="Myriad Pro" charset="0"/>
                <a:cs typeface="Myriad Pro" charset="0"/>
              </a:rPr>
              <a:t> </a:t>
            </a:r>
            <a:endParaRPr lang="en-US" sz="1200" dirty="0" smtClean="0">
              <a:solidFill>
                <a:srgbClr val="1F224E"/>
              </a:solidFill>
              <a:latin typeface="Myriad Pro" charset="0"/>
              <a:ea typeface="Myriad Pro" charset="0"/>
              <a:cs typeface="Myriad Pro" charset="0"/>
            </a:endParaRPr>
          </a:p>
          <a:p>
            <a:pPr marL="0" indent="0">
              <a:buNone/>
            </a:pPr>
            <a:r>
              <a:rPr lang="en-US" sz="1200" dirty="0">
                <a:solidFill>
                  <a:srgbClr val="1F224E"/>
                </a:solidFill>
                <a:latin typeface="Myriad Pro" charset="0"/>
                <a:ea typeface="Myriad Pro" charset="0"/>
                <a:cs typeface="Myriad Pro" charset="0"/>
              </a:rPr>
              <a:t>Challenges of cities in LIDCs or EDCs could potentially include:</a:t>
            </a:r>
            <a:endParaRPr lang="en-GB" sz="1200" dirty="0">
              <a:solidFill>
                <a:srgbClr val="1F224E"/>
              </a:solidFill>
              <a:latin typeface="Myriad Pro" charset="0"/>
              <a:ea typeface="Myriad Pro" charset="0"/>
              <a:cs typeface="Myriad Pro" charset="0"/>
            </a:endParaRPr>
          </a:p>
          <a:p>
            <a:pPr lvl="1"/>
            <a:r>
              <a:rPr lang="en-US" sz="1200" dirty="0">
                <a:solidFill>
                  <a:srgbClr val="1F224E"/>
                </a:solidFill>
                <a:latin typeface="Myriad Pro" charset="0"/>
                <a:ea typeface="Myriad Pro" charset="0"/>
                <a:cs typeface="Myriad Pro" charset="0"/>
              </a:rPr>
              <a:t>informal settlements</a:t>
            </a:r>
          </a:p>
          <a:p>
            <a:pPr lvl="1"/>
            <a:r>
              <a:rPr lang="en-US" sz="1200" dirty="0">
                <a:solidFill>
                  <a:srgbClr val="1F224E"/>
                </a:solidFill>
                <a:latin typeface="Myriad Pro" charset="0"/>
                <a:ea typeface="Myriad Pro" charset="0"/>
                <a:cs typeface="Myriad Pro" charset="0"/>
              </a:rPr>
              <a:t>traffic congestion</a:t>
            </a:r>
          </a:p>
          <a:p>
            <a:pPr lvl="1"/>
            <a:r>
              <a:rPr lang="en-US" sz="1200" dirty="0">
                <a:solidFill>
                  <a:srgbClr val="1F224E"/>
                </a:solidFill>
                <a:latin typeface="Myriad Pro" charset="0"/>
                <a:ea typeface="Myriad Pro" charset="0"/>
                <a:cs typeface="Myriad Pro" charset="0"/>
              </a:rPr>
              <a:t>water management (access to clean water)</a:t>
            </a:r>
          </a:p>
          <a:p>
            <a:pPr lvl="1"/>
            <a:r>
              <a:rPr lang="en-US" sz="1200" dirty="0">
                <a:solidFill>
                  <a:srgbClr val="1F224E"/>
                </a:solidFill>
                <a:latin typeface="Myriad Pro" charset="0"/>
                <a:ea typeface="Myriad Pro" charset="0"/>
                <a:cs typeface="Myriad Pro" charset="0"/>
              </a:rPr>
              <a:t>electricity supplies (lack of infrastructure)</a:t>
            </a:r>
          </a:p>
          <a:p>
            <a:pPr lvl="1"/>
            <a:r>
              <a:rPr lang="en-US" sz="1200" dirty="0">
                <a:solidFill>
                  <a:srgbClr val="1F224E"/>
                </a:solidFill>
                <a:latin typeface="Myriad Pro" charset="0"/>
                <a:ea typeface="Myriad Pro" charset="0"/>
                <a:cs typeface="Myriad Pro" charset="0"/>
              </a:rPr>
              <a:t>waste disposal and pollution (water and air)</a:t>
            </a:r>
          </a:p>
          <a:p>
            <a:pPr lvl="1"/>
            <a:r>
              <a:rPr lang="en-US" sz="1200" dirty="0">
                <a:solidFill>
                  <a:srgbClr val="1F224E"/>
                </a:solidFill>
                <a:latin typeface="Myriad Pro" charset="0"/>
                <a:ea typeface="Myriad Pro" charset="0"/>
                <a:cs typeface="Myriad Pro" charset="0"/>
              </a:rPr>
              <a:t>crime.</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However, the challenges students discuss will depend on the examples which were discussed in their learning and so there is great flexibility to allow for students to use different elements which they understand to be challenges within UK and LIDC or EDC cities.</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6558351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a:t>
            </a:r>
            <a:r>
              <a:rPr lang="en-GB" dirty="0" smtClean="0"/>
              <a:t>3(e)* </a:t>
            </a:r>
            <a:r>
              <a:rPr lang="en-GB" dirty="0"/>
              <a:t>– The mark scheme</a:t>
            </a:r>
          </a:p>
        </p:txBody>
      </p:sp>
      <p:sp>
        <p:nvSpPr>
          <p:cNvPr id="4" name="TextBox 3"/>
          <p:cNvSpPr txBox="1"/>
          <p:nvPr/>
        </p:nvSpPr>
        <p:spPr>
          <a:xfrm>
            <a:off x="401289" y="1556792"/>
            <a:ext cx="4176463" cy="3600986"/>
          </a:xfrm>
          <a:prstGeom prst="rect">
            <a:avLst/>
          </a:prstGeom>
          <a:solidFill>
            <a:srgbClr val="ECECEC"/>
          </a:solidFill>
          <a:ln>
            <a:solidFill>
              <a:schemeClr val="tx1"/>
            </a:solidFill>
          </a:ln>
        </p:spPr>
        <p:txBody>
          <a:bodyPr wrap="square" rtlCol="0">
            <a:spAutoFit/>
          </a:bodyPr>
          <a:lstStyle/>
          <a:p>
            <a:r>
              <a:rPr lang="en-GB" sz="1200" b="1" dirty="0" smtClean="0">
                <a:solidFill>
                  <a:srgbClr val="1F224E"/>
                </a:solidFill>
                <a:latin typeface="Myriad Pro" charset="0"/>
                <a:ea typeface="Myriad Pro" charset="0"/>
                <a:cs typeface="Myriad Pro" charset="0"/>
              </a:rPr>
              <a:t>Example </a:t>
            </a:r>
            <a:r>
              <a:rPr lang="en-GB" sz="1200" b="1" dirty="0">
                <a:solidFill>
                  <a:srgbClr val="1F224E"/>
                </a:solidFill>
                <a:latin typeface="Myriad Pro" charset="0"/>
                <a:ea typeface="Myriad Pro" charset="0"/>
                <a:cs typeface="Myriad Pro" charset="0"/>
              </a:rPr>
              <a:t>of well-developed ideas:</a:t>
            </a:r>
          </a:p>
          <a:p>
            <a:r>
              <a:rPr lang="en-US" sz="1200" dirty="0">
                <a:solidFill>
                  <a:schemeClr val="accent6"/>
                </a:solidFill>
                <a:latin typeface="Myriad Pro" charset="0"/>
                <a:ea typeface="Myriad Pro" charset="0"/>
                <a:cs typeface="Myriad Pro" charset="0"/>
              </a:rPr>
              <a:t>Cities in the UK and in LIDCs both have challenges surrounding housing</a:t>
            </a:r>
            <a:r>
              <a:rPr lang="en-US" sz="1200" dirty="0">
                <a:solidFill>
                  <a:srgbClr val="1F224E"/>
                </a:solidFill>
                <a:latin typeface="Myriad Pro" charset="0"/>
                <a:ea typeface="Myriad Pro" charset="0"/>
                <a:cs typeface="Myriad Pro" charset="0"/>
              </a:rPr>
              <a:t>, </a:t>
            </a:r>
            <a:r>
              <a:rPr lang="en-US" sz="1200" dirty="0">
                <a:solidFill>
                  <a:srgbClr val="00B0F0"/>
                </a:solidFill>
                <a:latin typeface="Myriad Pro" charset="0"/>
                <a:ea typeface="Myriad Pro" charset="0"/>
                <a:cs typeface="Myriad Pro" charset="0"/>
              </a:rPr>
              <a:t>however they are different and  it could be argued that LIDC’s face more serious challenges. </a:t>
            </a:r>
            <a:r>
              <a:rPr lang="en-US" sz="1200" dirty="0">
                <a:solidFill>
                  <a:schemeClr val="accent6"/>
                </a:solidFill>
                <a:latin typeface="Myriad Pro" charset="0"/>
                <a:ea typeface="Myriad Pro" charset="0"/>
                <a:cs typeface="Myriad Pro" charset="0"/>
              </a:rPr>
              <a:t>In LIDCs the challenges of informal settlements result from when large scale economic migration takes place as people move from rural areas in search of work but leads to unplanned, overcrowded and sometimes illegal developments which can lack adequate sanitation or water supply. In the UK the lack of affordable housing provides a challenge for the Government and for residents </a:t>
            </a:r>
            <a:r>
              <a:rPr lang="en-US" sz="1200" dirty="0">
                <a:solidFill>
                  <a:srgbClr val="00B0F0"/>
                </a:solidFill>
                <a:latin typeface="Myriad Pro" charset="0"/>
                <a:ea typeface="Myriad Pro" charset="0"/>
                <a:cs typeface="Myriad Pro" charset="0"/>
              </a:rPr>
              <a:t>but not to the same degree as the housing challenges facing cities in LIDCs. However, it can be argued that there is greater community spirit in the LIDC informal settlements than in UK housing estates, and therefore the challenge of building social cohesion is far greater in the UK cities and it has been known for people to pass away in their home and go unnoticed for weeks or months. The challenges in UK cities therefore can’t be directly compared to those in LIDC cities</a:t>
            </a:r>
            <a:r>
              <a:rPr lang="en-US" sz="1200" dirty="0" smtClean="0">
                <a:solidFill>
                  <a:srgbClr val="00B0F0"/>
                </a:solidFill>
                <a:latin typeface="Myriad Pro" charset="0"/>
                <a:ea typeface="Myriad Pro" charset="0"/>
                <a:cs typeface="Myriad Pro" charset="0"/>
              </a:rPr>
              <a:t>.</a:t>
            </a:r>
            <a:endParaRPr lang="en-GB" sz="1200" dirty="0">
              <a:solidFill>
                <a:srgbClr val="00B0F0"/>
              </a:solidFill>
              <a:latin typeface="Myriad Pro" charset="0"/>
              <a:ea typeface="Myriad Pro" charset="0"/>
              <a:cs typeface="Myriad Pro" charset="0"/>
            </a:endParaRPr>
          </a:p>
        </p:txBody>
      </p:sp>
      <p:sp>
        <p:nvSpPr>
          <p:cNvPr id="5" name="TextBox 4"/>
          <p:cNvSpPr txBox="1"/>
          <p:nvPr/>
        </p:nvSpPr>
        <p:spPr>
          <a:xfrm>
            <a:off x="4871045" y="2132856"/>
            <a:ext cx="3744416" cy="2012859"/>
          </a:xfrm>
          <a:prstGeom prst="rect">
            <a:avLst/>
          </a:prstGeom>
          <a:noFill/>
          <a:ln>
            <a:solidFill>
              <a:schemeClr val="tx1"/>
            </a:solidFill>
          </a:ln>
        </p:spPr>
        <p:txBody>
          <a:bodyPr wrap="square" rtlCol="0">
            <a:spAutoFit/>
          </a:bodyPr>
          <a:lstStyle/>
          <a:p>
            <a:pPr>
              <a:spcBef>
                <a:spcPct val="20000"/>
              </a:spcBef>
            </a:pPr>
            <a:r>
              <a:rPr lang="en-GB" sz="1200" dirty="0">
                <a:solidFill>
                  <a:srgbClr val="1F224E"/>
                </a:solidFill>
                <a:latin typeface="Myriad Pro" charset="0"/>
                <a:ea typeface="Myriad Pro" charset="0"/>
                <a:cs typeface="Myriad Pro" charset="0"/>
              </a:rPr>
              <a:t>This </a:t>
            </a:r>
            <a:r>
              <a:rPr lang="en-GB" sz="1200" b="1" dirty="0">
                <a:solidFill>
                  <a:srgbClr val="1F224E"/>
                </a:solidFill>
                <a:latin typeface="Myriad Pro" charset="0"/>
                <a:ea typeface="Myriad Pro" charset="0"/>
                <a:cs typeface="Myriad Pro" charset="0"/>
              </a:rPr>
              <a:t>well-developed</a:t>
            </a:r>
            <a:r>
              <a:rPr lang="en-GB" sz="1200" dirty="0">
                <a:solidFill>
                  <a:srgbClr val="1F224E"/>
                </a:solidFill>
                <a:latin typeface="Myriad Pro" charset="0"/>
                <a:ea typeface="Myriad Pro" charset="0"/>
                <a:cs typeface="Myriad Pro" charset="0"/>
              </a:rPr>
              <a:t> idea </a:t>
            </a:r>
            <a:r>
              <a:rPr lang="en-GB" sz="1200" dirty="0" smtClean="0">
                <a:solidFill>
                  <a:srgbClr val="1F224E"/>
                </a:solidFill>
                <a:latin typeface="Myriad Pro" charset="0"/>
                <a:ea typeface="Myriad Pro" charset="0"/>
                <a:cs typeface="Myriad Pro" charset="0"/>
              </a:rPr>
              <a:t>begins with a sentence which integrates </a:t>
            </a:r>
            <a:r>
              <a:rPr lang="en-GB" sz="1200" dirty="0" smtClean="0">
                <a:solidFill>
                  <a:schemeClr val="accent6"/>
                </a:solidFill>
                <a:latin typeface="Myriad Pro" charset="0"/>
                <a:ea typeface="Myriad Pro" charset="0"/>
                <a:cs typeface="Myriad Pro" charset="0"/>
              </a:rPr>
              <a:t>understanding</a:t>
            </a:r>
            <a:r>
              <a:rPr lang="en-GB" sz="1200" dirty="0" smtClean="0">
                <a:solidFill>
                  <a:srgbClr val="1F224E"/>
                </a:solidFill>
                <a:latin typeface="Myriad Pro" charset="0"/>
                <a:ea typeface="Myriad Pro" charset="0"/>
                <a:cs typeface="Myriad Pro" charset="0"/>
              </a:rPr>
              <a:t> with an </a:t>
            </a:r>
            <a:r>
              <a:rPr lang="en-GB" sz="1200" dirty="0" smtClean="0">
                <a:solidFill>
                  <a:srgbClr val="00B0F0"/>
                </a:solidFill>
                <a:latin typeface="Myriad Pro" charset="0"/>
                <a:ea typeface="Myriad Pro" charset="0"/>
                <a:cs typeface="Myriad Pro" charset="0"/>
              </a:rPr>
              <a:t>evaluative </a:t>
            </a:r>
            <a:r>
              <a:rPr lang="en-GB" sz="1200" dirty="0" smtClean="0">
                <a:solidFill>
                  <a:srgbClr val="1F224E"/>
                </a:solidFill>
                <a:latin typeface="Myriad Pro" charset="0"/>
                <a:ea typeface="Myriad Pro" charset="0"/>
                <a:cs typeface="Myriad Pro" charset="0"/>
              </a:rPr>
              <a:t>comment.</a:t>
            </a:r>
            <a:endParaRPr lang="en-GB" sz="1200" dirty="0">
              <a:solidFill>
                <a:srgbClr val="1F224E"/>
              </a:solidFill>
              <a:latin typeface="Myriad Pro" charset="0"/>
              <a:ea typeface="Myriad Pro" charset="0"/>
              <a:cs typeface="Myriad Pro" charset="0"/>
            </a:endParaRPr>
          </a:p>
          <a:p>
            <a:pPr>
              <a:spcBef>
                <a:spcPct val="20000"/>
              </a:spcBef>
            </a:pPr>
            <a:endParaRPr lang="en-GB" sz="1200" dirty="0">
              <a:solidFill>
                <a:srgbClr val="1F224E"/>
              </a:solidFill>
              <a:latin typeface="Myriad Pro" charset="0"/>
              <a:ea typeface="Myriad Pro" charset="0"/>
              <a:cs typeface="Myriad Pro" charset="0"/>
            </a:endParaRPr>
          </a:p>
          <a:p>
            <a:pPr>
              <a:spcBef>
                <a:spcPct val="20000"/>
              </a:spcBef>
            </a:pPr>
            <a:r>
              <a:rPr lang="en-GB" sz="1200" dirty="0">
                <a:solidFill>
                  <a:srgbClr val="1F224E"/>
                </a:solidFill>
                <a:latin typeface="Myriad Pro" charset="0"/>
                <a:ea typeface="Myriad Pro" charset="0"/>
                <a:cs typeface="Myriad Pro" charset="0"/>
              </a:rPr>
              <a:t>It is then followed by two sentences showing an </a:t>
            </a:r>
            <a:r>
              <a:rPr lang="en-GB" sz="1200" dirty="0">
                <a:solidFill>
                  <a:schemeClr val="accent6"/>
                </a:solidFill>
                <a:latin typeface="Myriad Pro" charset="0"/>
                <a:ea typeface="Myriad Pro" charset="0"/>
                <a:cs typeface="Myriad Pro" charset="0"/>
              </a:rPr>
              <a:t>understanding</a:t>
            </a:r>
            <a:r>
              <a:rPr lang="en-GB" sz="1200" dirty="0">
                <a:solidFill>
                  <a:srgbClr val="1F224E"/>
                </a:solidFill>
                <a:latin typeface="Myriad Pro" charset="0"/>
                <a:ea typeface="Myriad Pro" charset="0"/>
                <a:cs typeface="Myriad Pro" charset="0"/>
              </a:rPr>
              <a:t> of </a:t>
            </a:r>
            <a:r>
              <a:rPr lang="en-GB" sz="1200" dirty="0" smtClean="0">
                <a:solidFill>
                  <a:srgbClr val="1F224E"/>
                </a:solidFill>
                <a:latin typeface="Myriad Pro" charset="0"/>
                <a:ea typeface="Myriad Pro" charset="0"/>
                <a:cs typeface="Myriad Pro" charset="0"/>
              </a:rPr>
              <a:t>the challenges within both LIDC cities and UK cities. There is wording which compares UK cities to LIDC cities as well as </a:t>
            </a:r>
            <a:r>
              <a:rPr lang="en-GB" sz="1200" dirty="0" smtClean="0">
                <a:solidFill>
                  <a:srgbClr val="00B0F0"/>
                </a:solidFill>
                <a:latin typeface="Myriad Pro" charset="0"/>
                <a:ea typeface="Myriad Pro" charset="0"/>
                <a:cs typeface="Myriad Pro" charset="0"/>
              </a:rPr>
              <a:t>judgemental</a:t>
            </a:r>
            <a:r>
              <a:rPr lang="en-GB" sz="1200" dirty="0" smtClean="0">
                <a:solidFill>
                  <a:srgbClr val="1F224E"/>
                </a:solidFill>
                <a:latin typeface="Myriad Pro" charset="0"/>
                <a:ea typeface="Myriad Pro" charset="0"/>
                <a:cs typeface="Myriad Pro" charset="0"/>
              </a:rPr>
              <a:t> comments on the agreement with the statement.</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3791321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t>Question </a:t>
            </a:r>
            <a:r>
              <a:rPr lang="en-GB" dirty="0" smtClean="0"/>
              <a:t>4(a)</a:t>
            </a:r>
            <a:endParaRPr lang="en-GB" dirty="0"/>
          </a:p>
        </p:txBody>
      </p:sp>
      <p:sp>
        <p:nvSpPr>
          <p:cNvPr id="3" name="Content Placeholder 2"/>
          <p:cNvSpPr>
            <a:spLocks noGrp="1"/>
          </p:cNvSpPr>
          <p:nvPr>
            <p:ph idx="4294967295"/>
          </p:nvPr>
        </p:nvSpPr>
        <p:spPr>
          <a:xfrm>
            <a:off x="611560" y="1340768"/>
            <a:ext cx="7992888" cy="4454525"/>
          </a:xfrm>
        </p:spPr>
        <p:txBody>
          <a:bodyPr>
            <a:normAutofit/>
          </a:bodyPr>
          <a:lstStyle/>
          <a:p>
            <a:pPr marL="0" indent="0">
              <a:buNone/>
            </a:pPr>
            <a:r>
              <a:rPr lang="en-US" sz="1600" dirty="0">
                <a:solidFill>
                  <a:srgbClr val="1F224E"/>
                </a:solidFill>
                <a:latin typeface="Myriad Pro"/>
                <a:ea typeface="Myriad Pro" charset="0"/>
                <a:cs typeface="Myriad Pro" charset="0"/>
              </a:rPr>
              <a:t>Some Geography students have been conducting </a:t>
            </a:r>
            <a:r>
              <a:rPr lang="en-US" sz="1600" b="1" dirty="0">
                <a:solidFill>
                  <a:srgbClr val="1F224E"/>
                </a:solidFill>
                <a:latin typeface="Myriad Pro"/>
                <a:ea typeface="Myriad Pro" charset="0"/>
                <a:cs typeface="Myriad Pro" charset="0"/>
              </a:rPr>
              <a:t>human geography </a:t>
            </a:r>
            <a:r>
              <a:rPr lang="en-US" sz="1600" dirty="0">
                <a:solidFill>
                  <a:srgbClr val="1F224E"/>
                </a:solidFill>
                <a:latin typeface="Myriad Pro"/>
                <a:ea typeface="Myriad Pro" charset="0"/>
                <a:cs typeface="Myriad Pro" charset="0"/>
              </a:rPr>
              <a:t>fieldwork in Bradford city </a:t>
            </a:r>
            <a:r>
              <a:rPr lang="en-US" sz="1600" dirty="0" err="1">
                <a:solidFill>
                  <a:srgbClr val="1F224E"/>
                </a:solidFill>
                <a:latin typeface="Myriad Pro"/>
                <a:ea typeface="Myriad Pro" charset="0"/>
                <a:cs typeface="Myriad Pro" charset="0"/>
              </a:rPr>
              <a:t>centre</a:t>
            </a:r>
            <a:r>
              <a:rPr lang="en-US" sz="1600" dirty="0">
                <a:solidFill>
                  <a:srgbClr val="1F224E"/>
                </a:solidFill>
                <a:latin typeface="Myriad Pro"/>
                <a:ea typeface="Myriad Pro" charset="0"/>
                <a:cs typeface="Myriad Pro" charset="0"/>
              </a:rPr>
              <a:t>. They intend to investigate urban traffic issues.</a:t>
            </a:r>
          </a:p>
          <a:p>
            <a:pPr marL="0" indent="0">
              <a:buNone/>
            </a:pPr>
            <a:endParaRPr lang="en-US" sz="1600" dirty="0">
              <a:solidFill>
                <a:srgbClr val="1F224E"/>
              </a:solidFill>
              <a:latin typeface="Myriad Pro"/>
              <a:ea typeface="Myriad Pro" charset="0"/>
              <a:cs typeface="Myriad Pro" charset="0"/>
            </a:endParaRPr>
          </a:p>
          <a:p>
            <a:pPr marL="0" indent="0">
              <a:buNone/>
            </a:pPr>
            <a:r>
              <a:rPr lang="en-US" sz="1600" dirty="0">
                <a:solidFill>
                  <a:srgbClr val="1F224E"/>
                </a:solidFill>
                <a:latin typeface="Myriad Pro"/>
                <a:ea typeface="Myriad Pro" charset="0"/>
                <a:cs typeface="Myriad Pro" charset="0"/>
              </a:rPr>
              <a:t>The first question of the students’ questionnaire is shown below.</a:t>
            </a:r>
            <a:endParaRPr lang="en-GB" sz="1600" dirty="0">
              <a:solidFill>
                <a:srgbClr val="1F224E"/>
              </a:solidFill>
              <a:latin typeface="Myriad Pro"/>
              <a:ea typeface="Myriad Pro" charset="0"/>
              <a:cs typeface="Myriad Pro" charset="0"/>
            </a:endParaRPr>
          </a:p>
          <a:p>
            <a:pPr marL="0" indent="0">
              <a:buNone/>
            </a:pPr>
            <a:endParaRPr lang="en-US" sz="1600" dirty="0" smtClean="0">
              <a:latin typeface="Myriad Pro"/>
            </a:endParaRPr>
          </a:p>
          <a:p>
            <a:pPr marL="0" indent="0">
              <a:buNone/>
            </a:pPr>
            <a:endParaRPr lang="en-US" sz="1600" dirty="0">
              <a:solidFill>
                <a:srgbClr val="1F224E"/>
              </a:solidFill>
              <a:latin typeface="Myriad Pro"/>
              <a:ea typeface="Myriad Pro" charset="0"/>
              <a:cs typeface="Myriad Pro" charset="0"/>
            </a:endParaRPr>
          </a:p>
          <a:p>
            <a:endParaRPr lang="en-GB" sz="1600" dirty="0">
              <a:solidFill>
                <a:srgbClr val="1F224E"/>
              </a:solidFill>
              <a:latin typeface="Myriad Pro"/>
              <a:ea typeface="Myriad Pro" charset="0"/>
              <a:cs typeface="Myriad Pro" charset="0"/>
            </a:endParaRPr>
          </a:p>
          <a:p>
            <a:endParaRPr lang="en-GB" sz="1600" dirty="0">
              <a:solidFill>
                <a:srgbClr val="1F224E"/>
              </a:solidFill>
              <a:latin typeface="Myriad Pro"/>
              <a:ea typeface="Myriad Pro" charset="0"/>
              <a:cs typeface="Myriad Pro" charset="0"/>
            </a:endParaRPr>
          </a:p>
          <a:p>
            <a:endParaRPr lang="en-GB" sz="1600" dirty="0" smtClean="0">
              <a:solidFill>
                <a:srgbClr val="1F224E"/>
              </a:solidFill>
              <a:latin typeface="Myriad Pro"/>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Questions </a:t>
            </a:r>
            <a:r>
              <a:rPr lang="en-GB" sz="1600" dirty="0">
                <a:solidFill>
                  <a:srgbClr val="1F224E"/>
                </a:solidFill>
                <a:latin typeface="Myriad Pro" charset="0"/>
                <a:ea typeface="Myriad Pro" charset="0"/>
                <a:cs typeface="Myriad Pro" charset="0"/>
              </a:rPr>
              <a:t>will refer to the </a:t>
            </a:r>
            <a:r>
              <a:rPr lang="en-GB" sz="1600" dirty="0">
                <a:solidFill>
                  <a:srgbClr val="1F224E"/>
                </a:solidFill>
                <a:latin typeface="Myriad Pro"/>
                <a:ea typeface="Myriad Pro" charset="0"/>
                <a:cs typeface="Myriad Pro" charset="0"/>
              </a:rPr>
              <a:t>questionnaire but the focus is unknown</a:t>
            </a:r>
            <a:r>
              <a:rPr lang="en-GB" sz="1600" dirty="0" smtClean="0">
                <a:solidFill>
                  <a:srgbClr val="1F224E"/>
                </a:solidFill>
                <a:latin typeface="Myriad Pro" charset="0"/>
                <a:ea typeface="Myriad Pro" charset="0"/>
                <a:cs typeface="Myriad Pro" charset="0"/>
              </a:rPr>
              <a:t>, </a:t>
            </a:r>
            <a:r>
              <a:rPr lang="en-GB" sz="1600" dirty="0">
                <a:solidFill>
                  <a:srgbClr val="1F224E"/>
                </a:solidFill>
                <a:latin typeface="Myriad Pro" charset="0"/>
                <a:ea typeface="Myriad Pro" charset="0"/>
                <a:cs typeface="Myriad Pro" charset="0"/>
              </a:rPr>
              <a:t>students should read the question first so they know what to focus on.</a:t>
            </a:r>
          </a:p>
          <a:p>
            <a:pPr marL="0" indent="0">
              <a:buNone/>
            </a:pPr>
            <a:endParaRPr lang="en-GB" sz="1600" dirty="0">
              <a:solidFill>
                <a:srgbClr val="1F224E"/>
              </a:solidFill>
              <a:latin typeface="Myriad Pro"/>
              <a:ea typeface="Myriad Pro" charset="0"/>
              <a:cs typeface="Myriad Pro" charset="0"/>
            </a:endParaRPr>
          </a:p>
          <a:p>
            <a:endParaRPr lang="en-GB" sz="4000" dirty="0"/>
          </a:p>
        </p:txBody>
      </p:sp>
      <p:pic>
        <p:nvPicPr>
          <p:cNvPr id="13314" name="Picture 2" title="Question 4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770" y="2839988"/>
            <a:ext cx="65913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6520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t>Question </a:t>
            </a:r>
            <a:r>
              <a:rPr lang="en-GB" dirty="0" smtClean="0"/>
              <a:t>4(a)(</a:t>
            </a:r>
            <a:r>
              <a:rPr lang="en-GB" dirty="0" err="1" smtClean="0"/>
              <a:t>i</a:t>
            </a:r>
            <a:r>
              <a:rPr lang="en-GB" dirty="0" smtClean="0"/>
              <a:t>) </a:t>
            </a:r>
            <a:r>
              <a:rPr lang="en-GB" dirty="0"/>
              <a:t>– 2 marks</a:t>
            </a:r>
          </a:p>
        </p:txBody>
      </p:sp>
      <p:sp>
        <p:nvSpPr>
          <p:cNvPr id="3" name="Content Placeholder 2"/>
          <p:cNvSpPr>
            <a:spLocks noGrp="1"/>
          </p:cNvSpPr>
          <p:nvPr>
            <p:ph idx="4294967295"/>
          </p:nvPr>
        </p:nvSpPr>
        <p:spPr>
          <a:xfrm>
            <a:off x="683568" y="2694748"/>
            <a:ext cx="7416824" cy="2160588"/>
          </a:xfrm>
        </p:spPr>
        <p:txBody>
          <a:bodyPr>
            <a:noAutofit/>
          </a:bodyPr>
          <a:lstStyle/>
          <a:p>
            <a:pPr marL="0" indent="0">
              <a:buNone/>
            </a:pPr>
            <a:r>
              <a:rPr lang="en-GB" sz="1600" dirty="0">
                <a:solidFill>
                  <a:srgbClr val="1F224E"/>
                </a:solidFill>
                <a:latin typeface="Myriad Pro" charset="0"/>
                <a:ea typeface="Myriad Pro" charset="0"/>
                <a:cs typeface="Myriad Pro" charset="0"/>
              </a:rPr>
              <a:t>2 marks available </a:t>
            </a:r>
            <a:r>
              <a:rPr lang="en-GB" sz="1600" dirty="0" smtClean="0">
                <a:solidFill>
                  <a:srgbClr val="1F224E"/>
                </a:solidFill>
                <a:latin typeface="Myriad Pro" charset="0"/>
                <a:ea typeface="Myriad Pro" charset="0"/>
                <a:cs typeface="Myriad Pro" charset="0"/>
              </a:rPr>
              <a:t>for </a:t>
            </a:r>
            <a:r>
              <a:rPr lang="en-GB" sz="1600" dirty="0" smtClean="0">
                <a:solidFill>
                  <a:srgbClr val="00B0F0"/>
                </a:solidFill>
                <a:latin typeface="Myriad Pro" charset="0"/>
                <a:ea typeface="Myriad Pro" charset="0"/>
                <a:cs typeface="Myriad Pro" charset="0"/>
              </a:rPr>
              <a:t>applying knowledge and understanding (AO3) </a:t>
            </a:r>
            <a:r>
              <a:rPr lang="en-GB" sz="1600" dirty="0" smtClean="0">
                <a:solidFill>
                  <a:srgbClr val="1F224E"/>
                </a:solidFill>
                <a:latin typeface="Myriad Pro" charset="0"/>
                <a:ea typeface="Myriad Pro" charset="0"/>
                <a:cs typeface="Myriad Pro" charset="0"/>
              </a:rPr>
              <a:t>of students ‘</a:t>
            </a:r>
            <a:r>
              <a:rPr lang="en-US" sz="1600" dirty="0" smtClean="0">
                <a:solidFill>
                  <a:srgbClr val="1F224E"/>
                </a:solidFill>
                <a:latin typeface="Myriad Pro" charset="0"/>
                <a:ea typeface="Myriad Pro" charset="0"/>
                <a:cs typeface="Myriad Pro" charset="0"/>
              </a:rPr>
              <a:t>understanding </a:t>
            </a:r>
            <a:r>
              <a:rPr lang="en-US" sz="1600" dirty="0">
                <a:solidFill>
                  <a:srgbClr val="1F224E"/>
                </a:solidFill>
                <a:latin typeface="Myriad Pro" charset="0"/>
                <a:ea typeface="Myriad Pro" charset="0"/>
                <a:cs typeface="Myriad Pro" charset="0"/>
              </a:rPr>
              <a:t>of the range of techniques and methods used in fieldwork, including observation and different kinds of </a:t>
            </a:r>
            <a:r>
              <a:rPr lang="en-US" sz="1600" dirty="0" smtClean="0">
                <a:solidFill>
                  <a:srgbClr val="1F224E"/>
                </a:solidFill>
                <a:latin typeface="Myriad Pro" charset="0"/>
                <a:ea typeface="Myriad Pro" charset="0"/>
                <a:cs typeface="Myriad Pro" charset="0"/>
              </a:rPr>
              <a:t>measurement’ to the questionnaire </a:t>
            </a:r>
            <a:r>
              <a:rPr lang="en-GB" sz="1600" dirty="0" smtClean="0">
                <a:solidFill>
                  <a:srgbClr val="1F224E"/>
                </a:solidFill>
                <a:latin typeface="Myriad Pro" charset="0"/>
                <a:ea typeface="Myriad Pro" charset="0"/>
                <a:cs typeface="Myriad Pro" charset="0"/>
              </a:rPr>
              <a:t>to suggest two problems with it. This is </a:t>
            </a:r>
            <a:r>
              <a:rPr lang="en-GB" sz="1600" dirty="0" smtClean="0">
                <a:solidFill>
                  <a:srgbClr val="00B0F0"/>
                </a:solidFill>
                <a:latin typeface="Myriad Pro" charset="0"/>
                <a:ea typeface="Myriad Pro" charset="0"/>
                <a:cs typeface="Myriad Pro" charset="0"/>
              </a:rPr>
              <a:t>AO3 (application) ‘evaluation’ </a:t>
            </a:r>
            <a:r>
              <a:rPr lang="en-GB" sz="1600" dirty="0" smtClean="0">
                <a:solidFill>
                  <a:srgbClr val="1F224E"/>
                </a:solidFill>
                <a:latin typeface="Myriad Pro" charset="0"/>
                <a:ea typeface="Myriad Pro" charset="0"/>
                <a:cs typeface="Myriad Pro" charset="0"/>
              </a:rPr>
              <a:t>as students are appraising the questionnaire in this context.</a:t>
            </a:r>
            <a:endParaRPr lang="en-GB" sz="1600" dirty="0">
              <a:solidFill>
                <a:srgbClr val="1F224E"/>
              </a:solidFill>
              <a:latin typeface="Myriad Pro" charset="0"/>
              <a:ea typeface="Myriad Pro" charset="0"/>
              <a:cs typeface="Myriad Pro" charset="0"/>
            </a:endParaRPr>
          </a:p>
          <a:p>
            <a:endParaRPr lang="en-GB" sz="1600" dirty="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Any appropriate answer should be credited, with </a:t>
            </a:r>
            <a:r>
              <a:rPr lang="en-GB" sz="1600" dirty="0">
                <a:solidFill>
                  <a:srgbClr val="1F224E"/>
                </a:solidFill>
                <a:latin typeface="Myriad Pro" charset="0"/>
                <a:ea typeface="Myriad Pro" charset="0"/>
                <a:cs typeface="Myriad Pro" charset="0"/>
              </a:rPr>
              <a:t>examples </a:t>
            </a:r>
            <a:r>
              <a:rPr lang="en-GB" sz="1600" dirty="0" smtClean="0">
                <a:solidFill>
                  <a:srgbClr val="1F224E"/>
                </a:solidFill>
                <a:latin typeface="Myriad Pro" charset="0"/>
                <a:ea typeface="Myriad Pro" charset="0"/>
                <a:cs typeface="Myriad Pro" charset="0"/>
              </a:rPr>
              <a:t>including: </a:t>
            </a:r>
            <a:endParaRPr lang="en-GB" sz="1600" dirty="0">
              <a:solidFill>
                <a:srgbClr val="1F224E"/>
              </a:solidFill>
              <a:latin typeface="Myriad Pro" charset="0"/>
              <a:ea typeface="Myriad Pro" charset="0"/>
              <a:cs typeface="Myriad Pro" charset="0"/>
            </a:endParaRPr>
          </a:p>
          <a:p>
            <a:pPr marL="285750" indent="-285750"/>
            <a:r>
              <a:rPr lang="en-US" sz="1600" dirty="0">
                <a:solidFill>
                  <a:srgbClr val="1F224E"/>
                </a:solidFill>
                <a:latin typeface="Myriad Pro" charset="0"/>
                <a:ea typeface="Myriad Pro" charset="0"/>
                <a:cs typeface="Myriad Pro" charset="0"/>
              </a:rPr>
              <a:t>Choices do not include units e.g. miles</a:t>
            </a:r>
            <a:r>
              <a:rPr lang="en-GB" sz="1600" dirty="0">
                <a:solidFill>
                  <a:srgbClr val="1F224E"/>
                </a:solidFill>
                <a:latin typeface="Myriad Pro" charset="0"/>
                <a:ea typeface="Myriad Pro" charset="0"/>
                <a:cs typeface="Myriad Pro" charset="0"/>
              </a:rPr>
              <a:t> (</a:t>
            </a:r>
            <a:r>
              <a:rPr lang="en-GB" sz="1600" dirty="0">
                <a:solidFill>
                  <a:srgbClr val="1F224E"/>
                </a:solidFill>
                <a:latin typeface="Myriad Pro" charset="0"/>
                <a:ea typeface="Myriad Pro" charset="0"/>
                <a:cs typeface="Myriad Pro" charset="0"/>
                <a:sym typeface="Wingdings"/>
              </a:rPr>
              <a:t></a:t>
            </a:r>
            <a:r>
              <a:rPr lang="en-GB" sz="1600" dirty="0">
                <a:solidFill>
                  <a:srgbClr val="1F224E"/>
                </a:solidFill>
                <a:latin typeface="Myriad Pro" charset="0"/>
                <a:ea typeface="Myriad Pro" charset="0"/>
                <a:cs typeface="Myriad Pro" charset="0"/>
              </a:rPr>
              <a:t>)</a:t>
            </a:r>
          </a:p>
          <a:p>
            <a:pPr marL="285750" indent="-285750"/>
            <a:r>
              <a:rPr lang="en-US" sz="1600" dirty="0">
                <a:solidFill>
                  <a:srgbClr val="1F224E"/>
                </a:solidFill>
                <a:latin typeface="Myriad Pro" charset="0"/>
                <a:ea typeface="Myriad Pro" charset="0"/>
                <a:cs typeface="Myriad Pro" charset="0"/>
              </a:rPr>
              <a:t>Some people may have travelled less than one (mile) or more than six (miles)</a:t>
            </a:r>
            <a:r>
              <a:rPr lang="en-GB" sz="1600" dirty="0">
                <a:solidFill>
                  <a:srgbClr val="1F224E"/>
                </a:solidFill>
                <a:latin typeface="Myriad Pro" charset="0"/>
                <a:ea typeface="Myriad Pro" charset="0"/>
                <a:cs typeface="Myriad Pro" charset="0"/>
              </a:rPr>
              <a:t> (</a:t>
            </a:r>
            <a:r>
              <a:rPr lang="en-GB" sz="1600" dirty="0">
                <a:solidFill>
                  <a:srgbClr val="1F224E"/>
                </a:solidFill>
                <a:latin typeface="Myriad Pro" charset="0"/>
                <a:ea typeface="Myriad Pro" charset="0"/>
                <a:cs typeface="Myriad Pro" charset="0"/>
                <a:sym typeface="Wingdings"/>
              </a:rPr>
              <a:t></a:t>
            </a:r>
            <a:r>
              <a:rPr lang="en-GB" sz="1600" dirty="0">
                <a:solidFill>
                  <a:srgbClr val="1F224E"/>
                </a:solidFill>
                <a:latin typeface="Myriad Pro" charset="0"/>
                <a:ea typeface="Myriad Pro" charset="0"/>
                <a:cs typeface="Myriad Pro" charset="0"/>
              </a:rPr>
              <a:t>)</a:t>
            </a:r>
          </a:p>
          <a:p>
            <a:pPr marL="285750" indent="-285750"/>
            <a:r>
              <a:rPr lang="en-US" sz="1600" dirty="0">
                <a:solidFill>
                  <a:srgbClr val="1F224E"/>
                </a:solidFill>
                <a:latin typeface="Myriad Pro" charset="0"/>
                <a:ea typeface="Myriad Pro" charset="0"/>
                <a:cs typeface="Myriad Pro" charset="0"/>
              </a:rPr>
              <a:t>Distances overlap with 2 miles in two boxes and 4 miles in two boxes</a:t>
            </a:r>
            <a:r>
              <a:rPr lang="en-GB" sz="1600" dirty="0">
                <a:solidFill>
                  <a:srgbClr val="1F224E"/>
                </a:solidFill>
                <a:latin typeface="Myriad Pro" charset="0"/>
                <a:ea typeface="Myriad Pro" charset="0"/>
                <a:cs typeface="Myriad Pro" charset="0"/>
              </a:rPr>
              <a:t> (</a:t>
            </a:r>
            <a:r>
              <a:rPr lang="en-GB" sz="1600" dirty="0">
                <a:solidFill>
                  <a:srgbClr val="1F224E"/>
                </a:solidFill>
                <a:latin typeface="Myriad Pro" charset="0"/>
                <a:ea typeface="Myriad Pro" charset="0"/>
                <a:cs typeface="Myriad Pro" charset="0"/>
                <a:sym typeface="Wingdings"/>
              </a:rPr>
              <a:t></a:t>
            </a:r>
            <a:r>
              <a:rPr lang="en-GB" sz="1600" dirty="0">
                <a:solidFill>
                  <a:srgbClr val="1F224E"/>
                </a:solidFill>
                <a:latin typeface="Myriad Pro" charset="0"/>
                <a:ea typeface="Myriad Pro" charset="0"/>
                <a:cs typeface="Myriad Pro" charset="0"/>
              </a:rPr>
              <a:t>)</a:t>
            </a:r>
          </a:p>
          <a:p>
            <a:endParaRPr lang="en-GB" sz="1800" dirty="0"/>
          </a:p>
        </p:txBody>
      </p:sp>
      <p:sp>
        <p:nvSpPr>
          <p:cNvPr id="4" name="TextBox 3"/>
          <p:cNvSpPr txBox="1"/>
          <p:nvPr/>
        </p:nvSpPr>
        <p:spPr>
          <a:xfrm>
            <a:off x="683568" y="1183804"/>
            <a:ext cx="5727129" cy="369332"/>
          </a:xfrm>
          <a:prstGeom prst="rect">
            <a:avLst/>
          </a:prstGeom>
          <a:noFill/>
          <a:ln w="12700">
            <a:solidFill>
              <a:schemeClr val="tx1"/>
            </a:solidFill>
          </a:ln>
        </p:spPr>
        <p:txBody>
          <a:bodyPr wrap="square" rtlCol="0">
            <a:spAutoFit/>
          </a:bodyPr>
          <a:lstStyle/>
          <a:p>
            <a:r>
              <a:rPr lang="en-US" dirty="0">
                <a:solidFill>
                  <a:srgbClr val="00B0F0"/>
                </a:solidFill>
                <a:latin typeface="Myriad Pro"/>
              </a:rPr>
              <a:t>Suggest</a:t>
            </a:r>
            <a:r>
              <a:rPr lang="en-US" dirty="0">
                <a:latin typeface="Myriad Pro"/>
              </a:rPr>
              <a:t> </a:t>
            </a:r>
            <a:r>
              <a:rPr lang="en-US" u="sng" dirty="0">
                <a:latin typeface="Myriad Pro"/>
              </a:rPr>
              <a:t>two problems</a:t>
            </a:r>
            <a:r>
              <a:rPr lang="en-US" dirty="0">
                <a:latin typeface="Myriad Pro"/>
              </a:rPr>
              <a:t> with the students’ </a:t>
            </a:r>
            <a:r>
              <a:rPr lang="en-US" dirty="0">
                <a:solidFill>
                  <a:srgbClr val="00B0F0"/>
                </a:solidFill>
                <a:latin typeface="Myriad Pro"/>
              </a:rPr>
              <a:t>first</a:t>
            </a:r>
            <a:r>
              <a:rPr lang="en-US" dirty="0">
                <a:latin typeface="Myriad Pro"/>
              </a:rPr>
              <a:t> </a:t>
            </a:r>
            <a:r>
              <a:rPr lang="en-US" dirty="0" smtClean="0">
                <a:solidFill>
                  <a:srgbClr val="00B0F0"/>
                </a:solidFill>
                <a:latin typeface="Myriad Pro"/>
              </a:rPr>
              <a:t>question</a:t>
            </a:r>
            <a:r>
              <a:rPr lang="en-US" dirty="0" smtClean="0">
                <a:latin typeface="Myriad Pro"/>
              </a:rPr>
              <a:t>.</a:t>
            </a:r>
            <a:endParaRPr lang="en-GB" dirty="0">
              <a:latin typeface="Myriad Pro"/>
            </a:endParaRPr>
          </a:p>
        </p:txBody>
      </p:sp>
      <p:pic>
        <p:nvPicPr>
          <p:cNvPr id="8" name="Picture 2" title="Question 4 (a)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342" y="1844824"/>
            <a:ext cx="65913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295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t>Question </a:t>
            </a:r>
            <a:r>
              <a:rPr lang="en-GB" dirty="0" smtClean="0"/>
              <a:t>4(a)(ii) </a:t>
            </a:r>
            <a:r>
              <a:rPr lang="en-GB" dirty="0"/>
              <a:t>– </a:t>
            </a:r>
            <a:r>
              <a:rPr lang="en-GB" dirty="0" smtClean="0"/>
              <a:t>1 mark</a:t>
            </a:r>
            <a:endParaRPr lang="en-GB" dirty="0"/>
          </a:p>
        </p:txBody>
      </p:sp>
      <p:sp>
        <p:nvSpPr>
          <p:cNvPr id="3" name="Content Placeholder 2"/>
          <p:cNvSpPr>
            <a:spLocks noGrp="1"/>
          </p:cNvSpPr>
          <p:nvPr>
            <p:ph idx="4294967295"/>
          </p:nvPr>
        </p:nvSpPr>
        <p:spPr>
          <a:xfrm>
            <a:off x="683568" y="3068960"/>
            <a:ext cx="7416824" cy="2160588"/>
          </a:xfrm>
        </p:spPr>
        <p:txBody>
          <a:bodyPr>
            <a:noAutofit/>
          </a:bodyPr>
          <a:lstStyle/>
          <a:p>
            <a:pPr marL="0" indent="0">
              <a:buNone/>
            </a:pPr>
            <a:r>
              <a:rPr lang="en-GB" sz="1600" dirty="0" smtClean="0">
                <a:solidFill>
                  <a:srgbClr val="1F224E"/>
                </a:solidFill>
                <a:latin typeface="Myriad Pro" charset="0"/>
                <a:ea typeface="Myriad Pro" charset="0"/>
                <a:cs typeface="Myriad Pro" charset="0"/>
              </a:rPr>
              <a:t>This is a 1 mark question for students </a:t>
            </a:r>
            <a:r>
              <a:rPr lang="en-GB" sz="1600" dirty="0" smtClean="0">
                <a:solidFill>
                  <a:srgbClr val="00B050"/>
                </a:solidFill>
                <a:latin typeface="Myriad Pro" charset="0"/>
                <a:ea typeface="Myriad Pro" charset="0"/>
                <a:cs typeface="Myriad Pro" charset="0"/>
              </a:rPr>
              <a:t>adapting (AO4 - skills) </a:t>
            </a:r>
            <a:r>
              <a:rPr lang="en-GB" sz="1600" dirty="0" smtClean="0">
                <a:solidFill>
                  <a:srgbClr val="1F224E"/>
                </a:solidFill>
                <a:latin typeface="Myriad Pro" charset="0"/>
                <a:ea typeface="Myriad Pro" charset="0"/>
                <a:cs typeface="Myriad Pro" charset="0"/>
              </a:rPr>
              <a:t>the questionnaire by identifying one other question which could be added to the students’ questionnaire investigating urban traffic issues. This is again assessing students </a:t>
            </a:r>
            <a:r>
              <a:rPr lang="en-GB" sz="1600" dirty="0">
                <a:solidFill>
                  <a:srgbClr val="1F224E"/>
                </a:solidFill>
                <a:latin typeface="Myriad Pro" charset="0"/>
                <a:ea typeface="Myriad Pro" charset="0"/>
                <a:cs typeface="Myriad Pro" charset="0"/>
              </a:rPr>
              <a:t>‘</a:t>
            </a:r>
            <a:r>
              <a:rPr lang="en-US" sz="1600" dirty="0">
                <a:solidFill>
                  <a:srgbClr val="1F224E"/>
                </a:solidFill>
                <a:latin typeface="Myriad Pro" charset="0"/>
                <a:ea typeface="Myriad Pro" charset="0"/>
                <a:cs typeface="Myriad Pro" charset="0"/>
              </a:rPr>
              <a:t>understanding of the range of techniques and methods used in fieldwork, including observation and different kinds of measurement</a:t>
            </a:r>
            <a:r>
              <a:rPr lang="en-US" sz="1600" dirty="0" smtClean="0">
                <a:solidFill>
                  <a:srgbClr val="1F224E"/>
                </a:solidFill>
                <a:latin typeface="Myriad Pro" charset="0"/>
                <a:ea typeface="Myriad Pro" charset="0"/>
                <a:cs typeface="Myriad Pro" charset="0"/>
              </a:rPr>
              <a:t>’.</a:t>
            </a:r>
            <a:endParaRPr lang="en-GB" sz="1600" dirty="0">
              <a:solidFill>
                <a:srgbClr val="1F224E"/>
              </a:solidFill>
              <a:latin typeface="Myriad Pro" charset="0"/>
              <a:ea typeface="Myriad Pro" charset="0"/>
              <a:cs typeface="Myriad Pro" charset="0"/>
            </a:endParaRP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Any appropriate question should be credited, with examples including: </a:t>
            </a:r>
          </a:p>
          <a:p>
            <a:pPr marL="285750" indent="-285750"/>
            <a:r>
              <a:rPr lang="en-US" sz="1600" dirty="0">
                <a:solidFill>
                  <a:srgbClr val="1F224E"/>
                </a:solidFill>
                <a:latin typeface="Myriad Pro" charset="0"/>
                <a:ea typeface="Myriad Pro" charset="0"/>
                <a:cs typeface="Myriad Pro" charset="0"/>
              </a:rPr>
              <a:t>How old are you?</a:t>
            </a:r>
            <a:r>
              <a:rPr lang="en-GB" sz="1600" dirty="0">
                <a:solidFill>
                  <a:srgbClr val="1F224E"/>
                </a:solidFill>
                <a:latin typeface="Myriad Pro" charset="0"/>
                <a:ea typeface="Myriad Pro" charset="0"/>
                <a:cs typeface="Myriad Pro" charset="0"/>
              </a:rPr>
              <a:t> (</a:t>
            </a:r>
            <a:r>
              <a:rPr lang="en-GB" sz="1600" dirty="0">
                <a:solidFill>
                  <a:srgbClr val="1F224E"/>
                </a:solidFill>
                <a:latin typeface="Myriad Pro" charset="0"/>
                <a:ea typeface="Myriad Pro" charset="0"/>
                <a:cs typeface="Myriad Pro" charset="0"/>
                <a:sym typeface="Wingdings"/>
              </a:rPr>
              <a:t></a:t>
            </a:r>
            <a:r>
              <a:rPr lang="en-GB" sz="1600" dirty="0">
                <a:solidFill>
                  <a:srgbClr val="1F224E"/>
                </a:solidFill>
                <a:latin typeface="Myriad Pro" charset="0"/>
                <a:ea typeface="Myriad Pro" charset="0"/>
                <a:cs typeface="Myriad Pro" charset="0"/>
              </a:rPr>
              <a:t>)</a:t>
            </a:r>
          </a:p>
          <a:p>
            <a:pPr marL="285750" indent="-285750"/>
            <a:r>
              <a:rPr lang="en-US" sz="1600" dirty="0">
                <a:solidFill>
                  <a:srgbClr val="1F224E"/>
                </a:solidFill>
                <a:latin typeface="Myriad Pro" charset="0"/>
                <a:ea typeface="Myriad Pro" charset="0"/>
                <a:cs typeface="Myriad Pro" charset="0"/>
              </a:rPr>
              <a:t>What method of transport do you use to visit the CBD?</a:t>
            </a:r>
            <a:r>
              <a:rPr lang="en-GB" sz="1600" dirty="0">
                <a:solidFill>
                  <a:srgbClr val="1F224E"/>
                </a:solidFill>
                <a:latin typeface="Myriad Pro" charset="0"/>
                <a:ea typeface="Myriad Pro" charset="0"/>
                <a:cs typeface="Myriad Pro" charset="0"/>
              </a:rPr>
              <a:t> (</a:t>
            </a:r>
            <a:r>
              <a:rPr lang="en-GB" sz="1600" dirty="0">
                <a:solidFill>
                  <a:srgbClr val="1F224E"/>
                </a:solidFill>
                <a:latin typeface="Myriad Pro" charset="0"/>
                <a:ea typeface="Myriad Pro" charset="0"/>
                <a:cs typeface="Myriad Pro" charset="0"/>
                <a:sym typeface="Wingdings"/>
              </a:rPr>
              <a:t></a:t>
            </a:r>
            <a:r>
              <a:rPr lang="en-GB" sz="1600" dirty="0">
                <a:solidFill>
                  <a:srgbClr val="1F224E"/>
                </a:solidFill>
                <a:latin typeface="Myriad Pro" charset="0"/>
                <a:ea typeface="Myriad Pro" charset="0"/>
                <a:cs typeface="Myriad Pro" charset="0"/>
              </a:rPr>
              <a:t>)</a:t>
            </a:r>
          </a:p>
          <a:p>
            <a:pPr marL="285750" indent="-285750"/>
            <a:r>
              <a:rPr lang="en-US" sz="1600" dirty="0">
                <a:solidFill>
                  <a:srgbClr val="1F224E"/>
                </a:solidFill>
                <a:latin typeface="Myriad Pro" charset="0"/>
                <a:ea typeface="Myriad Pro" charset="0"/>
                <a:cs typeface="Myriad Pro" charset="0"/>
              </a:rPr>
              <a:t>Why do you travel into the CBD?</a:t>
            </a:r>
            <a:r>
              <a:rPr lang="en-GB" sz="1600" dirty="0">
                <a:solidFill>
                  <a:srgbClr val="1F224E"/>
                </a:solidFill>
                <a:latin typeface="Myriad Pro" charset="0"/>
                <a:ea typeface="Myriad Pro" charset="0"/>
                <a:cs typeface="Myriad Pro" charset="0"/>
              </a:rPr>
              <a:t> (</a:t>
            </a:r>
            <a:r>
              <a:rPr lang="en-GB" sz="1600" dirty="0">
                <a:solidFill>
                  <a:srgbClr val="1F224E"/>
                </a:solidFill>
                <a:latin typeface="Myriad Pro" charset="0"/>
                <a:ea typeface="Myriad Pro" charset="0"/>
                <a:cs typeface="Myriad Pro" charset="0"/>
                <a:sym typeface="Wingdings"/>
              </a:rPr>
              <a:t></a:t>
            </a:r>
            <a:r>
              <a:rPr lang="en-GB" sz="1600" dirty="0">
                <a:solidFill>
                  <a:srgbClr val="1F224E"/>
                </a:solidFill>
                <a:latin typeface="Myriad Pro" charset="0"/>
                <a:ea typeface="Myriad Pro" charset="0"/>
                <a:cs typeface="Myriad Pro" charset="0"/>
              </a:rPr>
              <a:t>)</a:t>
            </a:r>
          </a:p>
          <a:p>
            <a:endParaRPr lang="en-GB" sz="1800" dirty="0"/>
          </a:p>
        </p:txBody>
      </p:sp>
      <p:sp>
        <p:nvSpPr>
          <p:cNvPr id="4" name="TextBox 3"/>
          <p:cNvSpPr txBox="1"/>
          <p:nvPr/>
        </p:nvSpPr>
        <p:spPr>
          <a:xfrm>
            <a:off x="573063" y="1340768"/>
            <a:ext cx="7095281" cy="646331"/>
          </a:xfrm>
          <a:prstGeom prst="rect">
            <a:avLst/>
          </a:prstGeom>
          <a:noFill/>
          <a:ln w="12700">
            <a:solidFill>
              <a:schemeClr val="tx1"/>
            </a:solidFill>
          </a:ln>
        </p:spPr>
        <p:txBody>
          <a:bodyPr wrap="square" rtlCol="0">
            <a:spAutoFit/>
          </a:bodyPr>
          <a:lstStyle/>
          <a:p>
            <a:r>
              <a:rPr lang="en-US" dirty="0">
                <a:solidFill>
                  <a:srgbClr val="00B050"/>
                </a:solidFill>
                <a:latin typeface="Myriad Pro"/>
              </a:rPr>
              <a:t>Identify one other </a:t>
            </a:r>
            <a:r>
              <a:rPr lang="en-US" dirty="0">
                <a:latin typeface="Myriad Pro"/>
              </a:rPr>
              <a:t>question you </a:t>
            </a:r>
            <a:r>
              <a:rPr lang="en-US" u="sng" dirty="0">
                <a:latin typeface="Myriad Pro"/>
              </a:rPr>
              <a:t>might want to add</a:t>
            </a:r>
            <a:r>
              <a:rPr lang="en-US" dirty="0">
                <a:latin typeface="Myriad Pro"/>
              </a:rPr>
              <a:t> to the students’ </a:t>
            </a:r>
            <a:r>
              <a:rPr lang="en-US" u="sng" dirty="0">
                <a:latin typeface="Myriad Pro"/>
              </a:rPr>
              <a:t>questionnaire</a:t>
            </a:r>
            <a:r>
              <a:rPr lang="en-US" dirty="0">
                <a:latin typeface="Myriad Pro"/>
              </a:rPr>
              <a:t> investigating urban traffic </a:t>
            </a:r>
            <a:r>
              <a:rPr lang="en-US" dirty="0" smtClean="0">
                <a:latin typeface="Myriad Pro"/>
              </a:rPr>
              <a:t>issues.</a:t>
            </a:r>
            <a:endParaRPr lang="en-GB" dirty="0">
              <a:latin typeface="Myriad Pro"/>
            </a:endParaRPr>
          </a:p>
        </p:txBody>
      </p:sp>
      <p:pic>
        <p:nvPicPr>
          <p:cNvPr id="8" name="Picture 2" title="Question 4 (a)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342" y="2204864"/>
            <a:ext cx="65913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50543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a:t>Question </a:t>
            </a:r>
            <a:r>
              <a:rPr lang="en-GB" dirty="0" smtClean="0"/>
              <a:t>4(b) </a:t>
            </a:r>
            <a:r>
              <a:rPr lang="en-GB" dirty="0"/>
              <a:t>– </a:t>
            </a:r>
            <a:r>
              <a:rPr lang="en-GB" dirty="0" smtClean="0"/>
              <a:t>3 marks</a:t>
            </a:r>
            <a:endParaRPr lang="en-GB" dirty="0"/>
          </a:p>
        </p:txBody>
      </p:sp>
      <p:sp>
        <p:nvSpPr>
          <p:cNvPr id="3" name="Content Placeholder 2"/>
          <p:cNvSpPr>
            <a:spLocks noGrp="1"/>
          </p:cNvSpPr>
          <p:nvPr>
            <p:ph idx="4294967295"/>
          </p:nvPr>
        </p:nvSpPr>
        <p:spPr>
          <a:xfrm>
            <a:off x="573063" y="4005064"/>
            <a:ext cx="7815361" cy="1872556"/>
          </a:xfrm>
        </p:spPr>
        <p:txBody>
          <a:bodyPr>
            <a:normAutofit/>
          </a:bodyPr>
          <a:lstStyle/>
          <a:p>
            <a:pPr marL="0" indent="0">
              <a:buNone/>
            </a:pPr>
            <a:r>
              <a:rPr lang="en-GB" sz="1600" dirty="0" smtClean="0">
                <a:solidFill>
                  <a:srgbClr val="1F224E"/>
                </a:solidFill>
                <a:latin typeface="Myriad Pro" charset="0"/>
                <a:ea typeface="Myriad Pro" charset="0"/>
                <a:cs typeface="Myriad Pro" charset="0"/>
              </a:rPr>
              <a:t>This is a 3 mark question for students ‘analysing and explaining data collected in the field’ by using their </a:t>
            </a:r>
            <a:r>
              <a:rPr lang="en-GB" sz="1600" dirty="0" smtClean="0">
                <a:solidFill>
                  <a:srgbClr val="00B050"/>
                </a:solidFill>
                <a:latin typeface="Myriad Pro" charset="0"/>
                <a:ea typeface="Myriad Pro" charset="0"/>
                <a:cs typeface="Myriad Pro" charset="0"/>
              </a:rPr>
              <a:t>skill (AO4)</a:t>
            </a:r>
            <a:r>
              <a:rPr lang="en-GB" sz="1600" dirty="0" smtClean="0">
                <a:solidFill>
                  <a:srgbClr val="1F224E"/>
                </a:solidFill>
                <a:latin typeface="Myriad Pro" charset="0"/>
                <a:ea typeface="Myriad Pro" charset="0"/>
                <a:cs typeface="Myriad Pro" charset="0"/>
              </a:rPr>
              <a:t> of understanding and correctly using measures of cumulative frequency, including quartiles. There are marks for showing working out on this question and so the following slide will run through the process to getting all three marks.</a:t>
            </a:r>
            <a:endParaRPr lang="en-GB" sz="1600" dirty="0">
              <a:solidFill>
                <a:srgbClr val="1F224E"/>
              </a:solidFill>
              <a:latin typeface="Myriad Pro" charset="0"/>
              <a:ea typeface="Myriad Pro" charset="0"/>
              <a:cs typeface="Myriad Pro" charset="0"/>
            </a:endParaRPr>
          </a:p>
        </p:txBody>
      </p:sp>
      <p:sp>
        <p:nvSpPr>
          <p:cNvPr id="4" name="TextBox 3"/>
          <p:cNvSpPr txBox="1"/>
          <p:nvPr/>
        </p:nvSpPr>
        <p:spPr>
          <a:xfrm>
            <a:off x="573063" y="1340768"/>
            <a:ext cx="7815361" cy="2462213"/>
          </a:xfrm>
          <a:prstGeom prst="rect">
            <a:avLst/>
          </a:prstGeom>
          <a:noFill/>
          <a:ln w="12700">
            <a:solidFill>
              <a:schemeClr val="tx1"/>
            </a:solidFill>
          </a:ln>
        </p:spPr>
        <p:txBody>
          <a:bodyPr wrap="square" rtlCol="0">
            <a:spAutoFit/>
          </a:bodyPr>
          <a:lstStyle/>
          <a:p>
            <a:r>
              <a:rPr lang="en-US" sz="1400" dirty="0">
                <a:solidFill>
                  <a:srgbClr val="1F224E"/>
                </a:solidFill>
                <a:latin typeface="Myriad Pro" charset="0"/>
                <a:ea typeface="Myriad Pro" charset="0"/>
                <a:cs typeface="Myriad Pro" charset="0"/>
              </a:rPr>
              <a:t>As part of the students’ investigation into urban traffic issues they researched the number of car parking spaces in Bradford city </a:t>
            </a:r>
            <a:r>
              <a:rPr lang="en-US" sz="1400" dirty="0" err="1">
                <a:solidFill>
                  <a:srgbClr val="1F224E"/>
                </a:solidFill>
                <a:latin typeface="Myriad Pro" charset="0"/>
                <a:ea typeface="Myriad Pro" charset="0"/>
                <a:cs typeface="Myriad Pro" charset="0"/>
              </a:rPr>
              <a:t>centre</a:t>
            </a:r>
            <a:r>
              <a:rPr lang="en-US" sz="1400" dirty="0">
                <a:solidFill>
                  <a:srgbClr val="1F224E"/>
                </a:solidFill>
                <a:latin typeface="Myriad Pro" charset="0"/>
                <a:ea typeface="Myriad Pro" charset="0"/>
                <a:cs typeface="Myriad Pro" charset="0"/>
              </a:rPr>
              <a:t>. The data they collected is in the table below:</a:t>
            </a:r>
          </a:p>
          <a:p>
            <a:endParaRPr lang="en-US" sz="1400" dirty="0">
              <a:solidFill>
                <a:srgbClr val="1F224E"/>
              </a:solidFill>
              <a:latin typeface="Myriad Pro" charset="0"/>
              <a:ea typeface="Myriad Pro" charset="0"/>
              <a:cs typeface="Myriad Pro" charset="0"/>
            </a:endParaRPr>
          </a:p>
          <a:p>
            <a:endParaRPr lang="en-US" sz="1400" dirty="0">
              <a:solidFill>
                <a:srgbClr val="1F224E"/>
              </a:solidFill>
              <a:latin typeface="Myriad Pro" charset="0"/>
              <a:ea typeface="Myriad Pro" charset="0"/>
              <a:cs typeface="Myriad Pro" charset="0"/>
            </a:endParaRPr>
          </a:p>
          <a:p>
            <a:endParaRPr lang="en-US" sz="1400" dirty="0">
              <a:solidFill>
                <a:srgbClr val="1F224E"/>
              </a:solidFill>
              <a:latin typeface="Myriad Pro" charset="0"/>
              <a:ea typeface="Myriad Pro" charset="0"/>
              <a:cs typeface="Myriad Pro" charset="0"/>
            </a:endParaRPr>
          </a:p>
          <a:p>
            <a:endParaRPr lang="en-US" sz="1400" dirty="0" smtClean="0">
              <a:solidFill>
                <a:srgbClr val="1F224E"/>
              </a:solidFill>
              <a:latin typeface="Myriad Pro" charset="0"/>
              <a:ea typeface="Myriad Pro" charset="0"/>
              <a:cs typeface="Myriad Pro" charset="0"/>
            </a:endParaRPr>
          </a:p>
          <a:p>
            <a:endParaRPr lang="en-US" sz="1400" dirty="0">
              <a:solidFill>
                <a:srgbClr val="1F224E"/>
              </a:solidFill>
              <a:latin typeface="Myriad Pro" charset="0"/>
              <a:ea typeface="Myriad Pro" charset="0"/>
              <a:cs typeface="Myriad Pro" charset="0"/>
            </a:endParaRPr>
          </a:p>
          <a:p>
            <a:endParaRPr lang="en-US" sz="1400" dirty="0" smtClean="0">
              <a:solidFill>
                <a:srgbClr val="1F224E"/>
              </a:solidFill>
              <a:latin typeface="Myriad Pro" charset="0"/>
              <a:ea typeface="Myriad Pro" charset="0"/>
              <a:cs typeface="Myriad Pro" charset="0"/>
            </a:endParaRPr>
          </a:p>
          <a:p>
            <a:endParaRPr lang="en-US" sz="1400" dirty="0">
              <a:solidFill>
                <a:srgbClr val="1F224E"/>
              </a:solidFill>
              <a:latin typeface="Myriad Pro" charset="0"/>
              <a:ea typeface="Myriad Pro" charset="0"/>
              <a:cs typeface="Myriad Pro" charset="0"/>
            </a:endParaRPr>
          </a:p>
          <a:p>
            <a:endParaRPr lang="en-US" sz="1400" dirty="0" smtClean="0">
              <a:solidFill>
                <a:srgbClr val="1F224E"/>
              </a:solidFill>
              <a:latin typeface="Myriad Pro" charset="0"/>
              <a:ea typeface="Myriad Pro" charset="0"/>
              <a:cs typeface="Myriad Pro" charset="0"/>
            </a:endParaRPr>
          </a:p>
          <a:p>
            <a:r>
              <a:rPr lang="en-US" sz="1400" dirty="0" smtClean="0">
                <a:solidFill>
                  <a:srgbClr val="00B050"/>
                </a:solidFill>
                <a:latin typeface="Myriad Pro" charset="0"/>
                <a:ea typeface="Myriad Pro" charset="0"/>
                <a:cs typeface="Myriad Pro" charset="0"/>
              </a:rPr>
              <a:t>Calculate </a:t>
            </a:r>
            <a:r>
              <a:rPr lang="en-US" sz="1400" dirty="0">
                <a:solidFill>
                  <a:srgbClr val="00B050"/>
                </a:solidFill>
                <a:latin typeface="Myriad Pro" charset="0"/>
                <a:ea typeface="Myriad Pro" charset="0"/>
                <a:cs typeface="Myriad Pro" charset="0"/>
              </a:rPr>
              <a:t>the upper quartile </a:t>
            </a:r>
            <a:r>
              <a:rPr lang="en-US" sz="1400" dirty="0">
                <a:solidFill>
                  <a:srgbClr val="1F224E"/>
                </a:solidFill>
                <a:latin typeface="Myriad Pro" charset="0"/>
                <a:ea typeface="Myriad Pro" charset="0"/>
                <a:cs typeface="Myriad Pro" charset="0"/>
              </a:rPr>
              <a:t>value of the dataset. </a:t>
            </a:r>
            <a:r>
              <a:rPr lang="en-US" sz="1400" u="sng" dirty="0">
                <a:solidFill>
                  <a:srgbClr val="1F224E"/>
                </a:solidFill>
                <a:latin typeface="Myriad Pro" charset="0"/>
                <a:ea typeface="Myriad Pro" charset="0"/>
                <a:cs typeface="Myriad Pro" charset="0"/>
              </a:rPr>
              <a:t>You must show your working out</a:t>
            </a:r>
            <a:r>
              <a:rPr lang="en-US" sz="1400" dirty="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p:txBody>
      </p:sp>
      <p:pic>
        <p:nvPicPr>
          <p:cNvPr id="14338" name="Picture 2" title="Question 4 (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891782"/>
            <a:ext cx="2565648" cy="1566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7303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632"/>
            <a:ext cx="9144000" cy="685800"/>
          </a:xfrm>
        </p:spPr>
        <p:txBody>
          <a:bodyPr>
            <a:noAutofit/>
          </a:bodyPr>
          <a:lstStyle/>
          <a:p>
            <a:r>
              <a:rPr lang="en-GB" dirty="0"/>
              <a:t>Question </a:t>
            </a:r>
            <a:r>
              <a:rPr lang="en-GB" dirty="0" smtClean="0"/>
              <a:t>4(b) </a:t>
            </a:r>
            <a:r>
              <a:rPr lang="en-GB" dirty="0"/>
              <a:t>– </a:t>
            </a:r>
            <a:r>
              <a:rPr lang="en-GB" dirty="0" smtClean="0"/>
              <a:t>The mark scheme</a:t>
            </a:r>
            <a:endParaRPr lang="en-GB" dirty="0"/>
          </a:p>
        </p:txBody>
      </p:sp>
      <p:sp>
        <p:nvSpPr>
          <p:cNvPr id="3" name="Content Placeholder 2"/>
          <p:cNvSpPr>
            <a:spLocks noGrp="1"/>
          </p:cNvSpPr>
          <p:nvPr>
            <p:ph idx="4294967295"/>
          </p:nvPr>
        </p:nvSpPr>
        <p:spPr>
          <a:xfrm>
            <a:off x="452945" y="4043690"/>
            <a:ext cx="7815361" cy="1224484"/>
          </a:xfrm>
        </p:spPr>
        <p:txBody>
          <a:bodyPr>
            <a:noAutofit/>
          </a:bodyPr>
          <a:lstStyle/>
          <a:p>
            <a:pPr marL="0" indent="0">
              <a:buNone/>
            </a:pPr>
            <a:r>
              <a:rPr lang="en-GB" sz="1200" dirty="0" smtClean="0">
                <a:solidFill>
                  <a:srgbClr val="1F224E"/>
                </a:solidFill>
                <a:latin typeface="Myriad Pro" charset="0"/>
                <a:ea typeface="Myriad Pro" charset="0"/>
                <a:cs typeface="Myriad Pro" charset="0"/>
              </a:rPr>
              <a:t>The upper quartile is the (3 x (</a:t>
            </a:r>
            <a:r>
              <a:rPr lang="en-GB" sz="1200" dirty="0">
                <a:solidFill>
                  <a:srgbClr val="1F224E"/>
                </a:solidFill>
                <a:latin typeface="Myriad Pro" charset="0"/>
                <a:ea typeface="Myriad Pro" charset="0"/>
                <a:cs typeface="Myriad Pro" charset="0"/>
              </a:rPr>
              <a:t>n+1)) </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4 </a:t>
            </a:r>
            <a:r>
              <a:rPr lang="en-US" sz="1200" dirty="0" err="1" smtClean="0">
                <a:solidFill>
                  <a:srgbClr val="1F224E"/>
                </a:solidFill>
                <a:latin typeface="Myriad Pro" charset="0"/>
                <a:ea typeface="Myriad Pro" charset="0"/>
                <a:cs typeface="Myriad Pro" charset="0"/>
              </a:rPr>
              <a:t>th</a:t>
            </a:r>
            <a:r>
              <a:rPr lang="en-US" sz="1200" dirty="0" smtClean="0">
                <a:solidFill>
                  <a:srgbClr val="1F224E"/>
                </a:solidFill>
                <a:latin typeface="Myriad Pro" charset="0"/>
                <a:ea typeface="Myriad Pro" charset="0"/>
                <a:cs typeface="Myriad Pro" charset="0"/>
              </a:rPr>
              <a:t> </a:t>
            </a:r>
            <a:r>
              <a:rPr lang="en-US" sz="1200" dirty="0">
                <a:solidFill>
                  <a:srgbClr val="1F224E"/>
                </a:solidFill>
                <a:latin typeface="Myriad Pro" charset="0"/>
                <a:ea typeface="Myriad Pro" charset="0"/>
                <a:cs typeface="Myriad Pro" charset="0"/>
              </a:rPr>
              <a:t>value (where n is the number of values in the dataset</a:t>
            </a:r>
            <a:r>
              <a:rPr lang="en-US" sz="1200" dirty="0" smtClean="0">
                <a:solidFill>
                  <a:srgbClr val="1F224E"/>
                </a:solidFill>
                <a:latin typeface="Myriad Pro" charset="0"/>
                <a:ea typeface="Myriad Pro" charset="0"/>
                <a:cs typeface="Myriad Pro" charset="0"/>
              </a:rPr>
              <a:t>).</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dirty="0" smtClean="0">
                <a:solidFill>
                  <a:srgbClr val="1F224E"/>
                </a:solidFill>
                <a:latin typeface="Myriad Pro" charset="0"/>
                <a:ea typeface="Myriad Pro" charset="0"/>
                <a:cs typeface="Myriad Pro" charset="0"/>
              </a:rPr>
              <a:t>There are 11 values in the dataset so n = 11.</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US" sz="1200" dirty="0" smtClean="0">
                <a:solidFill>
                  <a:srgbClr val="1F224E"/>
                </a:solidFill>
                <a:latin typeface="Myriad Pro" charset="0"/>
                <a:ea typeface="Myriad Pro" charset="0"/>
                <a:cs typeface="Myriad Pro" charset="0"/>
              </a:rPr>
              <a:t>(3 x (11+1) </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4 = 9</a:t>
            </a:r>
            <a:r>
              <a:rPr lang="en-US" sz="1200" baseline="30000" dirty="0" smtClean="0">
                <a:solidFill>
                  <a:srgbClr val="1F224E"/>
                </a:solidFill>
                <a:latin typeface="Myriad Pro" charset="0"/>
                <a:ea typeface="Myriad Pro" charset="0"/>
                <a:cs typeface="Myriad Pro" charset="0"/>
              </a:rPr>
              <a:t>th</a:t>
            </a:r>
            <a:r>
              <a:rPr lang="en-US" sz="1200" dirty="0" smtClean="0">
                <a:solidFill>
                  <a:srgbClr val="1F224E"/>
                </a:solidFill>
                <a:latin typeface="Myriad Pro" charset="0"/>
                <a:ea typeface="Myriad Pro" charset="0"/>
                <a:cs typeface="Myriad Pro" charset="0"/>
              </a:rPr>
              <a:t> value  (DEV) (this is because 3 x 12 is 36 and 36 divided by 4 is 9)</a:t>
            </a:r>
          </a:p>
          <a:p>
            <a:pPr marL="0" indent="0">
              <a:buNone/>
            </a:pPr>
            <a:endParaRPr lang="en-US"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 9</a:t>
            </a:r>
            <a:r>
              <a:rPr lang="en-GB" sz="1200" baseline="30000" dirty="0" smtClean="0">
                <a:solidFill>
                  <a:srgbClr val="1F224E"/>
                </a:solidFill>
                <a:latin typeface="Myriad Pro" charset="0"/>
                <a:ea typeface="Myriad Pro" charset="0"/>
                <a:cs typeface="Myriad Pro" charset="0"/>
              </a:rPr>
              <a:t>th</a:t>
            </a:r>
            <a:r>
              <a:rPr lang="en-GB" sz="1200" dirty="0" smtClean="0">
                <a:solidFill>
                  <a:srgbClr val="1F224E"/>
                </a:solidFill>
                <a:latin typeface="Myriad Pro" charset="0"/>
                <a:ea typeface="Myriad Pro" charset="0"/>
                <a:cs typeface="Myriad Pro" charset="0"/>
              </a:rPr>
              <a:t> value is ‘</a:t>
            </a:r>
            <a:r>
              <a:rPr lang="en-GB" sz="1200" u="sng" dirty="0" smtClean="0">
                <a:solidFill>
                  <a:srgbClr val="1F224E"/>
                </a:solidFill>
                <a:latin typeface="Myriad Pro" charset="0"/>
                <a:ea typeface="Myriad Pro" charset="0"/>
                <a:cs typeface="Myriad Pro" charset="0"/>
              </a:rPr>
              <a:t>132</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so that is the answer.</a:t>
            </a:r>
            <a:endParaRPr lang="en-GB" sz="1200" dirty="0">
              <a:solidFill>
                <a:srgbClr val="1F224E"/>
              </a:solidFill>
              <a:latin typeface="Myriad Pro" charset="0"/>
              <a:ea typeface="Myriad Pro" charset="0"/>
              <a:cs typeface="Myriad Pro" charset="0"/>
            </a:endParaRPr>
          </a:p>
        </p:txBody>
      </p:sp>
      <p:sp>
        <p:nvSpPr>
          <p:cNvPr id="4" name="TextBox 3"/>
          <p:cNvSpPr txBox="1"/>
          <p:nvPr/>
        </p:nvSpPr>
        <p:spPr>
          <a:xfrm>
            <a:off x="464008" y="1032991"/>
            <a:ext cx="6807249" cy="307777"/>
          </a:xfrm>
          <a:prstGeom prst="rect">
            <a:avLst/>
          </a:prstGeom>
          <a:noFill/>
          <a:ln w="12700">
            <a:solidFill>
              <a:schemeClr val="tx1"/>
            </a:solidFill>
          </a:ln>
        </p:spPr>
        <p:txBody>
          <a:bodyPr wrap="square" rtlCol="0">
            <a:spAutoFit/>
          </a:bodyPr>
          <a:lstStyle/>
          <a:p>
            <a:r>
              <a:rPr lang="en-US" sz="1400" dirty="0" smtClean="0">
                <a:solidFill>
                  <a:srgbClr val="00B050"/>
                </a:solidFill>
                <a:latin typeface="Myriad Pro" charset="0"/>
                <a:ea typeface="Myriad Pro" charset="0"/>
                <a:cs typeface="Myriad Pro" charset="0"/>
              </a:rPr>
              <a:t>Calculate </a:t>
            </a:r>
            <a:r>
              <a:rPr lang="en-US" sz="1400" dirty="0">
                <a:solidFill>
                  <a:srgbClr val="00B050"/>
                </a:solidFill>
                <a:latin typeface="Myriad Pro" charset="0"/>
                <a:ea typeface="Myriad Pro" charset="0"/>
                <a:cs typeface="Myriad Pro" charset="0"/>
              </a:rPr>
              <a:t>the upper quartile </a:t>
            </a:r>
            <a:r>
              <a:rPr lang="en-US" sz="1400" dirty="0">
                <a:solidFill>
                  <a:srgbClr val="1F224E"/>
                </a:solidFill>
                <a:latin typeface="Myriad Pro" charset="0"/>
                <a:ea typeface="Myriad Pro" charset="0"/>
                <a:cs typeface="Myriad Pro" charset="0"/>
              </a:rPr>
              <a:t>value of the dataset. </a:t>
            </a:r>
            <a:r>
              <a:rPr lang="en-US" sz="1400" u="sng" dirty="0">
                <a:solidFill>
                  <a:srgbClr val="1F224E"/>
                </a:solidFill>
                <a:latin typeface="Myriad Pro" charset="0"/>
                <a:ea typeface="Myriad Pro" charset="0"/>
                <a:cs typeface="Myriad Pro" charset="0"/>
              </a:rPr>
              <a:t>You must show your working out</a:t>
            </a:r>
            <a:r>
              <a:rPr lang="en-US" sz="1400" dirty="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p:txBody>
      </p:sp>
      <p:pic>
        <p:nvPicPr>
          <p:cNvPr id="14338" name="Picture 2" title="Question 4 (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70" y="2477369"/>
            <a:ext cx="2565648" cy="1566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title="Question 4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710" y="3091507"/>
            <a:ext cx="42672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464009" y="1535186"/>
            <a:ext cx="5542532" cy="15140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200" dirty="0" smtClean="0">
                <a:solidFill>
                  <a:srgbClr val="1F224E"/>
                </a:solidFill>
                <a:latin typeface="Myriad Pro" charset="0"/>
                <a:ea typeface="Myriad Pro" charset="0"/>
                <a:cs typeface="Myriad Pro" charset="0"/>
              </a:rPr>
              <a:t>There are three marks for this question with one being for the right answer (so even if the student has the right answer but they show no working out they will still get one mark). There is then one mark for ordering the dataset and then the final mark is for showing the working of the upper quartile value. </a:t>
            </a:r>
            <a:endParaRPr lang="en-GB" sz="1200" dirty="0">
              <a:solidFill>
                <a:srgbClr val="1F224E"/>
              </a:solidFill>
              <a:latin typeface="Myriad Pro" charset="0"/>
              <a:ea typeface="Myriad Pro" charset="0"/>
              <a:cs typeface="Myriad Pro" charset="0"/>
            </a:endParaRPr>
          </a:p>
        </p:txBody>
      </p:sp>
      <p:pic>
        <p:nvPicPr>
          <p:cNvPr id="15364" name="Picture 4" title="Question 4 (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9169" y="1746398"/>
            <a:ext cx="239077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title="Arrow"/>
          <p:cNvSpPr/>
          <p:nvPr/>
        </p:nvSpPr>
        <p:spPr>
          <a:xfrm>
            <a:off x="6006540" y="1969095"/>
            <a:ext cx="472629" cy="144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2"/>
          <p:cNvSpPr txBox="1">
            <a:spLocks/>
          </p:cNvSpPr>
          <p:nvPr/>
        </p:nvSpPr>
        <p:spPr>
          <a:xfrm>
            <a:off x="3758578" y="2648287"/>
            <a:ext cx="4968551" cy="4432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200" dirty="0" smtClean="0">
                <a:solidFill>
                  <a:srgbClr val="1F224E"/>
                </a:solidFill>
                <a:latin typeface="Myriad Pro" charset="0"/>
                <a:ea typeface="Myriad Pro" charset="0"/>
                <a:cs typeface="Myriad Pro" charset="0"/>
              </a:rPr>
              <a:t>From the table the dataset should be ordered from lowest to highest.</a:t>
            </a:r>
            <a:endParaRPr lang="en-GB" sz="1200" dirty="0">
              <a:solidFill>
                <a:srgbClr val="1F224E"/>
              </a:solidFill>
              <a:latin typeface="Myriad Pro" charset="0"/>
              <a:ea typeface="Myriad Pro" charset="0"/>
              <a:cs typeface="Myriad Pro" charset="0"/>
            </a:endParaRPr>
          </a:p>
        </p:txBody>
      </p:sp>
      <p:sp>
        <p:nvSpPr>
          <p:cNvPr id="16" name="Right Arrow 15" title="Arrow"/>
          <p:cNvSpPr/>
          <p:nvPr/>
        </p:nvSpPr>
        <p:spPr>
          <a:xfrm flipH="1">
            <a:off x="3271118" y="2696944"/>
            <a:ext cx="487460" cy="190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title="Arrow"/>
          <p:cNvSpPr/>
          <p:nvPr/>
        </p:nvSpPr>
        <p:spPr>
          <a:xfrm>
            <a:off x="5991310" y="2977207"/>
            <a:ext cx="199827"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366" name="Picture 6" title="(DE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404" y="3538538"/>
            <a:ext cx="4667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3788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smtClean="0"/>
              <a:t>Question 4(c) – 6 marks</a:t>
            </a:r>
            <a:endParaRPr lang="en-GB" dirty="0"/>
          </a:p>
        </p:txBody>
      </p:sp>
      <p:sp>
        <p:nvSpPr>
          <p:cNvPr id="3" name="Content Placeholder 2"/>
          <p:cNvSpPr>
            <a:spLocks noGrp="1"/>
          </p:cNvSpPr>
          <p:nvPr>
            <p:ph idx="4294967295"/>
          </p:nvPr>
        </p:nvSpPr>
        <p:spPr>
          <a:xfrm>
            <a:off x="323528" y="1052736"/>
            <a:ext cx="8555038" cy="3096344"/>
          </a:xfrm>
          <a:ln>
            <a:solidFill>
              <a:schemeClr val="tx1"/>
            </a:solidFill>
          </a:ln>
        </p:spPr>
        <p:txBody>
          <a:bodyPr>
            <a:noAutofit/>
          </a:bodyPr>
          <a:lstStyle/>
          <a:p>
            <a:pPr marL="0" indent="0">
              <a:buNone/>
            </a:pPr>
            <a:r>
              <a:rPr lang="en-US" sz="1400" dirty="0">
                <a:solidFill>
                  <a:srgbClr val="1F224E"/>
                </a:solidFill>
                <a:latin typeface="Myriad Pro" charset="0"/>
                <a:ea typeface="Myriad Pro" charset="0"/>
                <a:cs typeface="Myriad Pro" charset="0"/>
              </a:rPr>
              <a:t>Refer back to </a:t>
            </a:r>
            <a:r>
              <a:rPr lang="en-US" sz="1400" b="1" dirty="0">
                <a:solidFill>
                  <a:srgbClr val="1F224E"/>
                </a:solidFill>
                <a:latin typeface="Myriad Pro" charset="0"/>
                <a:ea typeface="Myriad Pro" charset="0"/>
                <a:cs typeface="Myriad Pro" charset="0"/>
              </a:rPr>
              <a:t>Fig. 2</a:t>
            </a:r>
            <a:r>
              <a:rPr lang="en-US" sz="1400" dirty="0">
                <a:solidFill>
                  <a:srgbClr val="1F224E"/>
                </a:solidFill>
                <a:latin typeface="Myriad Pro" charset="0"/>
                <a:ea typeface="Myriad Pro" charset="0"/>
                <a:cs typeface="Myriad Pro" charset="0"/>
              </a:rPr>
              <a:t> in the separate Resource Booklet.</a:t>
            </a:r>
            <a:endParaRPr lang="en-GB" sz="1400" dirty="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The students conducted a traffic count at a series of 20 sites in the area shown in </a:t>
            </a:r>
            <a:r>
              <a:rPr lang="en-US" sz="1400" b="1" dirty="0">
                <a:solidFill>
                  <a:srgbClr val="1F224E"/>
                </a:solidFill>
                <a:latin typeface="Myriad Pro" charset="0"/>
                <a:ea typeface="Myriad Pro" charset="0"/>
                <a:cs typeface="Myriad Pro" charset="0"/>
              </a:rPr>
              <a:t>Fig. 2</a:t>
            </a:r>
            <a:r>
              <a:rPr lang="en-US" sz="1400" dirty="0">
                <a:solidFill>
                  <a:srgbClr val="1F224E"/>
                </a:solidFill>
                <a:latin typeface="Myriad Pro" charset="0"/>
                <a:ea typeface="Myriad Pro" charset="0"/>
                <a:cs typeface="Myriad Pro" charset="0"/>
              </a:rPr>
              <a:t>, GIS maps with information about Bradford.</a:t>
            </a:r>
          </a:p>
          <a:p>
            <a:pPr marL="0" indent="0">
              <a:buNone/>
            </a:pPr>
            <a:r>
              <a:rPr lang="en-US" sz="1400" dirty="0">
                <a:solidFill>
                  <a:srgbClr val="1F224E"/>
                </a:solidFill>
                <a:latin typeface="Myriad Pro" charset="0"/>
                <a:ea typeface="Myriad Pro" charset="0"/>
                <a:cs typeface="Myriad Pro" charset="0"/>
              </a:rPr>
              <a:t>Traffic was counted for five minutes at each site.</a:t>
            </a:r>
          </a:p>
          <a:p>
            <a:pPr marL="0" indent="0">
              <a:buNone/>
            </a:pPr>
            <a:r>
              <a:rPr lang="en-US" sz="1400" dirty="0">
                <a:solidFill>
                  <a:srgbClr val="1F224E"/>
                </a:solidFill>
                <a:latin typeface="Myriad Pro" charset="0"/>
                <a:ea typeface="Myriad Pro" charset="0"/>
                <a:cs typeface="Myriad Pro" charset="0"/>
              </a:rPr>
              <a:t>The results for four of the sites are shown in the table below</a:t>
            </a:r>
            <a:r>
              <a:rPr lang="en-US" sz="1400" dirty="0" smtClean="0">
                <a:solidFill>
                  <a:srgbClr val="1F224E"/>
                </a:solidFill>
                <a:latin typeface="Myriad Pro" charset="0"/>
                <a:ea typeface="Myriad Pro" charset="0"/>
                <a:cs typeface="Myriad Pro" charset="0"/>
              </a:rPr>
              <a:t>.</a:t>
            </a:r>
          </a:p>
          <a:p>
            <a:pPr marL="0" indent="0">
              <a:buNone/>
            </a:pPr>
            <a:endParaRPr lang="en-US" sz="1400" dirty="0">
              <a:solidFill>
                <a:srgbClr val="1F224E"/>
              </a:solidFill>
              <a:latin typeface="Myriad Pro" charset="0"/>
              <a:ea typeface="Myriad Pro" charset="0"/>
              <a:cs typeface="Myriad Pro" charset="0"/>
            </a:endParaRPr>
          </a:p>
          <a:p>
            <a:pPr marL="0" indent="0">
              <a:buNone/>
            </a:pPr>
            <a:endParaRPr lang="en-US" sz="1400" dirty="0">
              <a:solidFill>
                <a:srgbClr val="1F224E"/>
              </a:solidFill>
              <a:latin typeface="Myriad Pro" charset="0"/>
              <a:ea typeface="Myriad Pro" charset="0"/>
              <a:cs typeface="Myriad Pro" charset="0"/>
            </a:endParaRPr>
          </a:p>
          <a:p>
            <a:pPr marL="0" indent="0">
              <a:buNone/>
            </a:pPr>
            <a:endParaRPr lang="en-US" sz="1400" dirty="0">
              <a:solidFill>
                <a:srgbClr val="1F224E"/>
              </a:solidFill>
              <a:latin typeface="Myriad Pro" charset="0"/>
              <a:ea typeface="Myriad Pro" charset="0"/>
              <a:cs typeface="Myriad Pro" charset="0"/>
            </a:endParaRPr>
          </a:p>
          <a:p>
            <a:pPr marL="0" indent="0">
              <a:buNone/>
            </a:pPr>
            <a:endParaRPr lang="en-US" sz="1400" dirty="0">
              <a:solidFill>
                <a:srgbClr val="1F224E"/>
              </a:solidFill>
              <a:latin typeface="Myriad Pro" charset="0"/>
              <a:ea typeface="Myriad Pro" charset="0"/>
              <a:cs typeface="Myriad Pro" charset="0"/>
            </a:endParaRPr>
          </a:p>
          <a:p>
            <a:pPr marL="0" indent="0">
              <a:buNone/>
            </a:pPr>
            <a:endParaRPr lang="en-US" sz="1400" dirty="0">
              <a:solidFill>
                <a:srgbClr val="1F224E"/>
              </a:solidFill>
              <a:latin typeface="Myriad Pro" charset="0"/>
              <a:ea typeface="Myriad Pro" charset="0"/>
              <a:cs typeface="Myriad Pro" charset="0"/>
            </a:endParaRPr>
          </a:p>
          <a:p>
            <a:pPr marL="0" indent="0">
              <a:buNone/>
            </a:pPr>
            <a:r>
              <a:rPr lang="en-US" sz="1400" u="sng" dirty="0">
                <a:solidFill>
                  <a:srgbClr val="1F224E"/>
                </a:solidFill>
                <a:latin typeface="Myriad Pro" charset="0"/>
                <a:ea typeface="Myriad Pro" charset="0"/>
                <a:cs typeface="Myriad Pro" charset="0"/>
              </a:rPr>
              <a:t>Describe</a:t>
            </a:r>
            <a:r>
              <a:rPr lang="en-US" sz="1400" dirty="0">
                <a:solidFill>
                  <a:srgbClr val="1F224E"/>
                </a:solidFill>
                <a:latin typeface="Myriad Pro" charset="0"/>
                <a:ea typeface="Myriad Pro" charset="0"/>
                <a:cs typeface="Myriad Pro" charset="0"/>
              </a:rPr>
              <a:t> </a:t>
            </a:r>
            <a:r>
              <a:rPr lang="en-US" sz="1400" b="1" dirty="0">
                <a:solidFill>
                  <a:srgbClr val="1F224E"/>
                </a:solidFill>
                <a:latin typeface="Myriad Pro" charset="0"/>
                <a:ea typeface="Myriad Pro" charset="0"/>
                <a:cs typeface="Myriad Pro" charset="0"/>
              </a:rPr>
              <a:t>one</a:t>
            </a:r>
            <a:r>
              <a:rPr lang="en-US" sz="1400" dirty="0">
                <a:solidFill>
                  <a:srgbClr val="1F224E"/>
                </a:solidFill>
                <a:latin typeface="Myriad Pro" charset="0"/>
                <a:ea typeface="Myriad Pro" charset="0"/>
                <a:cs typeface="Myriad Pro" charset="0"/>
              </a:rPr>
              <a:t> way this data might be </a:t>
            </a:r>
            <a:r>
              <a:rPr lang="en-US" sz="1400" dirty="0">
                <a:solidFill>
                  <a:srgbClr val="00B050"/>
                </a:solidFill>
                <a:latin typeface="Myriad Pro" charset="0"/>
                <a:ea typeface="Myriad Pro" charset="0"/>
                <a:cs typeface="Myriad Pro" charset="0"/>
              </a:rPr>
              <a:t>presented</a:t>
            </a:r>
            <a:r>
              <a:rPr lang="en-US" sz="1400" dirty="0">
                <a:solidFill>
                  <a:srgbClr val="1F224E"/>
                </a:solidFill>
                <a:latin typeface="Myriad Pro" charset="0"/>
                <a:ea typeface="Myriad Pro" charset="0"/>
                <a:cs typeface="Myriad Pro" charset="0"/>
              </a:rPr>
              <a:t> in a </a:t>
            </a:r>
            <a:r>
              <a:rPr lang="en-US" sz="1400" u="sng" dirty="0">
                <a:solidFill>
                  <a:srgbClr val="1F224E"/>
                </a:solidFill>
                <a:latin typeface="Myriad Pro" charset="0"/>
                <a:ea typeface="Myriad Pro" charset="0"/>
                <a:cs typeface="Myriad Pro" charset="0"/>
              </a:rPr>
              <a:t>fieldwork investigation</a:t>
            </a:r>
            <a:r>
              <a:rPr lang="en-US" sz="1400" dirty="0">
                <a:solidFill>
                  <a:srgbClr val="1F224E"/>
                </a:solidFill>
                <a:latin typeface="Myriad Pro" charset="0"/>
                <a:ea typeface="Myriad Pro" charset="0"/>
                <a:cs typeface="Myriad Pro" charset="0"/>
              </a:rPr>
              <a:t> and </a:t>
            </a:r>
            <a:r>
              <a:rPr lang="en-US" sz="1400" u="sng" dirty="0">
                <a:solidFill>
                  <a:srgbClr val="1F224E"/>
                </a:solidFill>
                <a:latin typeface="Myriad Pro" charset="0"/>
                <a:ea typeface="Myriad Pro" charset="0"/>
                <a:cs typeface="Myriad Pro" charset="0"/>
              </a:rPr>
              <a:t>explain</a:t>
            </a:r>
            <a:r>
              <a:rPr lang="en-US" sz="1400" dirty="0">
                <a:solidFill>
                  <a:srgbClr val="1F224E"/>
                </a:solidFill>
                <a:latin typeface="Myriad Pro" charset="0"/>
                <a:ea typeface="Myriad Pro" charset="0"/>
                <a:cs typeface="Myriad Pro" charset="0"/>
              </a:rPr>
              <a:t> why you have </a:t>
            </a:r>
            <a:r>
              <a:rPr lang="en-US" sz="1400" dirty="0">
                <a:solidFill>
                  <a:srgbClr val="00B050"/>
                </a:solidFill>
                <a:latin typeface="Myriad Pro" charset="0"/>
                <a:ea typeface="Myriad Pro" charset="0"/>
                <a:cs typeface="Myriad Pro" charset="0"/>
              </a:rPr>
              <a:t>selected</a:t>
            </a:r>
            <a:r>
              <a:rPr lang="en-US" sz="1400" dirty="0">
                <a:solidFill>
                  <a:srgbClr val="1F224E"/>
                </a:solidFill>
                <a:latin typeface="Myriad Pro" charset="0"/>
                <a:ea typeface="Myriad Pro" charset="0"/>
                <a:cs typeface="Myriad Pro" charset="0"/>
              </a:rPr>
              <a:t> this </a:t>
            </a:r>
            <a:r>
              <a:rPr lang="en-US" sz="1400" u="sng" dirty="0">
                <a:solidFill>
                  <a:srgbClr val="1F224E"/>
                </a:solidFill>
                <a:latin typeface="Myriad Pro" charset="0"/>
                <a:ea typeface="Myriad Pro" charset="0"/>
                <a:cs typeface="Myriad Pro" charset="0"/>
              </a:rPr>
              <a:t>data presentation method</a:t>
            </a:r>
            <a:r>
              <a:rPr lang="en-US" sz="1400" dirty="0" smtClean="0">
                <a:solidFill>
                  <a:srgbClr val="1F224E"/>
                </a:solidFill>
                <a:latin typeface="Myriad Pro" charset="0"/>
                <a:ea typeface="Myriad Pro" charset="0"/>
                <a:cs typeface="Myriad Pro" charset="0"/>
              </a:rPr>
              <a:t>.</a:t>
            </a:r>
            <a:endParaRPr lang="en-US" sz="1400" dirty="0">
              <a:solidFill>
                <a:srgbClr val="1F224E"/>
              </a:solidFill>
              <a:latin typeface="Myriad Pro" charset="0"/>
              <a:ea typeface="Myriad Pro" charset="0"/>
              <a:cs typeface="Myriad Pro" charset="0"/>
            </a:endParaRPr>
          </a:p>
          <a:p>
            <a:pPr marL="0" indent="0">
              <a:buNone/>
            </a:pPr>
            <a:endParaRPr lang="en-US" sz="1400" dirty="0">
              <a:solidFill>
                <a:srgbClr val="1F224E"/>
              </a:solidFill>
              <a:latin typeface="Myriad Pro" charset="0"/>
              <a:ea typeface="Myriad Pro" charset="0"/>
              <a:cs typeface="Myriad Pro" charset="0"/>
            </a:endParaRPr>
          </a:p>
        </p:txBody>
      </p:sp>
      <p:pic>
        <p:nvPicPr>
          <p:cNvPr id="16386" name="Picture 2" title="Question 4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87" y="2420888"/>
            <a:ext cx="667702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323528" y="4437112"/>
            <a:ext cx="8568952" cy="2160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smtClean="0">
                <a:solidFill>
                  <a:srgbClr val="1F224E"/>
                </a:solidFill>
                <a:latin typeface="Myriad Pro" charset="0"/>
                <a:ea typeface="Myriad Pro" charset="0"/>
                <a:cs typeface="Myriad Pro" charset="0"/>
              </a:rPr>
              <a:t>This is a 6 mark question where students must </a:t>
            </a:r>
            <a:r>
              <a:rPr lang="en-GB" sz="1600" dirty="0" smtClean="0">
                <a:solidFill>
                  <a:srgbClr val="00B050"/>
                </a:solidFill>
                <a:latin typeface="Myriad Pro" charset="0"/>
                <a:ea typeface="Myriad Pro" charset="0"/>
                <a:cs typeface="Myriad Pro" charset="0"/>
              </a:rPr>
              <a:t>select (AO4 - skills) </a:t>
            </a:r>
            <a:r>
              <a:rPr lang="en-GB" sz="1600" dirty="0" smtClean="0">
                <a:solidFill>
                  <a:srgbClr val="1F224E"/>
                </a:solidFill>
                <a:latin typeface="Myriad Pro" charset="0"/>
                <a:ea typeface="Myriad Pro" charset="0"/>
                <a:cs typeface="Myriad Pro" charset="0"/>
              </a:rPr>
              <a:t>a way the data might be presented and explain their selection. This is targeting the fieldwork </a:t>
            </a:r>
            <a:r>
              <a:rPr lang="en-GB" sz="1600" dirty="0">
                <a:solidFill>
                  <a:srgbClr val="1F224E"/>
                </a:solidFill>
                <a:latin typeface="Myriad Pro" charset="0"/>
                <a:ea typeface="Myriad Pro" charset="0"/>
                <a:cs typeface="Myriad Pro" charset="0"/>
              </a:rPr>
              <a:t>skill of </a:t>
            </a:r>
            <a:r>
              <a:rPr lang="en-GB" sz="1600" dirty="0" smtClean="0">
                <a:solidFill>
                  <a:srgbClr val="1F224E"/>
                </a:solidFill>
                <a:latin typeface="Myriad Pro" charset="0"/>
                <a:ea typeface="Myriad Pro" charset="0"/>
                <a:cs typeface="Myriad Pro" charset="0"/>
              </a:rPr>
              <a:t>‘</a:t>
            </a:r>
            <a:r>
              <a:rPr lang="en-US" sz="1600" dirty="0" smtClean="0">
                <a:solidFill>
                  <a:srgbClr val="1F224E"/>
                </a:solidFill>
                <a:latin typeface="Myriad Pro" charset="0"/>
                <a:ea typeface="Myriad Pro" charset="0"/>
                <a:cs typeface="Myriad Pro" charset="0"/>
              </a:rPr>
              <a:t>processing </a:t>
            </a:r>
            <a:r>
              <a:rPr lang="en-US" sz="1600" dirty="0">
                <a:solidFill>
                  <a:srgbClr val="1F224E"/>
                </a:solidFill>
                <a:latin typeface="Myriad Pro" charset="0"/>
                <a:ea typeface="Myriad Pro" charset="0"/>
                <a:cs typeface="Myriad Pro" charset="0"/>
              </a:rPr>
              <a:t>and presenting fieldwork data in various ways including maps, graphs and </a:t>
            </a:r>
            <a:r>
              <a:rPr lang="en-US" sz="1600" dirty="0" smtClean="0">
                <a:solidFill>
                  <a:srgbClr val="1F224E"/>
                </a:solidFill>
                <a:latin typeface="Myriad Pro" charset="0"/>
                <a:ea typeface="Myriad Pro" charset="0"/>
                <a:cs typeface="Myriad Pro" charset="0"/>
              </a:rPr>
              <a:t>diagrams’. </a:t>
            </a:r>
            <a:endParaRPr lang="en-GB" sz="1600" dirty="0" smtClean="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40487544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2" y="260648"/>
            <a:ext cx="8699500" cy="685800"/>
          </a:xfrm>
        </p:spPr>
        <p:txBody>
          <a:bodyPr>
            <a:noAutofit/>
          </a:bodyPr>
          <a:lstStyle/>
          <a:p>
            <a:r>
              <a:rPr lang="en-GB" dirty="0"/>
              <a:t>Question </a:t>
            </a:r>
            <a:r>
              <a:rPr lang="en-GB" dirty="0" smtClean="0"/>
              <a:t>4(c) – </a:t>
            </a:r>
            <a:r>
              <a:rPr lang="en-GB" dirty="0"/>
              <a:t>The mark scheme</a:t>
            </a:r>
          </a:p>
        </p:txBody>
      </p:sp>
      <p:sp>
        <p:nvSpPr>
          <p:cNvPr id="3" name="Content Placeholder 2"/>
          <p:cNvSpPr>
            <a:spLocks noGrp="1"/>
          </p:cNvSpPr>
          <p:nvPr>
            <p:ph idx="4294967295"/>
          </p:nvPr>
        </p:nvSpPr>
        <p:spPr>
          <a:xfrm>
            <a:off x="200171" y="1387391"/>
            <a:ext cx="8699500" cy="4454525"/>
          </a:xfrm>
        </p:spPr>
        <p:txBody>
          <a:bodyPr/>
          <a:lstStyle/>
          <a:p>
            <a:pPr marL="0" indent="0">
              <a:buNone/>
            </a:pPr>
            <a:r>
              <a:rPr lang="en-GB" sz="1800" b="1" dirty="0">
                <a:solidFill>
                  <a:srgbClr val="1F224E"/>
                </a:solidFill>
                <a:latin typeface="Myriad Pro" charset="0"/>
                <a:ea typeface="Myriad Pro" charset="0"/>
                <a:cs typeface="Myriad Pro" charset="0"/>
              </a:rPr>
              <a:t>Level 3 (5–6 marks)</a:t>
            </a:r>
          </a:p>
          <a:p>
            <a:pPr marL="0" indent="0">
              <a:buNone/>
            </a:pPr>
            <a:r>
              <a:rPr lang="en-US" sz="1800" dirty="0">
                <a:solidFill>
                  <a:srgbClr val="1F224E"/>
                </a:solidFill>
                <a:latin typeface="Myriad Pro" charset="0"/>
                <a:ea typeface="Myriad Pro" charset="0"/>
                <a:cs typeface="Myriad Pro" charset="0"/>
              </a:rPr>
              <a:t>An answer at this level demonstrates a </a:t>
            </a:r>
            <a:r>
              <a:rPr lang="en-US" sz="1800" b="1" dirty="0">
                <a:solidFill>
                  <a:srgbClr val="1F224E"/>
                </a:solidFill>
                <a:latin typeface="Myriad Pro" charset="0"/>
                <a:ea typeface="Myriad Pro" charset="0"/>
                <a:cs typeface="Myriad Pro" charset="0"/>
              </a:rPr>
              <a:t>thorough</a:t>
            </a:r>
            <a:r>
              <a:rPr lang="en-US" sz="1800" b="1" dirty="0"/>
              <a:t> </a:t>
            </a:r>
            <a:r>
              <a:rPr lang="en-US" sz="1800" dirty="0">
                <a:solidFill>
                  <a:srgbClr val="00B050"/>
                </a:solidFill>
                <a:latin typeface="Myriad Pro" charset="0"/>
                <a:ea typeface="Myriad Pro" charset="0"/>
                <a:cs typeface="Myriad Pro" charset="0"/>
              </a:rPr>
              <a:t>description</a:t>
            </a:r>
            <a:r>
              <a:rPr lang="en-US" sz="1800" dirty="0">
                <a:solidFill>
                  <a:srgbClr val="1F224E"/>
                </a:solidFill>
                <a:latin typeface="Myriad Pro" charset="0"/>
                <a:ea typeface="Myriad Pro" charset="0"/>
                <a:cs typeface="Myriad Pro" charset="0"/>
              </a:rPr>
              <a:t> of the </a:t>
            </a:r>
            <a:r>
              <a:rPr lang="en-US" sz="1800" dirty="0">
                <a:solidFill>
                  <a:srgbClr val="00B050"/>
                </a:solidFill>
                <a:latin typeface="Myriad Pro" charset="0"/>
                <a:ea typeface="Myriad Pro" charset="0"/>
                <a:cs typeface="Myriad Pro" charset="0"/>
              </a:rPr>
              <a:t>selected</a:t>
            </a:r>
            <a:r>
              <a:rPr lang="en-US" sz="1800" dirty="0">
                <a:solidFill>
                  <a:srgbClr val="1F224E"/>
                </a:solidFill>
                <a:latin typeface="Myriad Pro" charset="0"/>
                <a:ea typeface="Myriad Pro" charset="0"/>
                <a:cs typeface="Myriad Pro" charset="0"/>
              </a:rPr>
              <a:t> suitable </a:t>
            </a:r>
            <a:r>
              <a:rPr lang="en-US" sz="1800" dirty="0">
                <a:solidFill>
                  <a:srgbClr val="00B050"/>
                </a:solidFill>
                <a:latin typeface="Myriad Pro" charset="0"/>
                <a:ea typeface="Myriad Pro" charset="0"/>
                <a:cs typeface="Myriad Pro" charset="0"/>
              </a:rPr>
              <a:t>choice</a:t>
            </a:r>
            <a:r>
              <a:rPr lang="en-US" sz="1800" dirty="0">
                <a:solidFill>
                  <a:srgbClr val="1F224E"/>
                </a:solidFill>
                <a:latin typeface="Myriad Pro" charset="0"/>
                <a:ea typeface="Myriad Pro" charset="0"/>
                <a:cs typeface="Myriad Pro" charset="0"/>
              </a:rPr>
              <a:t> of data presentation and </a:t>
            </a:r>
            <a:r>
              <a:rPr lang="en-US" sz="1800" dirty="0">
                <a:solidFill>
                  <a:srgbClr val="00B050"/>
                </a:solidFill>
                <a:latin typeface="Myriad Pro" charset="0"/>
                <a:ea typeface="Myriad Pro" charset="0"/>
                <a:cs typeface="Myriad Pro" charset="0"/>
              </a:rPr>
              <a:t>explanation </a:t>
            </a:r>
            <a:r>
              <a:rPr lang="en-US" sz="1800" dirty="0">
                <a:solidFill>
                  <a:srgbClr val="1F224E"/>
                </a:solidFill>
                <a:latin typeface="Myriad Pro" charset="0"/>
                <a:ea typeface="Myriad Pro" charset="0"/>
                <a:cs typeface="Myriad Pro" charset="0"/>
              </a:rPr>
              <a:t>of why this is a suitable presentation method to investigate the question </a:t>
            </a:r>
            <a:r>
              <a:rPr lang="en-US" sz="1800" dirty="0">
                <a:solidFill>
                  <a:srgbClr val="00B050"/>
                </a:solidFill>
                <a:latin typeface="Myriad Pro" charset="0"/>
                <a:ea typeface="Myriad Pro" charset="0"/>
                <a:cs typeface="Myriad Pro" charset="0"/>
              </a:rPr>
              <a:t>(AO4)</a:t>
            </a:r>
            <a:r>
              <a:rPr lang="en-US" sz="1800" dirty="0">
                <a:solidFill>
                  <a:srgbClr val="1F224E"/>
                </a:solidFill>
                <a:latin typeface="Myriad Pro" charset="0"/>
                <a:ea typeface="Myriad Pro" charset="0"/>
                <a:cs typeface="Myriad Pro" charset="0"/>
              </a:rPr>
              <a:t>.</a:t>
            </a:r>
            <a:endParaRPr lang="en-GB" sz="1800" dirty="0">
              <a:solidFill>
                <a:srgbClr val="1F224E"/>
              </a:solidFill>
              <a:latin typeface="Myriad Pro" charset="0"/>
              <a:ea typeface="Myriad Pro" charset="0"/>
              <a:cs typeface="Myriad Pro" charset="0"/>
            </a:endParaRPr>
          </a:p>
          <a:p>
            <a:endParaRPr lang="en-GB" sz="1200" dirty="0">
              <a:latin typeface="Myriad Pro"/>
            </a:endParaRPr>
          </a:p>
          <a:p>
            <a:pPr marL="0" indent="0">
              <a:buNone/>
            </a:pPr>
            <a:r>
              <a:rPr lang="en-GB" sz="1800" dirty="0">
                <a:solidFill>
                  <a:srgbClr val="1F224E"/>
                </a:solidFill>
                <a:latin typeface="Myriad Pro" charset="0"/>
                <a:ea typeface="Myriad Pro" charset="0"/>
                <a:cs typeface="Myriad Pro" charset="0"/>
              </a:rPr>
              <a:t>This will be shown by including </a:t>
            </a:r>
            <a:r>
              <a:rPr lang="en-GB" sz="1800" b="1" dirty="0">
                <a:solidFill>
                  <a:srgbClr val="1F224E"/>
                </a:solidFill>
                <a:latin typeface="Myriad Pro" charset="0"/>
                <a:ea typeface="Myriad Pro" charset="0"/>
                <a:cs typeface="Myriad Pro" charset="0"/>
              </a:rPr>
              <a:t>well-developed</a:t>
            </a:r>
            <a:r>
              <a:rPr lang="en-GB" sz="1800" dirty="0">
                <a:solidFill>
                  <a:srgbClr val="1F224E"/>
                </a:solidFill>
                <a:latin typeface="Myriad Pro" charset="0"/>
                <a:ea typeface="Myriad Pro" charset="0"/>
                <a:cs typeface="Myriad Pro" charset="0"/>
              </a:rPr>
              <a:t> ideas.</a:t>
            </a:r>
          </a:p>
          <a:p>
            <a:endParaRPr lang="en-GB" sz="1200" dirty="0">
              <a:latin typeface="Myriad Pro"/>
            </a:endParaRPr>
          </a:p>
          <a:p>
            <a:pPr marL="0" indent="0">
              <a:buNone/>
            </a:pPr>
            <a:r>
              <a:rPr lang="en-GB" sz="1800" b="1" dirty="0">
                <a:solidFill>
                  <a:srgbClr val="1F224E"/>
                </a:solidFill>
                <a:latin typeface="Myriad Pro" charset="0"/>
                <a:ea typeface="Myriad Pro" charset="0"/>
                <a:cs typeface="Myriad Pro" charset="0"/>
              </a:rPr>
              <a:t>Level 2 (</a:t>
            </a:r>
            <a:r>
              <a:rPr lang="en-GB" sz="1800" b="1" dirty="0" smtClean="0">
                <a:solidFill>
                  <a:srgbClr val="1F224E"/>
                </a:solidFill>
                <a:latin typeface="Myriad Pro" charset="0"/>
                <a:ea typeface="Myriad Pro" charset="0"/>
                <a:cs typeface="Myriad Pro" charset="0"/>
              </a:rPr>
              <a:t>3</a:t>
            </a:r>
            <a:r>
              <a:rPr lang="en-GB" sz="1800" b="1" dirty="0">
                <a:solidFill>
                  <a:srgbClr val="1F224E"/>
                </a:solidFill>
                <a:latin typeface="Myriad Pro" charset="0"/>
                <a:ea typeface="Myriad Pro" charset="0"/>
                <a:cs typeface="Myriad Pro" charset="0"/>
              </a:rPr>
              <a:t>–</a:t>
            </a:r>
            <a:r>
              <a:rPr lang="en-GB" sz="1800" b="1" dirty="0" smtClean="0">
                <a:solidFill>
                  <a:srgbClr val="1F224E"/>
                </a:solidFill>
                <a:latin typeface="Myriad Pro" charset="0"/>
                <a:ea typeface="Myriad Pro" charset="0"/>
                <a:cs typeface="Myriad Pro" charset="0"/>
              </a:rPr>
              <a:t>4 </a:t>
            </a:r>
            <a:r>
              <a:rPr lang="en-GB" sz="1800" b="1" dirty="0">
                <a:solidFill>
                  <a:srgbClr val="1F224E"/>
                </a:solidFill>
                <a:latin typeface="Myriad Pro" charset="0"/>
                <a:ea typeface="Myriad Pro" charset="0"/>
                <a:cs typeface="Myriad Pro" charset="0"/>
              </a:rPr>
              <a:t>marks)</a:t>
            </a:r>
            <a:r>
              <a:rPr lang="en-GB" sz="1800" dirty="0">
                <a:solidFill>
                  <a:srgbClr val="1F224E"/>
                </a:solidFill>
                <a:latin typeface="Myriad Pro" charset="0"/>
                <a:ea typeface="Myriad Pro" charset="0"/>
                <a:cs typeface="Myriad Pro" charset="0"/>
              </a:rPr>
              <a:t> looks for the same focuses in answers but with </a:t>
            </a:r>
            <a:r>
              <a:rPr lang="en-GB" sz="1800" b="1" dirty="0">
                <a:solidFill>
                  <a:srgbClr val="1F224E"/>
                </a:solidFill>
                <a:latin typeface="Myriad Pro" charset="0"/>
                <a:ea typeface="Myriad Pro" charset="0"/>
                <a:cs typeface="Myriad Pro" charset="0"/>
              </a:rPr>
              <a:t>reasonable</a:t>
            </a:r>
            <a:r>
              <a:rPr lang="en-GB" sz="1800" dirty="0">
                <a:solidFill>
                  <a:srgbClr val="1F224E"/>
                </a:solidFill>
                <a:latin typeface="Myriad Pro" charset="0"/>
                <a:ea typeface="Myriad Pro" charset="0"/>
                <a:cs typeface="Myriad Pro" charset="0"/>
              </a:rPr>
              <a:t> </a:t>
            </a:r>
            <a:r>
              <a:rPr lang="en-GB" sz="1800" dirty="0">
                <a:solidFill>
                  <a:srgbClr val="00B050"/>
                </a:solidFill>
                <a:latin typeface="Myriad Pro" charset="0"/>
                <a:ea typeface="Myriad Pro" charset="0"/>
                <a:cs typeface="Myriad Pro" charset="0"/>
              </a:rPr>
              <a:t>description and explanation of selected choice </a:t>
            </a:r>
            <a:r>
              <a:rPr lang="en-GB" sz="1800" dirty="0">
                <a:solidFill>
                  <a:srgbClr val="1F224E"/>
                </a:solidFill>
                <a:latin typeface="Myriad Pro" charset="0"/>
                <a:ea typeface="Myriad Pro" charset="0"/>
                <a:cs typeface="Myriad Pro" charset="0"/>
              </a:rPr>
              <a:t>through </a:t>
            </a:r>
            <a:r>
              <a:rPr lang="en-GB" sz="1800" b="1" dirty="0">
                <a:solidFill>
                  <a:srgbClr val="1F224E"/>
                </a:solidFill>
                <a:latin typeface="Myriad Pro" charset="0"/>
                <a:ea typeface="Myriad Pro" charset="0"/>
                <a:cs typeface="Myriad Pro" charset="0"/>
              </a:rPr>
              <a:t>developed</a:t>
            </a:r>
            <a:r>
              <a:rPr lang="en-GB" sz="1800" dirty="0">
                <a:solidFill>
                  <a:srgbClr val="1F224E"/>
                </a:solidFill>
                <a:latin typeface="Myriad Pro" charset="0"/>
                <a:ea typeface="Myriad Pro" charset="0"/>
                <a:cs typeface="Myriad Pro" charset="0"/>
              </a:rPr>
              <a:t> ideas.</a:t>
            </a:r>
          </a:p>
          <a:p>
            <a:endParaRPr lang="en-GB" sz="1200" dirty="0">
              <a:latin typeface="Myriad Pro"/>
            </a:endParaRPr>
          </a:p>
          <a:p>
            <a:pPr marL="0" indent="0">
              <a:buNone/>
            </a:pPr>
            <a:r>
              <a:rPr lang="en-GB" sz="1800" b="1" dirty="0">
                <a:solidFill>
                  <a:srgbClr val="1F224E"/>
                </a:solidFill>
                <a:latin typeface="Myriad Pro" charset="0"/>
                <a:ea typeface="Myriad Pro" charset="0"/>
                <a:cs typeface="Myriad Pro" charset="0"/>
              </a:rPr>
              <a:t>Level 1 (</a:t>
            </a:r>
            <a:r>
              <a:rPr lang="en-GB" sz="1800" b="1" dirty="0" smtClean="0">
                <a:solidFill>
                  <a:srgbClr val="1F224E"/>
                </a:solidFill>
                <a:latin typeface="Myriad Pro" charset="0"/>
                <a:ea typeface="Myriad Pro" charset="0"/>
                <a:cs typeface="Myriad Pro" charset="0"/>
              </a:rPr>
              <a:t>1</a:t>
            </a:r>
            <a:r>
              <a:rPr lang="en-GB" sz="1800" b="1" dirty="0">
                <a:solidFill>
                  <a:srgbClr val="1F224E"/>
                </a:solidFill>
                <a:latin typeface="Myriad Pro" charset="0"/>
                <a:ea typeface="Myriad Pro" charset="0"/>
                <a:cs typeface="Myriad Pro" charset="0"/>
              </a:rPr>
              <a:t>–</a:t>
            </a:r>
            <a:r>
              <a:rPr lang="en-GB" sz="1800" b="1" dirty="0" smtClean="0">
                <a:solidFill>
                  <a:srgbClr val="1F224E"/>
                </a:solidFill>
                <a:latin typeface="Myriad Pro" charset="0"/>
                <a:ea typeface="Myriad Pro" charset="0"/>
                <a:cs typeface="Myriad Pro" charset="0"/>
              </a:rPr>
              <a:t>2 </a:t>
            </a:r>
            <a:r>
              <a:rPr lang="en-GB" sz="1800" b="1" dirty="0">
                <a:solidFill>
                  <a:srgbClr val="1F224E"/>
                </a:solidFill>
                <a:latin typeface="Myriad Pro" charset="0"/>
                <a:ea typeface="Myriad Pro" charset="0"/>
                <a:cs typeface="Myriad Pro" charset="0"/>
              </a:rPr>
              <a:t>marks)</a:t>
            </a:r>
            <a:r>
              <a:rPr lang="en-GB" sz="1800" dirty="0">
                <a:solidFill>
                  <a:srgbClr val="1F224E"/>
                </a:solidFill>
                <a:latin typeface="Myriad Pro" charset="0"/>
                <a:ea typeface="Myriad Pro" charset="0"/>
                <a:cs typeface="Myriad Pro" charset="0"/>
              </a:rPr>
              <a:t> looks for the same focuses in answers but with </a:t>
            </a:r>
            <a:r>
              <a:rPr lang="en-GB" sz="1800" b="1" dirty="0">
                <a:solidFill>
                  <a:srgbClr val="1F224E"/>
                </a:solidFill>
                <a:latin typeface="Myriad Pro" charset="0"/>
                <a:ea typeface="Myriad Pro" charset="0"/>
                <a:cs typeface="Myriad Pro" charset="0"/>
              </a:rPr>
              <a:t>basic</a:t>
            </a:r>
            <a:r>
              <a:rPr lang="en-GB" sz="1800" dirty="0">
                <a:solidFill>
                  <a:srgbClr val="1F224E"/>
                </a:solidFill>
                <a:latin typeface="Myriad Pro" charset="0"/>
                <a:ea typeface="Myriad Pro" charset="0"/>
                <a:cs typeface="Myriad Pro" charset="0"/>
              </a:rPr>
              <a:t> </a:t>
            </a:r>
            <a:r>
              <a:rPr lang="en-GB" sz="1800" dirty="0">
                <a:solidFill>
                  <a:srgbClr val="00B050"/>
                </a:solidFill>
                <a:latin typeface="Myriad Pro" charset="0"/>
                <a:ea typeface="Myriad Pro" charset="0"/>
                <a:cs typeface="Myriad Pro" charset="0"/>
              </a:rPr>
              <a:t>description and explanation of selected choice </a:t>
            </a:r>
            <a:r>
              <a:rPr lang="en-GB" sz="1800" dirty="0">
                <a:solidFill>
                  <a:srgbClr val="1F224E"/>
                </a:solidFill>
                <a:latin typeface="Myriad Pro" charset="0"/>
                <a:ea typeface="Myriad Pro" charset="0"/>
                <a:cs typeface="Myriad Pro" charset="0"/>
              </a:rPr>
              <a:t>through </a:t>
            </a:r>
            <a:r>
              <a:rPr lang="en-GB" sz="1800" b="1" dirty="0">
                <a:solidFill>
                  <a:srgbClr val="1F224E"/>
                </a:solidFill>
                <a:latin typeface="Myriad Pro" charset="0"/>
                <a:ea typeface="Myriad Pro" charset="0"/>
                <a:cs typeface="Myriad Pro" charset="0"/>
              </a:rPr>
              <a:t>simple</a:t>
            </a:r>
            <a:r>
              <a:rPr lang="en-GB" sz="1800" dirty="0">
                <a:solidFill>
                  <a:srgbClr val="1F224E"/>
                </a:solidFill>
                <a:latin typeface="Myriad Pro" charset="0"/>
                <a:ea typeface="Myriad Pro" charset="0"/>
                <a:cs typeface="Myriad Pro" charset="0"/>
              </a:rPr>
              <a:t> ideas.</a:t>
            </a:r>
          </a:p>
          <a:p>
            <a:endParaRPr lang="en-GB" dirty="0">
              <a:latin typeface="Myriad Pro"/>
            </a:endParaRPr>
          </a:p>
        </p:txBody>
      </p:sp>
    </p:spTree>
    <p:extLst>
      <p:ext uri="{BB962C8B-B14F-4D97-AF65-F5344CB8AC3E}">
        <p14:creationId xmlns:p14="http://schemas.microsoft.com/office/powerpoint/2010/main" val="20919444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a:bodyPr>
          <a:lstStyle/>
          <a:p>
            <a:r>
              <a:rPr lang="en-GB" sz="2800" dirty="0"/>
              <a:t>Question </a:t>
            </a:r>
            <a:r>
              <a:rPr lang="en-GB" sz="2800" dirty="0" smtClean="0"/>
              <a:t>4(c) – </a:t>
            </a:r>
            <a:r>
              <a:rPr lang="en-GB" sz="2800" dirty="0"/>
              <a:t>Well-developed? Developed? Simple?</a:t>
            </a:r>
          </a:p>
        </p:txBody>
      </p:sp>
      <p:sp>
        <p:nvSpPr>
          <p:cNvPr id="3" name="Content Placeholder 2"/>
          <p:cNvSpPr>
            <a:spLocks noGrp="1"/>
          </p:cNvSpPr>
          <p:nvPr>
            <p:ph idx="4294967295"/>
          </p:nvPr>
        </p:nvSpPr>
        <p:spPr>
          <a:xfrm>
            <a:off x="304823" y="1052736"/>
            <a:ext cx="8397057" cy="2520279"/>
          </a:xfrm>
        </p:spPr>
        <p:txBody>
          <a:bodyPr>
            <a:normAutofit/>
          </a:bodyPr>
          <a:lstStyle/>
          <a:p>
            <a:pPr marL="0" indent="0">
              <a:buNone/>
            </a:pPr>
            <a:r>
              <a:rPr lang="en-US" sz="1200" dirty="0" smtClean="0">
                <a:solidFill>
                  <a:srgbClr val="1F224E"/>
                </a:solidFill>
                <a:latin typeface="Myriad Pro" charset="0"/>
                <a:ea typeface="Myriad Pro" charset="0"/>
                <a:cs typeface="Myriad Pro" charset="0"/>
              </a:rPr>
              <a:t>A </a:t>
            </a:r>
            <a:r>
              <a:rPr lang="en-US" sz="1200" dirty="0">
                <a:solidFill>
                  <a:srgbClr val="1F224E"/>
                </a:solidFill>
                <a:latin typeface="Myriad Pro" charset="0"/>
                <a:ea typeface="Myriad Pro" charset="0"/>
                <a:cs typeface="Myriad Pro" charset="0"/>
              </a:rPr>
              <a:t>wide range of presentation </a:t>
            </a:r>
            <a:r>
              <a:rPr lang="en-US" sz="1200" dirty="0" smtClean="0">
                <a:solidFill>
                  <a:srgbClr val="1F224E"/>
                </a:solidFill>
                <a:latin typeface="Myriad Pro" charset="0"/>
                <a:ea typeface="Myriad Pro" charset="0"/>
                <a:cs typeface="Myriad Pro" charset="0"/>
              </a:rPr>
              <a:t>techniques should be expected and those </a:t>
            </a:r>
            <a:r>
              <a:rPr lang="en-US" sz="1200" dirty="0">
                <a:solidFill>
                  <a:srgbClr val="1F224E"/>
                </a:solidFill>
                <a:latin typeface="Myriad Pro" charset="0"/>
                <a:ea typeface="Myriad Pro" charset="0"/>
                <a:cs typeface="Myriad Pro" charset="0"/>
              </a:rPr>
              <a:t>selected are likely to come from the list of cartographic and graphical skills set out in the specification. Examples might include bar graphs, proportional pie charts, line graphs, located </a:t>
            </a:r>
            <a:r>
              <a:rPr lang="en-US" sz="1200" dirty="0" smtClean="0">
                <a:solidFill>
                  <a:srgbClr val="1F224E"/>
                </a:solidFill>
                <a:latin typeface="Myriad Pro" charset="0"/>
                <a:ea typeface="Myriad Pro" charset="0"/>
                <a:cs typeface="Myriad Pro" charset="0"/>
              </a:rPr>
              <a:t>graphs – but any effective technique of presentation which helps to interpret the data would be acceptable.</a:t>
            </a: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1F224E"/>
                </a:solidFill>
                <a:latin typeface="Myriad Pro" charset="0"/>
                <a:ea typeface="Myriad Pro" charset="0"/>
                <a:cs typeface="Myriad Pro" charset="0"/>
              </a:rPr>
              <a:t>Credit will be gained by the quality of the explanation offered, the support provided in evidence</a:t>
            </a:r>
            <a:r>
              <a:rPr lang="en-US" sz="1200" dirty="0" smtClean="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 examples below show what might be considered ‘</a:t>
            </a:r>
            <a:r>
              <a:rPr lang="en-GB" sz="1200" b="1" dirty="0" smtClean="0">
                <a:solidFill>
                  <a:srgbClr val="1F224E"/>
                </a:solidFill>
                <a:latin typeface="Myriad Pro" charset="0"/>
                <a:ea typeface="Myriad Pro" charset="0"/>
                <a:cs typeface="Myriad Pro" charset="0"/>
              </a:rPr>
              <a:t>well-developed</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developed</a:t>
            </a:r>
            <a:r>
              <a:rPr lang="en-GB" sz="1200" dirty="0" smtClean="0">
                <a:solidFill>
                  <a:srgbClr val="1F224E"/>
                </a:solidFill>
                <a:latin typeface="Myriad Pro" charset="0"/>
                <a:ea typeface="Myriad Pro" charset="0"/>
                <a:cs typeface="Myriad Pro" charset="0"/>
              </a:rPr>
              <a:t>’ and ‘</a:t>
            </a:r>
            <a:r>
              <a:rPr lang="en-GB" sz="1200" b="1" dirty="0" smtClean="0">
                <a:solidFill>
                  <a:srgbClr val="1F224E"/>
                </a:solidFill>
                <a:latin typeface="Myriad Pro" charset="0"/>
                <a:ea typeface="Myriad Pro" charset="0"/>
                <a:cs typeface="Myriad Pro" charset="0"/>
              </a:rPr>
              <a:t>simple</a:t>
            </a:r>
            <a:r>
              <a:rPr lang="en-GB" sz="1200" dirty="0" smtClean="0">
                <a:solidFill>
                  <a:srgbClr val="1F224E"/>
                </a:solidFill>
                <a:latin typeface="Myriad Pro" charset="0"/>
                <a:ea typeface="Myriad Pro" charset="0"/>
                <a:cs typeface="Myriad Pro" charset="0"/>
              </a:rPr>
              <a:t>’ ideas and how an answer might progress from one to the other.</a:t>
            </a:r>
            <a:endParaRPr lang="en-GB" sz="1200" dirty="0">
              <a:solidFill>
                <a:srgbClr val="1F224E"/>
              </a:solidFill>
              <a:latin typeface="Myriad Pro" charset="0"/>
              <a:ea typeface="Myriad Pro" charset="0"/>
              <a:cs typeface="Myriad Pro" charset="0"/>
            </a:endParaRPr>
          </a:p>
        </p:txBody>
      </p:sp>
      <p:sp>
        <p:nvSpPr>
          <p:cNvPr id="4" name="TextBox 3"/>
          <p:cNvSpPr txBox="1"/>
          <p:nvPr/>
        </p:nvSpPr>
        <p:spPr>
          <a:xfrm>
            <a:off x="3198515" y="3497232"/>
            <a:ext cx="2701627" cy="1754326"/>
          </a:xfrm>
          <a:prstGeom prst="rect">
            <a:avLst/>
          </a:prstGeom>
          <a:solidFill>
            <a:srgbClr val="ECECEC"/>
          </a:solidFill>
          <a:ln>
            <a:solidFill>
              <a:schemeClr val="tx1"/>
            </a:solidFill>
          </a:ln>
        </p:spPr>
        <p:txBody>
          <a:bodyPr wrap="square" rtlCol="0">
            <a:spAutoFit/>
          </a:bodyPr>
          <a:lstStyle/>
          <a:p>
            <a:r>
              <a:rPr lang="en-GB" sz="1200" dirty="0">
                <a:solidFill>
                  <a:srgbClr val="1F224E"/>
                </a:solidFill>
                <a:latin typeface="Myriad Pro" charset="0"/>
                <a:ea typeface="Myriad Pro" charset="0"/>
                <a:cs typeface="Myriad Pro" charset="0"/>
              </a:rPr>
              <a:t>Examples of </a:t>
            </a:r>
            <a:r>
              <a:rPr lang="en-GB" sz="1200" b="1" dirty="0">
                <a:solidFill>
                  <a:srgbClr val="1F224E"/>
                </a:solidFill>
                <a:latin typeface="Myriad Pro" charset="0"/>
                <a:ea typeface="Myriad Pro" charset="0"/>
                <a:cs typeface="Myriad Pro" charset="0"/>
              </a:rPr>
              <a:t>developed</a:t>
            </a:r>
            <a:r>
              <a:rPr lang="en-GB" sz="1200" dirty="0">
                <a:solidFill>
                  <a:srgbClr val="1F224E"/>
                </a:solidFill>
                <a:latin typeface="Myriad Pro" charset="0"/>
                <a:ea typeface="Myriad Pro" charset="0"/>
                <a:cs typeface="Myriad Pro" charset="0"/>
              </a:rPr>
              <a:t> ideas:</a:t>
            </a:r>
          </a:p>
          <a:p>
            <a:endParaRPr lang="en-GB" sz="1200" dirty="0">
              <a:solidFill>
                <a:srgbClr val="1F224E"/>
              </a:solidFill>
              <a:latin typeface="Myriad Pro" charset="0"/>
              <a:ea typeface="Myriad Pro" charset="0"/>
              <a:cs typeface="Myriad Pro" charset="0"/>
            </a:endParaRPr>
          </a:p>
          <a:p>
            <a:r>
              <a:rPr lang="en-US" sz="1200" dirty="0">
                <a:solidFill>
                  <a:srgbClr val="C00000"/>
                </a:solidFill>
                <a:latin typeface="Myriad Pro" charset="0"/>
                <a:ea typeface="Myriad Pro" charset="0"/>
                <a:cs typeface="Myriad Pro" charset="0"/>
              </a:rPr>
              <a:t>Students could draw located bar charts which display the information on the table </a:t>
            </a:r>
            <a:r>
              <a:rPr lang="en-US" sz="1200" dirty="0">
                <a:solidFill>
                  <a:srgbClr val="1F224E"/>
                </a:solidFill>
                <a:latin typeface="Myriad Pro" charset="0"/>
                <a:ea typeface="Myriad Pro" charset="0"/>
                <a:cs typeface="Myriad Pro" charset="0"/>
              </a:rPr>
              <a:t>in a series of bar charts on a </a:t>
            </a:r>
            <a:r>
              <a:rPr lang="en-US" sz="1200" dirty="0">
                <a:solidFill>
                  <a:srgbClr val="C00000"/>
                </a:solidFill>
                <a:latin typeface="Myriad Pro" charset="0"/>
                <a:ea typeface="Myriad Pro" charset="0"/>
                <a:cs typeface="Myriad Pro" charset="0"/>
              </a:rPr>
              <a:t>base map</a:t>
            </a:r>
            <a:r>
              <a:rPr lang="en-US" sz="1200" dirty="0">
                <a:solidFill>
                  <a:srgbClr val="1F224E"/>
                </a:solidFill>
                <a:latin typeface="Myriad Pro" charset="0"/>
                <a:ea typeface="Myriad Pro" charset="0"/>
                <a:cs typeface="Myriad Pro" charset="0"/>
              </a:rPr>
              <a:t>. This would be good as you could see where the </a:t>
            </a:r>
            <a:r>
              <a:rPr lang="en-US" sz="1200" dirty="0">
                <a:solidFill>
                  <a:srgbClr val="C00000"/>
                </a:solidFill>
                <a:latin typeface="Myriad Pro" charset="0"/>
                <a:ea typeface="Myriad Pro" charset="0"/>
                <a:cs typeface="Myriad Pro" charset="0"/>
              </a:rPr>
              <a:t>different traffic levels were for the different types of traffic</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441373" y="3854731"/>
            <a:ext cx="2376264" cy="1384995"/>
          </a:xfrm>
          <a:prstGeom prst="rect">
            <a:avLst/>
          </a:prstGeom>
          <a:solidFill>
            <a:srgbClr val="ECECEC"/>
          </a:solidFill>
          <a:ln>
            <a:solidFill>
              <a:schemeClr val="tx1"/>
            </a:solidFill>
          </a:ln>
        </p:spPr>
        <p:txBody>
          <a:bodyPr wrap="square" rtlCol="0">
            <a:spAutoFit/>
          </a:bodyPr>
          <a:lstStyle/>
          <a:p>
            <a:r>
              <a:rPr lang="en-GB" sz="1200" dirty="0">
                <a:solidFill>
                  <a:srgbClr val="1F224E"/>
                </a:solidFill>
                <a:latin typeface="Myriad Pro" charset="0"/>
                <a:ea typeface="Myriad Pro" charset="0"/>
                <a:cs typeface="Myriad Pro" charset="0"/>
              </a:rPr>
              <a:t>Examples of </a:t>
            </a:r>
            <a:r>
              <a:rPr lang="en-GB" sz="1200" b="1" dirty="0">
                <a:solidFill>
                  <a:srgbClr val="1F224E"/>
                </a:solidFill>
                <a:latin typeface="Myriad Pro" charset="0"/>
                <a:ea typeface="Myriad Pro" charset="0"/>
                <a:cs typeface="Myriad Pro" charset="0"/>
              </a:rPr>
              <a:t>simple</a:t>
            </a:r>
            <a:r>
              <a:rPr lang="en-GB" sz="1200" dirty="0">
                <a:solidFill>
                  <a:srgbClr val="1F224E"/>
                </a:solidFill>
                <a:latin typeface="Myriad Pro" charset="0"/>
                <a:ea typeface="Myriad Pro" charset="0"/>
                <a:cs typeface="Myriad Pro" charset="0"/>
              </a:rPr>
              <a:t> ideas:</a:t>
            </a:r>
          </a:p>
          <a:p>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Students could draw bar charts to show how much traffic there was at each location. This would let you compare the </a:t>
            </a:r>
            <a:r>
              <a:rPr lang="en-US" sz="1200" dirty="0" smtClean="0">
                <a:solidFill>
                  <a:srgbClr val="1F224E"/>
                </a:solidFill>
                <a:latin typeface="Myriad Pro" charset="0"/>
                <a:ea typeface="Myriad Pro" charset="0"/>
                <a:cs typeface="Myriad Pro" charset="0"/>
              </a:rPr>
              <a:t>types of </a:t>
            </a:r>
            <a:r>
              <a:rPr lang="en-US" sz="1200" dirty="0">
                <a:solidFill>
                  <a:srgbClr val="1F224E"/>
                </a:solidFill>
                <a:latin typeface="Myriad Pro" charset="0"/>
                <a:ea typeface="Myriad Pro" charset="0"/>
                <a:cs typeface="Myriad Pro" charset="0"/>
              </a:rPr>
              <a:t>traffic.</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228184" y="3131600"/>
            <a:ext cx="2698925" cy="2123658"/>
          </a:xfrm>
          <a:prstGeom prst="rect">
            <a:avLst/>
          </a:prstGeom>
          <a:solidFill>
            <a:srgbClr val="ECECEC"/>
          </a:solidFill>
          <a:ln>
            <a:solidFill>
              <a:schemeClr val="tx1"/>
            </a:solidFill>
          </a:ln>
        </p:spPr>
        <p:txBody>
          <a:bodyPr wrap="square" rtlCol="0">
            <a:spAutoFit/>
          </a:bodyPr>
          <a:lstStyle/>
          <a:p>
            <a:r>
              <a:rPr lang="en-GB" sz="1200" dirty="0">
                <a:solidFill>
                  <a:srgbClr val="1F224E"/>
                </a:solidFill>
                <a:latin typeface="Myriad Pro" charset="0"/>
                <a:ea typeface="Myriad Pro" charset="0"/>
                <a:cs typeface="Myriad Pro" charset="0"/>
              </a:rPr>
              <a:t>Examples of </a:t>
            </a:r>
            <a:r>
              <a:rPr lang="en-GB" sz="1200" b="1" dirty="0">
                <a:solidFill>
                  <a:srgbClr val="1F224E"/>
                </a:solidFill>
                <a:latin typeface="Myriad Pro" charset="0"/>
                <a:ea typeface="Myriad Pro" charset="0"/>
                <a:cs typeface="Myriad Pro" charset="0"/>
              </a:rPr>
              <a:t>well-developed</a:t>
            </a:r>
            <a:r>
              <a:rPr lang="en-GB" sz="1200" dirty="0">
                <a:solidFill>
                  <a:srgbClr val="1F224E"/>
                </a:solidFill>
                <a:latin typeface="Myriad Pro" charset="0"/>
                <a:ea typeface="Myriad Pro" charset="0"/>
                <a:cs typeface="Myriad Pro" charset="0"/>
              </a:rPr>
              <a:t> ideas:</a:t>
            </a:r>
          </a:p>
          <a:p>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Students could draw located bar charts on a base map </a:t>
            </a:r>
            <a:r>
              <a:rPr lang="en-US" sz="1200" dirty="0">
                <a:solidFill>
                  <a:srgbClr val="C00000"/>
                </a:solidFill>
                <a:latin typeface="Myriad Pro" charset="0"/>
                <a:ea typeface="Myriad Pro" charset="0"/>
                <a:cs typeface="Myriad Pro" charset="0"/>
              </a:rPr>
              <a:t>of Bradford city </a:t>
            </a:r>
            <a:r>
              <a:rPr lang="en-US" sz="1200" dirty="0" err="1">
                <a:solidFill>
                  <a:srgbClr val="C00000"/>
                </a:solidFill>
                <a:latin typeface="Myriad Pro" charset="0"/>
                <a:ea typeface="Myriad Pro" charset="0"/>
                <a:cs typeface="Myriad Pro" charset="0"/>
              </a:rPr>
              <a:t>centre</a:t>
            </a:r>
            <a:r>
              <a:rPr lang="en-US" sz="1200" dirty="0">
                <a:solidFill>
                  <a:srgbClr val="C00000"/>
                </a:solidFill>
                <a:latin typeface="Myriad Pro" charset="0"/>
                <a:ea typeface="Myriad Pro" charset="0"/>
                <a:cs typeface="Myriad Pro" charset="0"/>
              </a:rPr>
              <a:t>, with a key to represent the scale and type of traffic. This would help to </a:t>
            </a:r>
            <a:r>
              <a:rPr lang="en-US" sz="1200" dirty="0" err="1">
                <a:solidFill>
                  <a:srgbClr val="C00000"/>
                </a:solidFill>
                <a:latin typeface="Myriad Pro" charset="0"/>
                <a:ea typeface="Myriad Pro" charset="0"/>
                <a:cs typeface="Myriad Pro" charset="0"/>
              </a:rPr>
              <a:t>visualise</a:t>
            </a:r>
            <a:r>
              <a:rPr lang="en-US" sz="1200" dirty="0">
                <a:solidFill>
                  <a:srgbClr val="C00000"/>
                </a:solidFill>
                <a:latin typeface="Myriad Pro" charset="0"/>
                <a:ea typeface="Myriad Pro" charset="0"/>
                <a:cs typeface="Myriad Pro" charset="0"/>
              </a:rPr>
              <a:t> the findings as you would be able to see the location of a particular set of data and relate it to the characteristics of the area in question</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598103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dirty="0" smtClean="0"/>
              <a:t>Geographical Skills - </a:t>
            </a:r>
            <a:r>
              <a:rPr lang="en-GB" dirty="0"/>
              <a:t>Section A</a:t>
            </a:r>
          </a:p>
        </p:txBody>
      </p:sp>
      <p:sp>
        <p:nvSpPr>
          <p:cNvPr id="3" name="Content Placeholder 2"/>
          <p:cNvSpPr txBox="1">
            <a:spLocks/>
          </p:cNvSpPr>
          <p:nvPr/>
        </p:nvSpPr>
        <p:spPr>
          <a:xfrm>
            <a:off x="445253" y="1350298"/>
            <a:ext cx="8303211" cy="445496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smtClean="0">
                <a:solidFill>
                  <a:srgbClr val="1F224E"/>
                </a:solidFill>
                <a:latin typeface="Myriad Pro" charset="0"/>
                <a:ea typeface="Myriad Pro" charset="0"/>
                <a:cs typeface="Myriad Pro" charset="0"/>
              </a:rPr>
              <a:t>Questions in Section A of the assessment could be contextualised through any part of the specification – but there will be a narrative to the questions. In this sample assessment material the section is contextualised through urban and energy issues within Bradford and then Lagos.</a:t>
            </a:r>
          </a:p>
          <a:p>
            <a:endParaRPr lang="en-GB" sz="1600" dirty="0" smtClean="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There will be a </a:t>
            </a:r>
            <a:r>
              <a:rPr lang="en-GB" sz="1600" u="sng" dirty="0" smtClean="0">
                <a:solidFill>
                  <a:srgbClr val="1F224E"/>
                </a:solidFill>
                <a:latin typeface="Myriad Pro" charset="0"/>
                <a:ea typeface="Myriad Pro" charset="0"/>
                <a:cs typeface="Myriad Pro" charset="0"/>
              </a:rPr>
              <a:t>mixture of short answer, point marked questions (1, 2, 3 and 4 mark questions) with 6 mark and 8 mark level of response questions</a:t>
            </a:r>
            <a:r>
              <a:rPr lang="en-GB" sz="1600" dirty="0" smtClean="0">
                <a:solidFill>
                  <a:srgbClr val="1F224E"/>
                </a:solidFill>
                <a:latin typeface="Myriad Pro" charset="0"/>
                <a:ea typeface="Myriad Pro" charset="0"/>
                <a:cs typeface="Myriad Pro" charset="0"/>
              </a:rPr>
              <a:t> included as well. The level of response questions will be where </a:t>
            </a:r>
            <a:r>
              <a:rPr lang="en-GB" sz="1600" dirty="0" err="1" smtClean="0">
                <a:solidFill>
                  <a:srgbClr val="1F224E"/>
                </a:solidFill>
                <a:latin typeface="Myriad Pro" charset="0"/>
                <a:ea typeface="Myriad Pro" charset="0"/>
                <a:cs typeface="Myriad Pro" charset="0"/>
              </a:rPr>
              <a:t>synopticity</a:t>
            </a:r>
            <a:r>
              <a:rPr lang="en-GB" sz="1600" dirty="0" smtClean="0">
                <a:solidFill>
                  <a:srgbClr val="1F224E"/>
                </a:solidFill>
                <a:latin typeface="Myriad Pro" charset="0"/>
                <a:ea typeface="Myriad Pro" charset="0"/>
                <a:cs typeface="Myriad Pro" charset="0"/>
              </a:rPr>
              <a:t> is assessed.</a:t>
            </a:r>
          </a:p>
          <a:p>
            <a:endParaRPr lang="en-GB" sz="1600" dirty="0" smtClean="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For Section A there will be questions on </a:t>
            </a:r>
            <a:r>
              <a:rPr lang="en-GB" sz="1600" dirty="0">
                <a:solidFill>
                  <a:schemeClr val="accent6"/>
                </a:solidFill>
                <a:latin typeface="Myriad Pro" charset="0"/>
                <a:ea typeface="Myriad Pro" charset="0"/>
                <a:cs typeface="Myriad Pro" charset="0"/>
              </a:rPr>
              <a:t>AO2</a:t>
            </a:r>
            <a:r>
              <a:rPr lang="en-GB" sz="1600" dirty="0">
                <a:solidFill>
                  <a:srgbClr val="1F224E"/>
                </a:solidFill>
                <a:latin typeface="Myriad Pro" charset="0"/>
                <a:ea typeface="Myriad Pro" charset="0"/>
                <a:cs typeface="Myriad Pro" charset="0"/>
              </a:rPr>
              <a:t>, </a:t>
            </a:r>
            <a:r>
              <a:rPr lang="en-GB" sz="1600" dirty="0">
                <a:solidFill>
                  <a:srgbClr val="00B0F0"/>
                </a:solidFill>
                <a:latin typeface="Myriad Pro" charset="0"/>
                <a:ea typeface="Myriad Pro" charset="0"/>
                <a:cs typeface="Myriad Pro" charset="0"/>
              </a:rPr>
              <a:t>AO3</a:t>
            </a:r>
            <a:r>
              <a:rPr lang="en-GB" sz="1600" dirty="0">
                <a:solidFill>
                  <a:srgbClr val="1F224E"/>
                </a:solidFill>
                <a:latin typeface="Myriad Pro" charset="0"/>
                <a:ea typeface="Myriad Pro" charset="0"/>
                <a:cs typeface="Myriad Pro" charset="0"/>
              </a:rPr>
              <a:t> and </a:t>
            </a:r>
            <a:r>
              <a:rPr lang="en-GB" sz="1600" dirty="0">
                <a:solidFill>
                  <a:srgbClr val="00B050"/>
                </a:solidFill>
                <a:latin typeface="Myriad Pro" charset="0"/>
                <a:ea typeface="Myriad Pro" charset="0"/>
                <a:cs typeface="Myriad Pro" charset="0"/>
              </a:rPr>
              <a:t>AO4</a:t>
            </a:r>
            <a:r>
              <a:rPr lang="en-GB" sz="1600" dirty="0">
                <a:solidFill>
                  <a:srgbClr val="1F224E"/>
                </a:solidFill>
                <a:latin typeface="Myriad Pro" charset="0"/>
                <a:ea typeface="Myriad Pro" charset="0"/>
                <a:cs typeface="Myriad Pro" charset="0"/>
              </a:rPr>
              <a:t> with the following totals across Section A:</a:t>
            </a:r>
          </a:p>
          <a:p>
            <a:endParaRPr lang="en-GB" sz="2000" dirty="0"/>
          </a:p>
        </p:txBody>
      </p:sp>
      <p:graphicFrame>
        <p:nvGraphicFramePr>
          <p:cNvPr id="4" name="Table 3" title="Marks breakdown for Section A"/>
          <p:cNvGraphicFramePr>
            <a:graphicFrameLocks noGrp="1"/>
          </p:cNvGraphicFramePr>
          <p:nvPr>
            <p:extLst>
              <p:ext uri="{D42A27DB-BD31-4B8C-83A1-F6EECF244321}">
                <p14:modId xmlns:p14="http://schemas.microsoft.com/office/powerpoint/2010/main" val="2195610048"/>
              </p:ext>
            </p:extLst>
          </p:nvPr>
        </p:nvGraphicFramePr>
        <p:xfrm>
          <a:off x="1475656" y="4437112"/>
          <a:ext cx="5976664" cy="889000"/>
        </p:xfrm>
        <a:graphic>
          <a:graphicData uri="http://schemas.openxmlformats.org/drawingml/2006/table">
            <a:tbl>
              <a:tblPr firstRow="1" bandRow="1">
                <a:tableStyleId>{5C22544A-7EE6-4342-B048-85BDC9FD1C3A}</a:tableStyleId>
              </a:tblPr>
              <a:tblGrid>
                <a:gridCol w="797627"/>
                <a:gridCol w="1160184"/>
                <a:gridCol w="1450231"/>
                <a:gridCol w="1160184"/>
                <a:gridCol w="797627"/>
                <a:gridCol w="610811"/>
              </a:tblGrid>
              <a:tr h="370840">
                <a:tc>
                  <a:txBody>
                    <a:bodyPr/>
                    <a:lstStyle/>
                    <a:p>
                      <a:pPr algn="ctr"/>
                      <a:endParaRPr lang="en-GB" sz="1400" dirty="0"/>
                    </a:p>
                  </a:txBody>
                  <a:tcPr>
                    <a:solidFill>
                      <a:schemeClr val="bg1">
                        <a:lumMod val="85000"/>
                      </a:schemeClr>
                    </a:solidFill>
                  </a:tcPr>
                </a:tc>
                <a:tc>
                  <a:txBody>
                    <a:bodyPr/>
                    <a:lstStyle/>
                    <a:p>
                      <a:pPr algn="ctr"/>
                      <a:r>
                        <a:rPr lang="en-GB" sz="1400" dirty="0" smtClean="0">
                          <a:solidFill>
                            <a:srgbClr val="FF0000"/>
                          </a:solidFill>
                        </a:rPr>
                        <a:t>AO1 </a:t>
                      </a:r>
                    </a:p>
                    <a:p>
                      <a:pPr algn="ctr"/>
                      <a:r>
                        <a:rPr lang="en-GB" sz="1400" dirty="0" smtClean="0">
                          <a:solidFill>
                            <a:srgbClr val="FF0000"/>
                          </a:solidFill>
                        </a:rPr>
                        <a:t>(Knowledge)</a:t>
                      </a:r>
                      <a:endParaRPr lang="en-GB" sz="1400" dirty="0">
                        <a:solidFill>
                          <a:srgbClr val="FF0000"/>
                        </a:solidFill>
                      </a:endParaRPr>
                    </a:p>
                  </a:txBody>
                  <a:tcPr>
                    <a:solidFill>
                      <a:schemeClr val="bg1">
                        <a:lumMod val="85000"/>
                      </a:schemeClr>
                    </a:solidFill>
                  </a:tcPr>
                </a:tc>
                <a:tc>
                  <a:txBody>
                    <a:bodyPr/>
                    <a:lstStyle/>
                    <a:p>
                      <a:pPr algn="ctr"/>
                      <a:r>
                        <a:rPr lang="en-GB" sz="1400" dirty="0" smtClean="0">
                          <a:solidFill>
                            <a:schemeClr val="accent6"/>
                          </a:solidFill>
                        </a:rPr>
                        <a:t>AO2 </a:t>
                      </a:r>
                    </a:p>
                    <a:p>
                      <a:pPr algn="ctr"/>
                      <a:r>
                        <a:rPr lang="en-GB" sz="1400" dirty="0" smtClean="0">
                          <a:solidFill>
                            <a:schemeClr val="accent6"/>
                          </a:solidFill>
                        </a:rPr>
                        <a:t>(Understanding)</a:t>
                      </a:r>
                      <a:endParaRPr lang="en-GB" sz="1400" dirty="0">
                        <a:solidFill>
                          <a:schemeClr val="accent6"/>
                        </a:solidFill>
                      </a:endParaRPr>
                    </a:p>
                  </a:txBody>
                  <a:tcPr>
                    <a:solidFill>
                      <a:schemeClr val="bg1">
                        <a:lumMod val="85000"/>
                      </a:schemeClr>
                    </a:solidFill>
                  </a:tcPr>
                </a:tc>
                <a:tc>
                  <a:txBody>
                    <a:bodyPr/>
                    <a:lstStyle/>
                    <a:p>
                      <a:pPr algn="ctr"/>
                      <a:r>
                        <a:rPr lang="en-GB" sz="1400" dirty="0" smtClean="0">
                          <a:solidFill>
                            <a:srgbClr val="00B0F0"/>
                          </a:solidFill>
                        </a:rPr>
                        <a:t>AO3 </a:t>
                      </a:r>
                    </a:p>
                    <a:p>
                      <a:pPr algn="ctr"/>
                      <a:r>
                        <a:rPr lang="en-GB" sz="1400" dirty="0" smtClean="0">
                          <a:solidFill>
                            <a:srgbClr val="00B0F0"/>
                          </a:solidFill>
                        </a:rPr>
                        <a:t>(Application)</a:t>
                      </a:r>
                      <a:endParaRPr lang="en-GB" sz="1400" dirty="0">
                        <a:solidFill>
                          <a:srgbClr val="00B0F0"/>
                        </a:solidFill>
                      </a:endParaRPr>
                    </a:p>
                  </a:txBody>
                  <a:tcPr>
                    <a:solidFill>
                      <a:schemeClr val="bg1">
                        <a:lumMod val="85000"/>
                      </a:schemeClr>
                    </a:solidFill>
                  </a:tcPr>
                </a:tc>
                <a:tc>
                  <a:txBody>
                    <a:bodyPr/>
                    <a:lstStyle/>
                    <a:p>
                      <a:pPr algn="ctr"/>
                      <a:r>
                        <a:rPr lang="en-GB" sz="1400" dirty="0" smtClean="0">
                          <a:solidFill>
                            <a:srgbClr val="00B050"/>
                          </a:solidFill>
                        </a:rPr>
                        <a:t>AO4 </a:t>
                      </a:r>
                    </a:p>
                    <a:p>
                      <a:pPr algn="ctr"/>
                      <a:r>
                        <a:rPr lang="en-GB" sz="1400" dirty="0" smtClean="0">
                          <a:solidFill>
                            <a:srgbClr val="00B050"/>
                          </a:solidFill>
                        </a:rPr>
                        <a:t>(Skills)</a:t>
                      </a:r>
                      <a:endParaRPr lang="en-GB" sz="1400" dirty="0">
                        <a:solidFill>
                          <a:srgbClr val="00B050"/>
                        </a:solidFill>
                      </a:endParaRPr>
                    </a:p>
                  </a:txBody>
                  <a:tcPr>
                    <a:solidFill>
                      <a:schemeClr val="bg1">
                        <a:lumMod val="85000"/>
                      </a:schemeClr>
                    </a:solidFill>
                  </a:tcPr>
                </a:tc>
                <a:tc>
                  <a:txBody>
                    <a:bodyPr/>
                    <a:lstStyle/>
                    <a:p>
                      <a:pPr algn="ctr"/>
                      <a:r>
                        <a:rPr lang="en-GB" sz="1400" dirty="0" smtClean="0">
                          <a:solidFill>
                            <a:schemeClr val="tx1"/>
                          </a:solidFill>
                        </a:rPr>
                        <a:t>Total</a:t>
                      </a:r>
                      <a:endParaRPr lang="en-GB" sz="1400" dirty="0">
                        <a:solidFill>
                          <a:schemeClr val="tx1"/>
                        </a:solidFill>
                      </a:endParaRPr>
                    </a:p>
                  </a:txBody>
                  <a:tcPr>
                    <a:solidFill>
                      <a:schemeClr val="bg1">
                        <a:lumMod val="85000"/>
                      </a:schemeClr>
                    </a:solidFill>
                  </a:tcPr>
                </a:tc>
              </a:tr>
              <a:tr h="370840">
                <a:tc>
                  <a:txBody>
                    <a:bodyPr/>
                    <a:lstStyle/>
                    <a:p>
                      <a:pPr algn="ctr"/>
                      <a:r>
                        <a:rPr lang="en-GB" sz="1400" dirty="0" smtClean="0"/>
                        <a:t>Marks</a:t>
                      </a:r>
                      <a:endParaRPr lang="en-GB" sz="1400" dirty="0"/>
                    </a:p>
                  </a:txBody>
                  <a:tcPr>
                    <a:solidFill>
                      <a:schemeClr val="bg1">
                        <a:lumMod val="85000"/>
                      </a:schemeClr>
                    </a:solidFill>
                  </a:tcPr>
                </a:tc>
                <a:tc>
                  <a:txBody>
                    <a:bodyPr/>
                    <a:lstStyle/>
                    <a:p>
                      <a:pPr algn="ctr"/>
                      <a:r>
                        <a:rPr lang="en-GB" sz="1400" dirty="0" smtClean="0"/>
                        <a:t>0</a:t>
                      </a:r>
                      <a:endParaRPr lang="en-GB" sz="1400" dirty="0"/>
                    </a:p>
                  </a:txBody>
                  <a:tcPr>
                    <a:solidFill>
                      <a:schemeClr val="bg1">
                        <a:lumMod val="85000"/>
                      </a:schemeClr>
                    </a:solidFill>
                  </a:tcPr>
                </a:tc>
                <a:tc>
                  <a:txBody>
                    <a:bodyPr/>
                    <a:lstStyle/>
                    <a:p>
                      <a:pPr algn="ctr"/>
                      <a:r>
                        <a:rPr lang="en-GB" sz="1400" dirty="0" smtClean="0"/>
                        <a:t>6</a:t>
                      </a:r>
                      <a:endParaRPr lang="en-GB" sz="1400" dirty="0"/>
                    </a:p>
                  </a:txBody>
                  <a:tcPr>
                    <a:solidFill>
                      <a:schemeClr val="bg1">
                        <a:lumMod val="85000"/>
                      </a:schemeClr>
                    </a:solidFill>
                  </a:tcPr>
                </a:tc>
                <a:tc>
                  <a:txBody>
                    <a:bodyPr/>
                    <a:lstStyle/>
                    <a:p>
                      <a:pPr algn="ctr"/>
                      <a:r>
                        <a:rPr lang="en-GB" sz="1400" dirty="0" smtClean="0"/>
                        <a:t>17</a:t>
                      </a:r>
                      <a:endParaRPr lang="en-GB" sz="1400" dirty="0"/>
                    </a:p>
                  </a:txBody>
                  <a:tcPr>
                    <a:solidFill>
                      <a:schemeClr val="bg1">
                        <a:lumMod val="85000"/>
                      </a:schemeClr>
                    </a:solidFill>
                  </a:tcPr>
                </a:tc>
                <a:tc>
                  <a:txBody>
                    <a:bodyPr/>
                    <a:lstStyle/>
                    <a:p>
                      <a:pPr algn="ctr"/>
                      <a:r>
                        <a:rPr lang="en-GB" sz="1400" dirty="0" smtClean="0"/>
                        <a:t>24</a:t>
                      </a:r>
                      <a:endParaRPr lang="en-GB" sz="1400" dirty="0"/>
                    </a:p>
                  </a:txBody>
                  <a:tcPr>
                    <a:solidFill>
                      <a:schemeClr val="bg1">
                        <a:lumMod val="85000"/>
                      </a:schemeClr>
                    </a:solidFill>
                  </a:tcPr>
                </a:tc>
                <a:tc>
                  <a:txBody>
                    <a:bodyPr/>
                    <a:lstStyle/>
                    <a:p>
                      <a:pPr algn="ctr"/>
                      <a:r>
                        <a:rPr lang="en-GB" sz="1400" dirty="0" smtClean="0"/>
                        <a:t>47</a:t>
                      </a:r>
                      <a:endParaRPr lang="en-GB" sz="1400" dirty="0"/>
                    </a:p>
                  </a:txBody>
                  <a:tcPr>
                    <a:solidFill>
                      <a:schemeClr val="bg1">
                        <a:lumMod val="85000"/>
                      </a:schemeClr>
                    </a:solidFill>
                  </a:tcPr>
                </a:tc>
              </a:tr>
            </a:tbl>
          </a:graphicData>
        </a:graphic>
      </p:graphicFrame>
    </p:spTree>
    <p:extLst>
      <p:ext uri="{BB962C8B-B14F-4D97-AF65-F5344CB8AC3E}">
        <p14:creationId xmlns:p14="http://schemas.microsoft.com/office/powerpoint/2010/main" val="1581931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fontScale="90000"/>
          </a:bodyPr>
          <a:lstStyle/>
          <a:p>
            <a:r>
              <a:rPr lang="en-GB" dirty="0" smtClean="0"/>
              <a:t>Question 4(d*) – 8 marks (+3 </a:t>
            </a:r>
            <a:r>
              <a:rPr lang="en-GB" dirty="0" err="1" smtClean="0"/>
              <a:t>SPaG</a:t>
            </a:r>
            <a:r>
              <a:rPr lang="en-GB" dirty="0" smtClean="0"/>
              <a:t>)</a:t>
            </a:r>
            <a:endParaRPr lang="en-GB" dirty="0"/>
          </a:p>
        </p:txBody>
      </p:sp>
      <p:sp>
        <p:nvSpPr>
          <p:cNvPr id="3" name="Content Placeholder 2"/>
          <p:cNvSpPr>
            <a:spLocks noGrp="1"/>
          </p:cNvSpPr>
          <p:nvPr>
            <p:ph idx="4294967295"/>
          </p:nvPr>
        </p:nvSpPr>
        <p:spPr>
          <a:xfrm>
            <a:off x="323528" y="1052737"/>
            <a:ext cx="8555038" cy="1224136"/>
          </a:xfrm>
          <a:ln>
            <a:solidFill>
              <a:schemeClr val="tx1"/>
            </a:solidFill>
          </a:ln>
        </p:spPr>
        <p:txBody>
          <a:bodyPr>
            <a:noAutofit/>
          </a:bodyPr>
          <a:lstStyle/>
          <a:p>
            <a:pPr marL="0" indent="0">
              <a:buNone/>
            </a:pPr>
            <a:r>
              <a:rPr lang="en-US" sz="1400" dirty="0">
                <a:solidFill>
                  <a:srgbClr val="1F224E"/>
                </a:solidFill>
                <a:latin typeface="Myriad Pro" charset="0"/>
                <a:ea typeface="Myriad Pro" charset="0"/>
                <a:cs typeface="Myriad Pro" charset="0"/>
              </a:rPr>
              <a:t>Study the tables and graphs below which display the results of their questionnaire asked to local residents. </a:t>
            </a:r>
            <a:endParaRPr lang="en-GB" sz="1400" dirty="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Suggest a </a:t>
            </a:r>
            <a:r>
              <a:rPr lang="en-US" sz="1400" dirty="0">
                <a:solidFill>
                  <a:srgbClr val="00B0F0"/>
                </a:solidFill>
                <a:latin typeface="Myriad Pro" charset="0"/>
                <a:ea typeface="Myriad Pro" charset="0"/>
                <a:cs typeface="Myriad Pro" charset="0"/>
              </a:rPr>
              <a:t>conclusion</a:t>
            </a:r>
            <a:r>
              <a:rPr lang="en-US" sz="1400" dirty="0">
                <a:solidFill>
                  <a:srgbClr val="1F224E"/>
                </a:solidFill>
                <a:latin typeface="Myriad Pro" charset="0"/>
                <a:ea typeface="Myriad Pro" charset="0"/>
                <a:cs typeface="Myriad Pro" charset="0"/>
              </a:rPr>
              <a:t> that the students’ might reach for the enquiry question ‘</a:t>
            </a:r>
            <a:r>
              <a:rPr lang="en-US" sz="1400" u="sng" dirty="0">
                <a:solidFill>
                  <a:srgbClr val="1F224E"/>
                </a:solidFill>
                <a:latin typeface="Myriad Pro" charset="0"/>
                <a:ea typeface="Myriad Pro" charset="0"/>
                <a:cs typeface="Myriad Pro" charset="0"/>
              </a:rPr>
              <a:t>How do patterns of congestion vary in Bradford?</a:t>
            </a:r>
            <a:r>
              <a:rPr lang="en-US" sz="1400" dirty="0">
                <a:solidFill>
                  <a:srgbClr val="1F224E"/>
                </a:solidFill>
                <a:latin typeface="Myriad Pro" charset="0"/>
                <a:ea typeface="Myriad Pro" charset="0"/>
                <a:cs typeface="Myriad Pro" charset="0"/>
              </a:rPr>
              <a:t>’. </a:t>
            </a:r>
            <a:r>
              <a:rPr lang="en-US" sz="1400" dirty="0" err="1">
                <a:solidFill>
                  <a:srgbClr val="00B0F0"/>
                </a:solidFill>
                <a:latin typeface="Myriad Pro" charset="0"/>
                <a:ea typeface="Myriad Pro" charset="0"/>
                <a:cs typeface="Myriad Pro" charset="0"/>
              </a:rPr>
              <a:t>Analyse</a:t>
            </a:r>
            <a:r>
              <a:rPr lang="en-US" sz="1400" dirty="0">
                <a:solidFill>
                  <a:srgbClr val="00B0F0"/>
                </a:solidFill>
                <a:latin typeface="Myriad Pro" charset="0"/>
                <a:ea typeface="Myriad Pro" charset="0"/>
                <a:cs typeface="Myriad Pro" charset="0"/>
              </a:rPr>
              <a:t> </a:t>
            </a:r>
            <a:r>
              <a:rPr lang="en-US" sz="1400" dirty="0">
                <a:solidFill>
                  <a:srgbClr val="1F224E"/>
                </a:solidFill>
                <a:latin typeface="Myriad Pro" charset="0"/>
                <a:ea typeface="Myriad Pro" charset="0"/>
                <a:cs typeface="Myriad Pro" charset="0"/>
              </a:rPr>
              <a:t>the </a:t>
            </a:r>
            <a:r>
              <a:rPr lang="en-US" sz="1400" u="sng" dirty="0">
                <a:solidFill>
                  <a:srgbClr val="1F224E"/>
                </a:solidFill>
                <a:latin typeface="Myriad Pro" charset="0"/>
                <a:ea typeface="Myriad Pro" charset="0"/>
                <a:cs typeface="Myriad Pro" charset="0"/>
              </a:rPr>
              <a:t>evidence from the information provided </a:t>
            </a:r>
            <a:r>
              <a:rPr lang="en-US" sz="1400" dirty="0">
                <a:solidFill>
                  <a:srgbClr val="1F224E"/>
                </a:solidFill>
                <a:latin typeface="Myriad Pro" charset="0"/>
                <a:ea typeface="Myriad Pro" charset="0"/>
                <a:cs typeface="Myriad Pro" charset="0"/>
              </a:rPr>
              <a:t>to explain how you have reached that conclusion.</a:t>
            </a:r>
            <a:endParaRPr lang="en-GB" sz="1400" dirty="0">
              <a:solidFill>
                <a:srgbClr val="1F224E"/>
              </a:solidFill>
              <a:latin typeface="Myriad Pro" charset="0"/>
              <a:ea typeface="Myriad Pro" charset="0"/>
              <a:cs typeface="Myriad Pro" charset="0"/>
            </a:endParaRPr>
          </a:p>
        </p:txBody>
      </p:sp>
      <p:pic>
        <p:nvPicPr>
          <p:cNvPr id="17410" name="Picture 2" title="Question 4 (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510640"/>
            <a:ext cx="3343566" cy="196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title="Question 4 (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9" y="4435459"/>
            <a:ext cx="5472608" cy="1492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title="Question 4 (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657103"/>
            <a:ext cx="2664296" cy="1488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4171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08504" cy="685800"/>
          </a:xfrm>
        </p:spPr>
        <p:txBody>
          <a:bodyPr>
            <a:normAutofit fontScale="90000"/>
          </a:bodyPr>
          <a:lstStyle/>
          <a:p>
            <a:r>
              <a:rPr lang="en-GB" dirty="0"/>
              <a:t>Question </a:t>
            </a:r>
            <a:r>
              <a:rPr lang="en-GB" dirty="0" smtClean="0"/>
              <a:t>4(d*) </a:t>
            </a:r>
            <a:r>
              <a:rPr lang="en-GB" dirty="0"/>
              <a:t>– 8 marks (+3 </a:t>
            </a:r>
            <a:r>
              <a:rPr lang="en-GB" dirty="0" err="1"/>
              <a:t>SPaG</a:t>
            </a:r>
            <a:r>
              <a:rPr lang="en-GB" dirty="0"/>
              <a:t>)</a:t>
            </a:r>
          </a:p>
        </p:txBody>
      </p:sp>
      <p:sp>
        <p:nvSpPr>
          <p:cNvPr id="3" name="Content Placeholder 2"/>
          <p:cNvSpPr>
            <a:spLocks noGrp="1"/>
          </p:cNvSpPr>
          <p:nvPr>
            <p:ph idx="4294967295"/>
          </p:nvPr>
        </p:nvSpPr>
        <p:spPr>
          <a:xfrm>
            <a:off x="255905" y="2276872"/>
            <a:ext cx="8689975" cy="2447925"/>
          </a:xfrm>
        </p:spPr>
        <p:txBody>
          <a:bodyPr>
            <a:noAutofit/>
          </a:bodyPr>
          <a:lstStyle/>
          <a:p>
            <a:pPr marL="0" indent="0">
              <a:buNone/>
            </a:pPr>
            <a:r>
              <a:rPr lang="en-GB" sz="1400" dirty="0">
                <a:latin typeface="Myriad Pro"/>
              </a:rPr>
              <a:t>An 8 mark question which is all </a:t>
            </a:r>
            <a:r>
              <a:rPr lang="en-GB" sz="1400" dirty="0">
                <a:solidFill>
                  <a:srgbClr val="00B0F0"/>
                </a:solidFill>
                <a:latin typeface="Myriad Pro"/>
              </a:rPr>
              <a:t>AO3 (application)</a:t>
            </a:r>
            <a:r>
              <a:rPr lang="en-GB" sz="1400" dirty="0">
                <a:latin typeface="Myriad Pro"/>
              </a:rPr>
              <a:t> – </a:t>
            </a:r>
            <a:r>
              <a:rPr lang="en-GB" sz="1400" dirty="0">
                <a:solidFill>
                  <a:srgbClr val="1F224E"/>
                </a:solidFill>
                <a:latin typeface="Myriad Pro" charset="0"/>
                <a:ea typeface="Myriad Pro" charset="0"/>
                <a:cs typeface="Myriad Pro" charset="0"/>
              </a:rPr>
              <a:t>remember fieldwork </a:t>
            </a:r>
            <a:r>
              <a:rPr lang="en-GB" sz="1400" dirty="0">
                <a:latin typeface="Myriad Pro"/>
              </a:rPr>
              <a:t>questions</a:t>
            </a:r>
            <a:r>
              <a:rPr lang="en-GB" sz="1400" u="sng" dirty="0">
                <a:latin typeface="Myriad Pro"/>
              </a:rPr>
              <a:t> cannot have any marks for </a:t>
            </a:r>
            <a:r>
              <a:rPr lang="en-GB" sz="1400" u="sng" dirty="0">
                <a:solidFill>
                  <a:srgbClr val="FF0000"/>
                </a:solidFill>
                <a:latin typeface="Myriad Pro"/>
              </a:rPr>
              <a:t>AO1 </a:t>
            </a:r>
            <a:r>
              <a:rPr lang="en-GB" sz="1400" u="sng" dirty="0">
                <a:latin typeface="Myriad Pro"/>
              </a:rPr>
              <a:t>or </a:t>
            </a:r>
            <a:r>
              <a:rPr lang="en-GB" sz="1400" u="sng" dirty="0">
                <a:solidFill>
                  <a:schemeClr val="accent6"/>
                </a:solidFill>
                <a:latin typeface="Myriad Pro"/>
              </a:rPr>
              <a:t>AO2</a:t>
            </a:r>
            <a:r>
              <a:rPr lang="en-GB" sz="1400" dirty="0">
                <a:latin typeface="Myriad Pro"/>
              </a:rPr>
              <a:t> due to the Assessment Objective weightings set by Ofqual (see slide 13).</a:t>
            </a:r>
          </a:p>
          <a:p>
            <a:pPr marL="0" indent="0">
              <a:buNone/>
            </a:pPr>
            <a:endParaRPr lang="en-GB" sz="1400" dirty="0">
              <a:latin typeface="Myriad Pro"/>
            </a:endParaRPr>
          </a:p>
          <a:p>
            <a:pPr marL="0" indent="0">
              <a:buNone/>
            </a:pPr>
            <a:r>
              <a:rPr lang="en-GB" sz="1400" dirty="0" smtClean="0">
                <a:latin typeface="Myriad Pro"/>
              </a:rPr>
              <a:t>The </a:t>
            </a:r>
            <a:r>
              <a:rPr lang="en-GB" sz="1400" dirty="0">
                <a:latin typeface="Myriad Pro"/>
              </a:rPr>
              <a:t>question requires students to </a:t>
            </a:r>
            <a:r>
              <a:rPr lang="en-GB" sz="1400" dirty="0">
                <a:solidFill>
                  <a:srgbClr val="00B0F0"/>
                </a:solidFill>
                <a:latin typeface="Myriad Pro"/>
              </a:rPr>
              <a:t>apply</a:t>
            </a:r>
            <a:r>
              <a:rPr lang="en-GB" sz="1400" dirty="0">
                <a:latin typeface="Myriad Pro"/>
              </a:rPr>
              <a:t> </a:t>
            </a:r>
            <a:r>
              <a:rPr lang="en-GB" sz="1400" dirty="0">
                <a:solidFill>
                  <a:srgbClr val="00B0F0"/>
                </a:solidFill>
                <a:latin typeface="Myriad Pro"/>
              </a:rPr>
              <a:t>their knowledge and understanding </a:t>
            </a:r>
            <a:r>
              <a:rPr lang="en-GB" sz="1400" dirty="0">
                <a:latin typeface="Myriad Pro"/>
              </a:rPr>
              <a:t>of their fieldwork skill of </a:t>
            </a:r>
            <a:r>
              <a:rPr lang="en-GB" sz="1400" dirty="0" smtClean="0">
                <a:latin typeface="Myriad Pro"/>
              </a:rPr>
              <a:t>‘</a:t>
            </a:r>
            <a:r>
              <a:rPr lang="en-US" sz="1400" dirty="0" smtClean="0">
                <a:latin typeface="Myriad Pro"/>
              </a:rPr>
              <a:t>drawing </a:t>
            </a:r>
            <a:r>
              <a:rPr lang="en-US" sz="1400" dirty="0">
                <a:latin typeface="Myriad Pro"/>
              </a:rPr>
              <a:t>evidenced conclusions and summaries from fieldwork transcripts and </a:t>
            </a:r>
            <a:r>
              <a:rPr lang="en-US" sz="1400" dirty="0" smtClean="0">
                <a:latin typeface="Myriad Pro"/>
              </a:rPr>
              <a:t>data’ </a:t>
            </a:r>
            <a:r>
              <a:rPr lang="en-US" sz="1400" dirty="0">
                <a:latin typeface="Myriad Pro"/>
              </a:rPr>
              <a:t>to the unseen resources </a:t>
            </a:r>
            <a:r>
              <a:rPr lang="en-US" sz="1400" dirty="0" smtClean="0">
                <a:latin typeface="Myriad Pro"/>
              </a:rPr>
              <a:t>of Tables 1 and 2 and Graph 1. </a:t>
            </a:r>
            <a:r>
              <a:rPr lang="en-US" sz="1400" dirty="0">
                <a:latin typeface="Myriad Pro"/>
              </a:rPr>
              <a:t>There are equal marks attributed to the </a:t>
            </a:r>
            <a:r>
              <a:rPr lang="en-US" sz="1400" dirty="0">
                <a:solidFill>
                  <a:srgbClr val="00B0F0"/>
                </a:solidFill>
                <a:latin typeface="Myriad Pro"/>
              </a:rPr>
              <a:t>analysis</a:t>
            </a:r>
            <a:r>
              <a:rPr lang="en-US" sz="1400" dirty="0">
                <a:latin typeface="Myriad Pro"/>
              </a:rPr>
              <a:t> </a:t>
            </a:r>
            <a:r>
              <a:rPr lang="en-US" sz="1400" dirty="0">
                <a:solidFill>
                  <a:srgbClr val="00B0F0"/>
                </a:solidFill>
                <a:latin typeface="Myriad Pro"/>
              </a:rPr>
              <a:t>of the information in these resources</a:t>
            </a:r>
            <a:r>
              <a:rPr lang="en-US" sz="1400" dirty="0">
                <a:latin typeface="Myriad Pro"/>
              </a:rPr>
              <a:t> and also for coming to a </a:t>
            </a:r>
            <a:r>
              <a:rPr lang="en-US" sz="1400" dirty="0">
                <a:solidFill>
                  <a:srgbClr val="00B0F0"/>
                </a:solidFill>
                <a:latin typeface="Myriad Pro"/>
              </a:rPr>
              <a:t>conclusion</a:t>
            </a:r>
            <a:r>
              <a:rPr lang="en-US" sz="1400" dirty="0">
                <a:latin typeface="Myriad Pro"/>
              </a:rPr>
              <a:t> </a:t>
            </a:r>
            <a:r>
              <a:rPr lang="en-US" sz="1400" dirty="0">
                <a:solidFill>
                  <a:srgbClr val="00B0F0"/>
                </a:solidFill>
                <a:latin typeface="Myriad Pro"/>
              </a:rPr>
              <a:t>which answers the question</a:t>
            </a:r>
            <a:r>
              <a:rPr lang="en-US" sz="1400" dirty="0">
                <a:latin typeface="Myriad Pro"/>
              </a:rPr>
              <a:t>. </a:t>
            </a:r>
            <a:endParaRPr lang="en-US" sz="1400" dirty="0" smtClean="0">
              <a:latin typeface="Myriad Pro"/>
            </a:endParaRPr>
          </a:p>
          <a:p>
            <a:pPr marL="0" indent="0">
              <a:buNone/>
            </a:pPr>
            <a:endParaRPr lang="en-US" sz="1400" dirty="0">
              <a:latin typeface="Myriad Pro"/>
            </a:endParaRPr>
          </a:p>
          <a:p>
            <a:pPr marL="0" indent="0">
              <a:buNone/>
            </a:pPr>
            <a:r>
              <a:rPr lang="en-US" sz="1400" dirty="0" smtClean="0">
                <a:latin typeface="Myriad Pro"/>
              </a:rPr>
              <a:t>The </a:t>
            </a:r>
            <a:r>
              <a:rPr lang="en-US" sz="1400" dirty="0">
                <a:latin typeface="Myriad Pro"/>
              </a:rPr>
              <a:t>asterisk (</a:t>
            </a:r>
            <a:r>
              <a:rPr lang="en-US" sz="1400" b="1" dirty="0">
                <a:latin typeface="Myriad Pro"/>
              </a:rPr>
              <a:t>*</a:t>
            </a:r>
            <a:r>
              <a:rPr lang="en-US" sz="1400" dirty="0">
                <a:latin typeface="Myriad Pro"/>
              </a:rPr>
              <a:t>) shows that ‘Quality of extended response’ will be assessed in this question – see slide 10 for more information on the ‘Quality of extended response descriptors’.</a:t>
            </a:r>
          </a:p>
          <a:p>
            <a:pPr marL="0" indent="0">
              <a:buNone/>
            </a:pPr>
            <a:endParaRPr lang="en-US" sz="1400" dirty="0">
              <a:latin typeface="Myriad Pro"/>
            </a:endParaRPr>
          </a:p>
          <a:p>
            <a:pPr marL="0" indent="0">
              <a:buNone/>
            </a:pPr>
            <a:r>
              <a:rPr lang="en-US" sz="1400" dirty="0" smtClean="0">
                <a:latin typeface="Myriad Pro"/>
              </a:rPr>
              <a:t>There </a:t>
            </a:r>
            <a:r>
              <a:rPr lang="en-US" sz="1400" dirty="0">
                <a:latin typeface="Myriad Pro"/>
              </a:rPr>
              <a:t>are marks for </a:t>
            </a:r>
            <a:r>
              <a:rPr lang="en-US" sz="1400" dirty="0" err="1">
                <a:latin typeface="Myriad Pro"/>
              </a:rPr>
              <a:t>SPaG</a:t>
            </a:r>
            <a:r>
              <a:rPr lang="en-US" sz="1400" dirty="0">
                <a:latin typeface="Myriad Pro"/>
              </a:rPr>
              <a:t> (</a:t>
            </a:r>
            <a:r>
              <a:rPr lang="en-GB" sz="1400" dirty="0">
                <a:latin typeface="Myriad Pro"/>
              </a:rPr>
              <a:t>Spelling, punctuation and grammar and the use of specialist terminology) you can find out more about the </a:t>
            </a:r>
            <a:r>
              <a:rPr lang="en-GB" sz="1400" dirty="0" smtClean="0">
                <a:latin typeface="Myriad Pro"/>
              </a:rPr>
              <a:t>SPaG descriptors </a:t>
            </a:r>
            <a:r>
              <a:rPr lang="en-GB" sz="1400" dirty="0">
                <a:latin typeface="Myriad Pro"/>
              </a:rPr>
              <a:t>on slide </a:t>
            </a:r>
            <a:r>
              <a:rPr lang="en-GB" sz="1400" dirty="0" smtClean="0">
                <a:latin typeface="Myriad Pro"/>
              </a:rPr>
              <a:t>9.</a:t>
            </a:r>
            <a:endParaRPr lang="en-US" sz="1400" i="1" dirty="0">
              <a:latin typeface="Myriad Pro"/>
            </a:endParaRPr>
          </a:p>
        </p:txBody>
      </p:sp>
      <p:sp>
        <p:nvSpPr>
          <p:cNvPr id="4" name="Content Placeholder 2"/>
          <p:cNvSpPr txBox="1">
            <a:spLocks/>
          </p:cNvSpPr>
          <p:nvPr/>
        </p:nvSpPr>
        <p:spPr>
          <a:xfrm>
            <a:off x="323528" y="1116013"/>
            <a:ext cx="8554731" cy="944835"/>
          </a:xfrm>
          <a:prstGeom prst="rect">
            <a:avLst/>
          </a:prstGeom>
          <a:ln>
            <a:solidFill>
              <a:schemeClr val="tx1"/>
            </a:solidFill>
          </a:ln>
        </p:spPr>
        <p:txBody>
          <a:bodyPr>
            <a:noAutofit/>
          </a:bodyPr>
          <a:lstStyle>
            <a:lvl1pPr marL="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1pPr>
            <a:lvl2pPr marL="4572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2pPr>
            <a:lvl3pPr marL="9144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3pPr>
            <a:lvl4pPr marL="13716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4pPr>
            <a:lvl5pPr marL="18288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Suggest </a:t>
            </a:r>
            <a:r>
              <a:rPr lang="en-US" sz="1600" dirty="0"/>
              <a:t>a </a:t>
            </a:r>
            <a:r>
              <a:rPr lang="en-US" sz="1600" dirty="0">
                <a:solidFill>
                  <a:srgbClr val="00B0F0"/>
                </a:solidFill>
              </a:rPr>
              <a:t>conclusion</a:t>
            </a:r>
            <a:r>
              <a:rPr lang="en-US" sz="1600" dirty="0"/>
              <a:t> that the students’ might reach for the enquiry question ‘</a:t>
            </a:r>
            <a:r>
              <a:rPr lang="en-US" sz="1600" u="sng" dirty="0"/>
              <a:t>How do patterns of congestion vary in Bradford?</a:t>
            </a:r>
            <a:r>
              <a:rPr lang="en-US" sz="1600" dirty="0"/>
              <a:t>’. </a:t>
            </a:r>
            <a:r>
              <a:rPr lang="en-US" sz="1600" dirty="0" err="1">
                <a:solidFill>
                  <a:srgbClr val="00B0F0"/>
                </a:solidFill>
              </a:rPr>
              <a:t>Analyse</a:t>
            </a:r>
            <a:r>
              <a:rPr lang="en-US" sz="1600" dirty="0">
                <a:solidFill>
                  <a:srgbClr val="00B0F0"/>
                </a:solidFill>
              </a:rPr>
              <a:t> </a:t>
            </a:r>
            <a:r>
              <a:rPr lang="en-US" sz="1600" dirty="0"/>
              <a:t>the </a:t>
            </a:r>
            <a:r>
              <a:rPr lang="en-US" sz="1600" u="sng" dirty="0"/>
              <a:t>evidence from the information provided </a:t>
            </a:r>
            <a:r>
              <a:rPr lang="en-US" sz="1600" dirty="0"/>
              <a:t>to explain how you have reached that conclusion.</a:t>
            </a:r>
            <a:endParaRPr lang="en-GB" sz="1600" dirty="0"/>
          </a:p>
          <a:p>
            <a:endParaRPr lang="en-GB" dirty="0"/>
          </a:p>
        </p:txBody>
      </p:sp>
    </p:spTree>
    <p:extLst>
      <p:ext uri="{BB962C8B-B14F-4D97-AF65-F5344CB8AC3E}">
        <p14:creationId xmlns:p14="http://schemas.microsoft.com/office/powerpoint/2010/main" val="32001006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sz="4000" dirty="0"/>
              <a:t>Question </a:t>
            </a:r>
            <a:r>
              <a:rPr lang="en-GB" sz="4000" dirty="0" smtClean="0"/>
              <a:t>4(d</a:t>
            </a:r>
            <a:r>
              <a:rPr lang="en-GB" sz="4000" dirty="0"/>
              <a:t>*) </a:t>
            </a:r>
            <a:r>
              <a:rPr lang="en-GB" sz="4000" dirty="0" smtClean="0"/>
              <a:t>– </a:t>
            </a:r>
            <a:r>
              <a:rPr lang="en-GB" sz="4000" dirty="0"/>
              <a:t>The mark scheme</a:t>
            </a:r>
          </a:p>
        </p:txBody>
      </p:sp>
      <p:sp>
        <p:nvSpPr>
          <p:cNvPr id="3" name="Content Placeholder 2"/>
          <p:cNvSpPr>
            <a:spLocks noGrp="1"/>
          </p:cNvSpPr>
          <p:nvPr>
            <p:ph idx="4294967295"/>
          </p:nvPr>
        </p:nvSpPr>
        <p:spPr>
          <a:xfrm>
            <a:off x="200171" y="1387391"/>
            <a:ext cx="8699500" cy="4454525"/>
          </a:xfrm>
        </p:spPr>
        <p:txBody>
          <a:bodyPr/>
          <a:lstStyle/>
          <a:p>
            <a:pPr marL="0" indent="0">
              <a:buNone/>
            </a:pPr>
            <a:r>
              <a:rPr lang="en-GB" sz="1600" b="1" dirty="0">
                <a:solidFill>
                  <a:srgbClr val="1F224E"/>
                </a:solidFill>
                <a:latin typeface="Myriad Pro" charset="0"/>
                <a:ea typeface="Myriad Pro" charset="0"/>
                <a:cs typeface="Myriad Pro" charset="0"/>
              </a:rPr>
              <a:t>Level 3 (6–8 marks)</a:t>
            </a:r>
          </a:p>
          <a:p>
            <a:pPr marL="0" indent="0">
              <a:buNone/>
            </a:pPr>
            <a:r>
              <a:rPr lang="en-US" sz="1600" dirty="0">
                <a:solidFill>
                  <a:srgbClr val="1F224E"/>
                </a:solidFill>
                <a:latin typeface="Myriad Pro" charset="0"/>
                <a:ea typeface="Myriad Pro" charset="0"/>
                <a:cs typeface="Myriad Pro" charset="0"/>
              </a:rPr>
              <a:t>The answer must include a </a:t>
            </a:r>
            <a:r>
              <a:rPr lang="en-US" sz="1600" b="1" dirty="0">
                <a:solidFill>
                  <a:srgbClr val="1F224E"/>
                </a:solidFill>
                <a:latin typeface="Myriad Pro" charset="0"/>
                <a:ea typeface="Myriad Pro" charset="0"/>
                <a:cs typeface="Myriad Pro" charset="0"/>
              </a:rPr>
              <a:t>thorough</a:t>
            </a:r>
            <a:r>
              <a:rPr lang="en-US" sz="1600" dirty="0">
                <a:solidFill>
                  <a:srgbClr val="1F224E"/>
                </a:solidFill>
                <a:latin typeface="Myriad Pro" charset="0"/>
                <a:ea typeface="Myriad Pro" charset="0"/>
                <a:cs typeface="Myriad Pro" charset="0"/>
              </a:rPr>
              <a:t> </a:t>
            </a:r>
            <a:r>
              <a:rPr lang="en-US" sz="1600" dirty="0">
                <a:solidFill>
                  <a:srgbClr val="00B0F0"/>
                </a:solidFill>
                <a:latin typeface="Myriad Pro" charset="0"/>
                <a:ea typeface="Myriad Pro" charset="0"/>
                <a:cs typeface="Myriad Pro" charset="0"/>
              </a:rPr>
              <a:t>analysis</a:t>
            </a:r>
            <a:r>
              <a:rPr lang="en-US" sz="1600" dirty="0">
                <a:solidFill>
                  <a:srgbClr val="1F224E"/>
                </a:solidFill>
                <a:latin typeface="Myriad Pro" charset="0"/>
                <a:ea typeface="Myriad Pro" charset="0"/>
                <a:cs typeface="Myriad Pro" charset="0"/>
              </a:rPr>
              <a:t> </a:t>
            </a:r>
            <a:r>
              <a:rPr lang="en-US" sz="1600" dirty="0">
                <a:solidFill>
                  <a:srgbClr val="00B0F0"/>
                </a:solidFill>
                <a:latin typeface="Myriad Pro" charset="0"/>
                <a:ea typeface="Myriad Pro" charset="0"/>
                <a:cs typeface="Myriad Pro" charset="0"/>
              </a:rPr>
              <a:t>(AO3) </a:t>
            </a:r>
            <a:r>
              <a:rPr lang="en-US" sz="1600" dirty="0">
                <a:solidFill>
                  <a:srgbClr val="1F224E"/>
                </a:solidFill>
                <a:latin typeface="Myriad Pro" charset="0"/>
                <a:ea typeface="Myriad Pro" charset="0"/>
                <a:cs typeface="Myriad Pro" charset="0"/>
              </a:rPr>
              <a:t>of the data provided with justification from all sources of information which is linked together to reach a </a:t>
            </a:r>
            <a:r>
              <a:rPr lang="en-US" sz="1600" b="1" dirty="0">
                <a:solidFill>
                  <a:srgbClr val="1F224E"/>
                </a:solidFill>
                <a:latin typeface="Myriad Pro" charset="0"/>
                <a:ea typeface="Myriad Pro" charset="0"/>
                <a:cs typeface="Myriad Pro" charset="0"/>
              </a:rPr>
              <a:t>thorough</a:t>
            </a:r>
            <a:r>
              <a:rPr lang="en-US" sz="1600" dirty="0">
                <a:solidFill>
                  <a:srgbClr val="1F224E"/>
                </a:solidFill>
                <a:latin typeface="Myriad Pro" charset="0"/>
                <a:ea typeface="Myriad Pro" charset="0"/>
                <a:cs typeface="Myriad Pro" charset="0"/>
              </a:rPr>
              <a:t> </a:t>
            </a:r>
            <a:r>
              <a:rPr lang="en-US" sz="1600" dirty="0">
                <a:solidFill>
                  <a:srgbClr val="00B0F0"/>
                </a:solidFill>
                <a:latin typeface="Myriad Pro" charset="0"/>
                <a:ea typeface="Myriad Pro" charset="0"/>
                <a:cs typeface="Myriad Pro" charset="0"/>
              </a:rPr>
              <a:t>conclusion</a:t>
            </a:r>
            <a:r>
              <a:rPr lang="en-US" sz="1600" dirty="0">
                <a:solidFill>
                  <a:srgbClr val="1F224E"/>
                </a:solidFill>
                <a:latin typeface="Myriad Pro" charset="0"/>
                <a:ea typeface="Myriad Pro" charset="0"/>
                <a:cs typeface="Myriad Pro" charset="0"/>
              </a:rPr>
              <a:t> </a:t>
            </a:r>
            <a:r>
              <a:rPr lang="en-US" sz="1600" dirty="0">
                <a:solidFill>
                  <a:srgbClr val="00B0F0"/>
                </a:solidFill>
                <a:latin typeface="Myriad Pro" charset="0"/>
                <a:ea typeface="Myriad Pro" charset="0"/>
                <a:cs typeface="Myriad Pro" charset="0"/>
              </a:rPr>
              <a:t>(AO3)</a:t>
            </a:r>
            <a:r>
              <a:rPr lang="en-US" sz="1600" dirty="0">
                <a:solidFill>
                  <a:srgbClr val="1F224E"/>
                </a:solidFill>
                <a:latin typeface="Myriad Pro" charset="0"/>
                <a:ea typeface="Myriad Pro" charset="0"/>
                <a:cs typeface="Myriad Pro" charset="0"/>
              </a:rPr>
              <a:t>.</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This will be shown by including </a:t>
            </a:r>
            <a:r>
              <a:rPr lang="en-GB" sz="1600" b="1" dirty="0">
                <a:solidFill>
                  <a:srgbClr val="1F224E"/>
                </a:solidFill>
                <a:latin typeface="Myriad Pro" charset="0"/>
                <a:ea typeface="Myriad Pro" charset="0"/>
                <a:cs typeface="Myriad Pro" charset="0"/>
              </a:rPr>
              <a:t>well-developed</a:t>
            </a:r>
            <a:r>
              <a:rPr lang="en-GB" sz="1600" dirty="0">
                <a:solidFill>
                  <a:srgbClr val="1F224E"/>
                </a:solidFill>
                <a:latin typeface="Myriad Pro" charset="0"/>
                <a:ea typeface="Myriad Pro" charset="0"/>
                <a:cs typeface="Myriad Pro" charset="0"/>
              </a:rPr>
              <a:t> ideas.</a:t>
            </a:r>
          </a:p>
          <a:p>
            <a:endParaRPr lang="en-GB" sz="1600" dirty="0">
              <a:solidFill>
                <a:srgbClr val="1F224E"/>
              </a:solidFill>
              <a:latin typeface="Myriad Pro" charset="0"/>
              <a:ea typeface="Myriad Pro" charset="0"/>
              <a:cs typeface="Myriad Pro" charset="0"/>
            </a:endParaRPr>
          </a:p>
          <a:p>
            <a:pPr marL="0" indent="0">
              <a:buNone/>
            </a:pPr>
            <a:r>
              <a:rPr lang="en-GB" sz="1600" b="1" dirty="0">
                <a:solidFill>
                  <a:srgbClr val="1F224E"/>
                </a:solidFill>
                <a:latin typeface="Myriad Pro" charset="0"/>
                <a:ea typeface="Myriad Pro" charset="0"/>
                <a:cs typeface="Myriad Pro" charset="0"/>
              </a:rPr>
              <a:t>Level 2 (</a:t>
            </a:r>
            <a:r>
              <a:rPr lang="en-GB" sz="1600" b="1" dirty="0" smtClean="0">
                <a:solidFill>
                  <a:srgbClr val="1F224E"/>
                </a:solidFill>
                <a:latin typeface="Myriad Pro" charset="0"/>
                <a:ea typeface="Myriad Pro" charset="0"/>
                <a:cs typeface="Myriad Pro" charset="0"/>
              </a:rPr>
              <a:t>3–5 </a:t>
            </a:r>
            <a:r>
              <a:rPr lang="en-GB" sz="1600" b="1" dirty="0">
                <a:solidFill>
                  <a:srgbClr val="1F224E"/>
                </a:solidFill>
                <a:latin typeface="Myriad Pro" charset="0"/>
                <a:ea typeface="Myriad Pro" charset="0"/>
                <a:cs typeface="Myriad Pro" charset="0"/>
              </a:rPr>
              <a:t>marks) </a:t>
            </a:r>
            <a:r>
              <a:rPr lang="en-GB" sz="1600" dirty="0">
                <a:solidFill>
                  <a:srgbClr val="1F224E"/>
                </a:solidFill>
                <a:latin typeface="Myriad Pro" charset="0"/>
                <a:ea typeface="Myriad Pro" charset="0"/>
                <a:cs typeface="Myriad Pro" charset="0"/>
              </a:rPr>
              <a:t>looks for the same focuses in answers but with </a:t>
            </a:r>
            <a:r>
              <a:rPr lang="en-GB" sz="1600" b="1" dirty="0">
                <a:solidFill>
                  <a:srgbClr val="1F224E"/>
                </a:solidFill>
                <a:latin typeface="Myriad Pro" charset="0"/>
                <a:ea typeface="Myriad Pro" charset="0"/>
                <a:cs typeface="Myriad Pro" charset="0"/>
              </a:rPr>
              <a:t>reasonable</a:t>
            </a:r>
            <a:r>
              <a:rPr lang="en-GB" sz="1600" dirty="0">
                <a:solidFill>
                  <a:srgbClr val="1F224E"/>
                </a:solidFill>
                <a:latin typeface="Myriad Pro" charset="0"/>
                <a:ea typeface="Myriad Pro" charset="0"/>
                <a:cs typeface="Myriad Pro" charset="0"/>
              </a:rPr>
              <a:t> </a:t>
            </a:r>
            <a:r>
              <a:rPr lang="en-GB" sz="1600" dirty="0">
                <a:solidFill>
                  <a:srgbClr val="00B0F0"/>
                </a:solidFill>
                <a:latin typeface="Myriad Pro" charset="0"/>
                <a:ea typeface="Myriad Pro" charset="0"/>
                <a:cs typeface="Myriad Pro" charset="0"/>
              </a:rPr>
              <a:t>analysis</a:t>
            </a:r>
            <a:r>
              <a:rPr lang="en-GB" sz="1600" dirty="0">
                <a:solidFill>
                  <a:srgbClr val="1F224E"/>
                </a:solidFill>
                <a:latin typeface="Myriad Pro" charset="0"/>
                <a:ea typeface="Myriad Pro" charset="0"/>
                <a:cs typeface="Myriad Pro" charset="0"/>
              </a:rPr>
              <a:t> and </a:t>
            </a:r>
            <a:r>
              <a:rPr lang="en-GB" sz="1600" dirty="0">
                <a:solidFill>
                  <a:srgbClr val="00B0F0"/>
                </a:solidFill>
                <a:latin typeface="Myriad Pro" charset="0"/>
                <a:ea typeface="Myriad Pro" charset="0"/>
                <a:cs typeface="Myriad Pro" charset="0"/>
              </a:rPr>
              <a:t>conclusions</a:t>
            </a:r>
            <a:r>
              <a:rPr lang="en-GB" sz="1600" dirty="0">
                <a:solidFill>
                  <a:srgbClr val="1F224E"/>
                </a:solidFill>
                <a:latin typeface="Myriad Pro" charset="0"/>
                <a:ea typeface="Myriad Pro" charset="0"/>
                <a:cs typeface="Myriad Pro" charset="0"/>
              </a:rPr>
              <a:t> through developed ideas.</a:t>
            </a:r>
          </a:p>
          <a:p>
            <a:endParaRPr lang="en-GB" sz="1600" b="1" dirty="0">
              <a:solidFill>
                <a:srgbClr val="1F224E"/>
              </a:solidFill>
              <a:latin typeface="Myriad Pro" charset="0"/>
              <a:ea typeface="Myriad Pro" charset="0"/>
              <a:cs typeface="Myriad Pro" charset="0"/>
            </a:endParaRPr>
          </a:p>
          <a:p>
            <a:pPr marL="0" indent="0">
              <a:buNone/>
            </a:pPr>
            <a:r>
              <a:rPr lang="en-GB" sz="1600" b="1" dirty="0">
                <a:solidFill>
                  <a:srgbClr val="1F224E"/>
                </a:solidFill>
                <a:latin typeface="Myriad Pro" charset="0"/>
                <a:ea typeface="Myriad Pro" charset="0"/>
                <a:cs typeface="Myriad Pro" charset="0"/>
              </a:rPr>
              <a:t>Level 1 (</a:t>
            </a:r>
            <a:r>
              <a:rPr lang="en-GB" sz="1600" b="1" dirty="0" smtClean="0">
                <a:solidFill>
                  <a:srgbClr val="1F224E"/>
                </a:solidFill>
                <a:latin typeface="Myriad Pro" charset="0"/>
                <a:ea typeface="Myriad Pro" charset="0"/>
                <a:cs typeface="Myriad Pro" charset="0"/>
              </a:rPr>
              <a:t>1–2 </a:t>
            </a:r>
            <a:r>
              <a:rPr lang="en-GB" sz="1600" b="1" dirty="0">
                <a:solidFill>
                  <a:srgbClr val="1F224E"/>
                </a:solidFill>
                <a:latin typeface="Myriad Pro" charset="0"/>
                <a:ea typeface="Myriad Pro" charset="0"/>
                <a:cs typeface="Myriad Pro" charset="0"/>
              </a:rPr>
              <a:t>marks) </a:t>
            </a:r>
            <a:r>
              <a:rPr lang="en-GB" sz="1600" dirty="0">
                <a:solidFill>
                  <a:srgbClr val="1F224E"/>
                </a:solidFill>
                <a:latin typeface="Myriad Pro" charset="0"/>
                <a:ea typeface="Myriad Pro" charset="0"/>
                <a:cs typeface="Myriad Pro" charset="0"/>
              </a:rPr>
              <a:t>looks for the same focuses in answers but with </a:t>
            </a:r>
            <a:r>
              <a:rPr lang="en-GB" sz="1600" b="1" dirty="0">
                <a:solidFill>
                  <a:srgbClr val="1F224E"/>
                </a:solidFill>
                <a:latin typeface="Myriad Pro" charset="0"/>
                <a:ea typeface="Myriad Pro" charset="0"/>
                <a:cs typeface="Myriad Pro" charset="0"/>
              </a:rPr>
              <a:t>basic</a:t>
            </a:r>
            <a:r>
              <a:rPr lang="en-GB" sz="1600" dirty="0">
                <a:solidFill>
                  <a:srgbClr val="1F224E"/>
                </a:solidFill>
                <a:latin typeface="Myriad Pro" charset="0"/>
                <a:ea typeface="Myriad Pro" charset="0"/>
                <a:cs typeface="Myriad Pro" charset="0"/>
              </a:rPr>
              <a:t> </a:t>
            </a:r>
            <a:r>
              <a:rPr lang="en-GB" sz="1600" dirty="0">
                <a:solidFill>
                  <a:srgbClr val="00B0F0"/>
                </a:solidFill>
                <a:latin typeface="Myriad Pro" charset="0"/>
                <a:ea typeface="Myriad Pro" charset="0"/>
                <a:cs typeface="Myriad Pro" charset="0"/>
              </a:rPr>
              <a:t>analysis</a:t>
            </a:r>
            <a:r>
              <a:rPr lang="en-GB" sz="1600" dirty="0">
                <a:solidFill>
                  <a:srgbClr val="1F224E"/>
                </a:solidFill>
                <a:latin typeface="Myriad Pro" charset="0"/>
                <a:ea typeface="Myriad Pro" charset="0"/>
                <a:cs typeface="Myriad Pro" charset="0"/>
              </a:rPr>
              <a:t> and </a:t>
            </a:r>
            <a:r>
              <a:rPr lang="en-GB" sz="1600" dirty="0">
                <a:solidFill>
                  <a:srgbClr val="00B0F0"/>
                </a:solidFill>
                <a:latin typeface="Myriad Pro" charset="0"/>
                <a:ea typeface="Myriad Pro" charset="0"/>
                <a:cs typeface="Myriad Pro" charset="0"/>
              </a:rPr>
              <a:t>evaluation</a:t>
            </a:r>
            <a:r>
              <a:rPr lang="en-GB" sz="1600" dirty="0">
                <a:solidFill>
                  <a:srgbClr val="1F224E"/>
                </a:solidFill>
                <a:latin typeface="Myriad Pro" charset="0"/>
                <a:ea typeface="Myriad Pro" charset="0"/>
                <a:cs typeface="Myriad Pro" charset="0"/>
              </a:rPr>
              <a:t> through </a:t>
            </a:r>
            <a:r>
              <a:rPr lang="en-GB" sz="1600" b="1" dirty="0">
                <a:solidFill>
                  <a:srgbClr val="1F224E"/>
                </a:solidFill>
                <a:latin typeface="Myriad Pro" charset="0"/>
                <a:ea typeface="Myriad Pro" charset="0"/>
                <a:cs typeface="Myriad Pro" charset="0"/>
              </a:rPr>
              <a:t>simple</a:t>
            </a:r>
            <a:r>
              <a:rPr lang="en-GB" sz="1600" dirty="0">
                <a:solidFill>
                  <a:srgbClr val="1F224E"/>
                </a:solidFill>
                <a:latin typeface="Myriad Pro" charset="0"/>
                <a:ea typeface="Myriad Pro" charset="0"/>
                <a:cs typeface="Myriad Pro" charset="0"/>
              </a:rPr>
              <a:t> ideas.</a:t>
            </a:r>
          </a:p>
          <a:p>
            <a:endParaRPr lang="en-GB" dirty="0">
              <a:latin typeface="Myriad Pro"/>
            </a:endParaRPr>
          </a:p>
        </p:txBody>
      </p:sp>
      <p:sp>
        <p:nvSpPr>
          <p:cNvPr id="4" name="TextBox 3"/>
          <p:cNvSpPr txBox="1"/>
          <p:nvPr/>
        </p:nvSpPr>
        <p:spPr>
          <a:xfrm>
            <a:off x="2915816" y="4797152"/>
            <a:ext cx="5970510" cy="830997"/>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600" dirty="0">
                <a:solidFill>
                  <a:srgbClr val="1F224E"/>
                </a:solidFill>
                <a:latin typeface="Myriad Pro" charset="0"/>
                <a:ea typeface="Myriad Pro" charset="0"/>
                <a:cs typeface="Myriad Pro" charset="0"/>
              </a:rPr>
              <a:t>‘Quality of extended response’ is assessed within each level – you can find out more about the Quality of Extended Response descriptors on slide </a:t>
            </a:r>
            <a:r>
              <a:rPr lang="en-GB" sz="1600" dirty="0" smtClean="0">
                <a:solidFill>
                  <a:srgbClr val="1F224E"/>
                </a:solidFill>
                <a:latin typeface="Myriad Pro" charset="0"/>
                <a:ea typeface="Myriad Pro" charset="0"/>
                <a:cs typeface="Myriad Pro" charset="0"/>
              </a:rPr>
              <a:t>10.</a:t>
            </a:r>
            <a:endParaRPr lang="en-US" sz="16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0116018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626" y="260648"/>
            <a:ext cx="9144000" cy="685800"/>
          </a:xfrm>
        </p:spPr>
        <p:txBody>
          <a:bodyPr>
            <a:normAutofit/>
          </a:bodyPr>
          <a:lstStyle/>
          <a:p>
            <a:r>
              <a:rPr lang="en-GB" sz="2800" dirty="0"/>
              <a:t>Question </a:t>
            </a:r>
            <a:r>
              <a:rPr lang="en-GB" sz="2800" dirty="0" smtClean="0"/>
              <a:t>4(d</a:t>
            </a:r>
            <a:r>
              <a:rPr lang="en-GB" sz="2800" dirty="0"/>
              <a:t>*) </a:t>
            </a:r>
            <a:r>
              <a:rPr lang="en-GB" sz="2800" dirty="0" smtClean="0"/>
              <a:t>– </a:t>
            </a:r>
            <a:r>
              <a:rPr lang="en-GB" sz="2800" dirty="0"/>
              <a:t>Well-developed? Developed? Simple?</a:t>
            </a:r>
          </a:p>
        </p:txBody>
      </p:sp>
      <p:sp>
        <p:nvSpPr>
          <p:cNvPr id="4" name="TextBox 3"/>
          <p:cNvSpPr txBox="1"/>
          <p:nvPr/>
        </p:nvSpPr>
        <p:spPr>
          <a:xfrm>
            <a:off x="3374902" y="1275298"/>
            <a:ext cx="2594942" cy="2246769"/>
          </a:xfrm>
          <a:prstGeom prst="rect">
            <a:avLst/>
          </a:prstGeom>
          <a:solidFill>
            <a:srgbClr val="ECECEC"/>
          </a:solidFill>
          <a:ln>
            <a:solidFill>
              <a:schemeClr val="tx1"/>
            </a:solidFill>
          </a:ln>
        </p:spPr>
        <p:txBody>
          <a:bodyPr wrap="square" rtlCol="0">
            <a:spAutoFit/>
          </a:bodyPr>
          <a:lstStyle/>
          <a:p>
            <a:r>
              <a:rPr lang="en-GB" sz="1400" dirty="0">
                <a:solidFill>
                  <a:srgbClr val="1F224E"/>
                </a:solidFill>
                <a:latin typeface="Myriad Pro" charset="0"/>
                <a:ea typeface="Myriad Pro" charset="0"/>
                <a:cs typeface="Myriad Pro" charset="0"/>
              </a:rPr>
              <a:t>Examples of </a:t>
            </a:r>
            <a:r>
              <a:rPr lang="en-GB" sz="1400" b="1" dirty="0">
                <a:solidFill>
                  <a:srgbClr val="1F224E"/>
                </a:solidFill>
                <a:latin typeface="Myriad Pro" charset="0"/>
                <a:ea typeface="Myriad Pro" charset="0"/>
                <a:cs typeface="Myriad Pro" charset="0"/>
              </a:rPr>
              <a:t>developed</a:t>
            </a:r>
            <a:r>
              <a:rPr lang="en-GB" sz="1400" dirty="0">
                <a:solidFill>
                  <a:srgbClr val="1F224E"/>
                </a:solidFill>
                <a:latin typeface="Myriad Pro" charset="0"/>
                <a:ea typeface="Myriad Pro" charset="0"/>
                <a:cs typeface="Myriad Pro" charset="0"/>
              </a:rPr>
              <a:t> ideas:</a:t>
            </a:r>
          </a:p>
          <a:p>
            <a:endParaRPr lang="en-GB" sz="1400" dirty="0">
              <a:solidFill>
                <a:srgbClr val="1F224E"/>
              </a:solidFill>
              <a:latin typeface="Myriad Pro" charset="0"/>
              <a:ea typeface="Myriad Pro" charset="0"/>
              <a:cs typeface="Myriad Pro" charset="0"/>
            </a:endParaRPr>
          </a:p>
          <a:p>
            <a:r>
              <a:rPr lang="en-US" sz="1400" dirty="0">
                <a:solidFill>
                  <a:srgbClr val="C00000"/>
                </a:solidFill>
                <a:latin typeface="Myriad Pro" charset="0"/>
                <a:ea typeface="Myriad Pro" charset="0"/>
                <a:cs typeface="Myriad Pro" charset="0"/>
              </a:rPr>
              <a:t>The data suggests that people thought </a:t>
            </a:r>
            <a:r>
              <a:rPr lang="en-US" sz="1400" dirty="0">
                <a:solidFill>
                  <a:srgbClr val="1F224E"/>
                </a:solidFill>
                <a:latin typeface="Myriad Pro" charset="0"/>
                <a:ea typeface="Myriad Pro" charset="0"/>
                <a:cs typeface="Myriad Pro" charset="0"/>
              </a:rPr>
              <a:t>congestion was a bigger problem on Mondays and at the weekend. </a:t>
            </a:r>
            <a:r>
              <a:rPr lang="en-US" sz="1400" dirty="0">
                <a:solidFill>
                  <a:srgbClr val="C00000"/>
                </a:solidFill>
                <a:latin typeface="Myriad Pro" charset="0"/>
                <a:ea typeface="Myriad Pro" charset="0"/>
                <a:cs typeface="Myriad Pro" charset="0"/>
              </a:rPr>
              <a:t>This supports the view that congestion is worst on certain days of the week.</a:t>
            </a:r>
            <a:endParaRPr lang="en-GB" sz="1400" dirty="0">
              <a:solidFill>
                <a:srgbClr val="C00000"/>
              </a:solidFill>
              <a:latin typeface="Myriad Pro" charset="0"/>
              <a:ea typeface="Myriad Pro" charset="0"/>
              <a:cs typeface="Myriad Pro" charset="0"/>
            </a:endParaRPr>
          </a:p>
        </p:txBody>
      </p:sp>
      <p:sp>
        <p:nvSpPr>
          <p:cNvPr id="5" name="TextBox 4"/>
          <p:cNvSpPr txBox="1"/>
          <p:nvPr/>
        </p:nvSpPr>
        <p:spPr>
          <a:xfrm>
            <a:off x="539552" y="1273363"/>
            <a:ext cx="2376264" cy="1600438"/>
          </a:xfrm>
          <a:prstGeom prst="rect">
            <a:avLst/>
          </a:prstGeom>
          <a:solidFill>
            <a:srgbClr val="ECECEC"/>
          </a:solidFill>
          <a:ln>
            <a:solidFill>
              <a:schemeClr val="tx1"/>
            </a:solidFill>
          </a:ln>
        </p:spPr>
        <p:txBody>
          <a:bodyPr wrap="square" rtlCol="0">
            <a:spAutoFit/>
          </a:bodyPr>
          <a:lstStyle/>
          <a:p>
            <a:r>
              <a:rPr lang="en-GB" sz="1400" dirty="0">
                <a:solidFill>
                  <a:srgbClr val="1F224E"/>
                </a:solidFill>
                <a:latin typeface="Myriad Pro" charset="0"/>
                <a:ea typeface="Myriad Pro" charset="0"/>
                <a:cs typeface="Myriad Pro" charset="0"/>
              </a:rPr>
              <a:t>Examples of </a:t>
            </a:r>
            <a:r>
              <a:rPr lang="en-GB" sz="1400" b="1" dirty="0">
                <a:solidFill>
                  <a:srgbClr val="1F224E"/>
                </a:solidFill>
                <a:latin typeface="Myriad Pro" charset="0"/>
                <a:ea typeface="Myriad Pro" charset="0"/>
                <a:cs typeface="Myriad Pro" charset="0"/>
              </a:rPr>
              <a:t>simple</a:t>
            </a:r>
            <a:r>
              <a:rPr lang="en-GB" sz="1400" dirty="0">
                <a:solidFill>
                  <a:srgbClr val="1F224E"/>
                </a:solidFill>
                <a:latin typeface="Myriad Pro" charset="0"/>
                <a:ea typeface="Myriad Pro" charset="0"/>
                <a:cs typeface="Myriad Pro" charset="0"/>
              </a:rPr>
              <a:t> ideas:</a:t>
            </a:r>
          </a:p>
          <a:p>
            <a:endParaRPr lang="en-GB" sz="1400" dirty="0">
              <a:solidFill>
                <a:srgbClr val="1F224E"/>
              </a:solidFill>
              <a:latin typeface="Myriad Pro" charset="0"/>
              <a:ea typeface="Myriad Pro" charset="0"/>
              <a:cs typeface="Myriad Pro" charset="0"/>
            </a:endParaRPr>
          </a:p>
          <a:p>
            <a:r>
              <a:rPr lang="en-US" sz="1400" dirty="0">
                <a:solidFill>
                  <a:srgbClr val="1F224E"/>
                </a:solidFill>
                <a:latin typeface="Myriad Pro" charset="0"/>
                <a:ea typeface="Myriad Pro" charset="0"/>
                <a:cs typeface="Myriad Pro" charset="0"/>
              </a:rPr>
              <a:t>I think that congestion is a big problem on Mondays and Fridays as this is what most people in the survey said.</a:t>
            </a:r>
            <a:endParaRPr lang="en-GB" sz="1400" dirty="0">
              <a:solidFill>
                <a:srgbClr val="1F224E"/>
              </a:solidFill>
              <a:latin typeface="Myriad Pro" charset="0"/>
              <a:ea typeface="Myriad Pro" charset="0"/>
              <a:cs typeface="Myriad Pro" charset="0"/>
            </a:endParaRPr>
          </a:p>
        </p:txBody>
      </p:sp>
      <p:sp>
        <p:nvSpPr>
          <p:cNvPr id="6" name="TextBox 5"/>
          <p:cNvSpPr txBox="1"/>
          <p:nvPr/>
        </p:nvSpPr>
        <p:spPr>
          <a:xfrm>
            <a:off x="6300192" y="1268760"/>
            <a:ext cx="2698925" cy="3323987"/>
          </a:xfrm>
          <a:prstGeom prst="rect">
            <a:avLst/>
          </a:prstGeom>
          <a:solidFill>
            <a:srgbClr val="ECECEC"/>
          </a:solidFill>
          <a:ln>
            <a:solidFill>
              <a:schemeClr val="tx1"/>
            </a:solidFill>
          </a:ln>
        </p:spPr>
        <p:txBody>
          <a:bodyPr wrap="square" rtlCol="0">
            <a:spAutoFit/>
          </a:bodyPr>
          <a:lstStyle/>
          <a:p>
            <a:r>
              <a:rPr lang="en-GB" sz="1400" dirty="0">
                <a:solidFill>
                  <a:srgbClr val="1F224E"/>
                </a:solidFill>
                <a:latin typeface="Myriad Pro" charset="0"/>
                <a:ea typeface="Myriad Pro" charset="0"/>
                <a:cs typeface="Myriad Pro" charset="0"/>
              </a:rPr>
              <a:t>Examples of </a:t>
            </a:r>
            <a:r>
              <a:rPr lang="en-GB" sz="1400" b="1" dirty="0">
                <a:solidFill>
                  <a:srgbClr val="1F224E"/>
                </a:solidFill>
                <a:latin typeface="Myriad Pro" charset="0"/>
                <a:ea typeface="Myriad Pro" charset="0"/>
                <a:cs typeface="Myriad Pro" charset="0"/>
              </a:rPr>
              <a:t>well-developed</a:t>
            </a:r>
            <a:r>
              <a:rPr lang="en-GB" sz="1400" dirty="0">
                <a:solidFill>
                  <a:srgbClr val="1F224E"/>
                </a:solidFill>
                <a:latin typeface="Myriad Pro" charset="0"/>
                <a:ea typeface="Myriad Pro" charset="0"/>
                <a:cs typeface="Myriad Pro" charset="0"/>
              </a:rPr>
              <a:t> ideas:</a:t>
            </a:r>
          </a:p>
          <a:p>
            <a:endParaRPr lang="en-GB" sz="1400" dirty="0">
              <a:solidFill>
                <a:srgbClr val="1F224E"/>
              </a:solidFill>
              <a:latin typeface="Myriad Pro" charset="0"/>
              <a:ea typeface="Myriad Pro" charset="0"/>
              <a:cs typeface="Myriad Pro" charset="0"/>
            </a:endParaRPr>
          </a:p>
          <a:p>
            <a:r>
              <a:rPr lang="en-US" sz="1400" dirty="0">
                <a:solidFill>
                  <a:srgbClr val="1F224E"/>
                </a:solidFill>
                <a:latin typeface="Myriad Pro" charset="0"/>
                <a:ea typeface="Myriad Pro" charset="0"/>
                <a:cs typeface="Myriad Pro" charset="0"/>
              </a:rPr>
              <a:t>The data suggests that </a:t>
            </a:r>
            <a:r>
              <a:rPr lang="en-US" sz="1400" dirty="0">
                <a:solidFill>
                  <a:srgbClr val="C00000"/>
                </a:solidFill>
                <a:latin typeface="Myriad Pro" charset="0"/>
                <a:ea typeface="Myriad Pro" charset="0"/>
                <a:cs typeface="Myriad Pro" charset="0"/>
              </a:rPr>
              <a:t>traffic congestion was thought to be a problem every day with 73% of people suggesting this</a:t>
            </a:r>
            <a:r>
              <a:rPr lang="en-US" sz="1400" dirty="0">
                <a:solidFill>
                  <a:srgbClr val="1F224E"/>
                </a:solidFill>
                <a:latin typeface="Myriad Pro" charset="0"/>
                <a:ea typeface="Myriad Pro" charset="0"/>
                <a:cs typeface="Myriad Pro" charset="0"/>
              </a:rPr>
              <a:t>. However </a:t>
            </a:r>
            <a:r>
              <a:rPr lang="en-US" sz="1400" dirty="0">
                <a:solidFill>
                  <a:srgbClr val="C00000"/>
                </a:solidFill>
                <a:latin typeface="Myriad Pro" charset="0"/>
                <a:ea typeface="Myriad Pro" charset="0"/>
                <a:cs typeface="Myriad Pro" charset="0"/>
              </a:rPr>
              <a:t>another question suggests that it is a particular problem on Mondays and weekends (44% and 28%) </a:t>
            </a:r>
            <a:r>
              <a:rPr lang="en-US" sz="1400" dirty="0">
                <a:solidFill>
                  <a:srgbClr val="1F224E"/>
                </a:solidFill>
                <a:latin typeface="Myriad Pro" charset="0"/>
                <a:ea typeface="Myriad Pro" charset="0"/>
                <a:cs typeface="Myriad Pro" charset="0"/>
              </a:rPr>
              <a:t>which </a:t>
            </a:r>
            <a:r>
              <a:rPr lang="en-US" sz="1400" dirty="0">
                <a:solidFill>
                  <a:srgbClr val="C00000"/>
                </a:solidFill>
                <a:latin typeface="Myriad Pro" charset="0"/>
                <a:ea typeface="Myriad Pro" charset="0"/>
                <a:cs typeface="Myriad Pro" charset="0"/>
              </a:rPr>
              <a:t>leads me to the conclusion that congestion is a particular problem </a:t>
            </a:r>
            <a:r>
              <a:rPr lang="en-US" sz="1400" dirty="0">
                <a:solidFill>
                  <a:srgbClr val="1F224E"/>
                </a:solidFill>
                <a:latin typeface="Myriad Pro" charset="0"/>
                <a:ea typeface="Myriad Pro" charset="0"/>
                <a:cs typeface="Myriad Pro" charset="0"/>
              </a:rPr>
              <a:t>on certain days of the week.</a:t>
            </a:r>
            <a:endParaRPr lang="en-GB" sz="1400" dirty="0">
              <a:solidFill>
                <a:srgbClr val="1F224E"/>
              </a:solidFill>
              <a:latin typeface="Myriad Pro" charset="0"/>
              <a:ea typeface="Myriad Pro" charset="0"/>
              <a:cs typeface="Myriad Pro" charset="0"/>
            </a:endParaRPr>
          </a:p>
        </p:txBody>
      </p:sp>
      <p:sp>
        <p:nvSpPr>
          <p:cNvPr id="7" name="Content Placeholder 2"/>
          <p:cNvSpPr txBox="1">
            <a:spLocks/>
          </p:cNvSpPr>
          <p:nvPr/>
        </p:nvSpPr>
        <p:spPr>
          <a:xfrm>
            <a:off x="574900" y="3717032"/>
            <a:ext cx="5400675" cy="6007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 examples show what might be considered ‘</a:t>
            </a:r>
            <a:r>
              <a:rPr lang="en-GB" sz="1400" b="1" dirty="0" smtClean="0">
                <a:solidFill>
                  <a:srgbClr val="1F224E"/>
                </a:solidFill>
                <a:latin typeface="Myriad Pro" charset="0"/>
                <a:ea typeface="Myriad Pro" charset="0"/>
                <a:cs typeface="Myriad Pro" charset="0"/>
              </a:rPr>
              <a:t>well-developed</a:t>
            </a:r>
            <a:r>
              <a:rPr lang="en-GB" sz="1400" dirty="0" smtClean="0">
                <a:solidFill>
                  <a:srgbClr val="1F224E"/>
                </a:solidFill>
                <a:latin typeface="Myriad Pro" charset="0"/>
                <a:ea typeface="Myriad Pro" charset="0"/>
                <a:cs typeface="Myriad Pro" charset="0"/>
              </a:rPr>
              <a:t>’, ‘</a:t>
            </a:r>
            <a:r>
              <a:rPr lang="en-GB" sz="1400" b="1" dirty="0" smtClean="0">
                <a:solidFill>
                  <a:srgbClr val="1F224E"/>
                </a:solidFill>
                <a:latin typeface="Myriad Pro" charset="0"/>
                <a:ea typeface="Myriad Pro" charset="0"/>
                <a:cs typeface="Myriad Pro" charset="0"/>
              </a:rPr>
              <a:t>developed</a:t>
            </a:r>
            <a:r>
              <a:rPr lang="en-GB" sz="1400" dirty="0" smtClean="0">
                <a:solidFill>
                  <a:srgbClr val="1F224E"/>
                </a:solidFill>
                <a:latin typeface="Myriad Pro" charset="0"/>
                <a:ea typeface="Myriad Pro" charset="0"/>
                <a:cs typeface="Myriad Pro" charset="0"/>
              </a:rPr>
              <a:t>’ and ‘</a:t>
            </a:r>
            <a:r>
              <a:rPr lang="en-GB" sz="1400" b="1" dirty="0" smtClean="0">
                <a:solidFill>
                  <a:srgbClr val="1F224E"/>
                </a:solidFill>
                <a:latin typeface="Myriad Pro" charset="0"/>
                <a:ea typeface="Myriad Pro" charset="0"/>
                <a:cs typeface="Myriad Pro" charset="0"/>
              </a:rPr>
              <a:t>simple</a:t>
            </a:r>
            <a:r>
              <a:rPr lang="en-GB" sz="1400" dirty="0" smtClean="0">
                <a:solidFill>
                  <a:srgbClr val="1F224E"/>
                </a:solidFill>
                <a:latin typeface="Myriad Pro" charset="0"/>
                <a:ea typeface="Myriad Pro" charset="0"/>
                <a:cs typeface="Myriad Pro" charset="0"/>
              </a:rPr>
              <a:t>’ ideas and how an answer might progress from one to the other. </a:t>
            </a:r>
          </a:p>
          <a:p>
            <a:pPr marL="0" indent="0">
              <a:buFont typeface="Arial" panose="020B0604020202020204" pitchFamily="34" charset="0"/>
              <a:buNone/>
            </a:pPr>
            <a:endParaRPr lang="en-GB" sz="1400" dirty="0">
              <a:solidFill>
                <a:srgbClr val="1F224E"/>
              </a:solidFill>
              <a:latin typeface="Myriad Pro" charset="0"/>
              <a:ea typeface="Myriad Pro" charset="0"/>
              <a:cs typeface="Myriad Pro" charset="0"/>
            </a:endParaRPr>
          </a:p>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There should be a conclusion based on the analysis off evidence from the information proved – statistics from the information should be used as evidence. There should be a justification of the conclusion through the analysed evidence.</a:t>
            </a:r>
            <a:endParaRPr lang="en-GB"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646992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Autofit/>
          </a:bodyPr>
          <a:lstStyle/>
          <a:p>
            <a:r>
              <a:rPr lang="en-GB" dirty="0"/>
              <a:t>Question </a:t>
            </a:r>
            <a:r>
              <a:rPr lang="en-GB" dirty="0" smtClean="0"/>
              <a:t>5(a) </a:t>
            </a:r>
            <a:r>
              <a:rPr lang="en-GB" dirty="0"/>
              <a:t>– </a:t>
            </a:r>
            <a:r>
              <a:rPr lang="en-GB" dirty="0" smtClean="0"/>
              <a:t>4 marks</a:t>
            </a:r>
            <a:endParaRPr lang="en-GB" dirty="0"/>
          </a:p>
        </p:txBody>
      </p:sp>
      <p:sp>
        <p:nvSpPr>
          <p:cNvPr id="4" name="Content Placeholder 2"/>
          <p:cNvSpPr txBox="1">
            <a:spLocks/>
          </p:cNvSpPr>
          <p:nvPr/>
        </p:nvSpPr>
        <p:spPr>
          <a:xfrm>
            <a:off x="395536" y="1268338"/>
            <a:ext cx="8147248" cy="2088654"/>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t>You will have taken part in fieldwork in a </a:t>
            </a:r>
            <a:r>
              <a:rPr lang="en-US" sz="1400" b="1" dirty="0"/>
              <a:t>physical geography </a:t>
            </a:r>
            <a:r>
              <a:rPr lang="en-US" sz="1400" dirty="0"/>
              <a:t>environment as part of your studies. Examples might include a river or a coastal area</a:t>
            </a:r>
            <a:r>
              <a:rPr lang="en-US" sz="1400" dirty="0" smtClean="0"/>
              <a:t>.</a:t>
            </a:r>
          </a:p>
          <a:p>
            <a:pPr marL="0" indent="0">
              <a:buNone/>
            </a:pPr>
            <a:r>
              <a:rPr lang="en-US" sz="1400" dirty="0" smtClean="0"/>
              <a:t>State </a:t>
            </a:r>
            <a:r>
              <a:rPr lang="en-US" sz="1400" dirty="0"/>
              <a:t>your fieldwork question for investigation</a:t>
            </a:r>
            <a:r>
              <a:rPr lang="en-US" sz="1400" dirty="0" smtClean="0"/>
              <a:t>:</a:t>
            </a:r>
          </a:p>
          <a:p>
            <a:pPr marL="0" indent="0">
              <a:buNone/>
            </a:pPr>
            <a:r>
              <a:rPr lang="en-US" sz="1400" dirty="0"/>
              <a:t>Location of study area</a:t>
            </a:r>
            <a:r>
              <a:rPr lang="en-US" sz="1400" dirty="0" smtClean="0"/>
              <a:t>:</a:t>
            </a:r>
          </a:p>
          <a:p>
            <a:pPr marL="0" indent="0">
              <a:buNone/>
            </a:pPr>
            <a:endParaRPr lang="en-US" sz="1400" dirty="0"/>
          </a:p>
          <a:p>
            <a:pPr marL="0" indent="0">
              <a:buNone/>
            </a:pPr>
            <a:r>
              <a:rPr lang="en-US" sz="1400" dirty="0">
                <a:solidFill>
                  <a:srgbClr val="00B0F0"/>
                </a:solidFill>
              </a:rPr>
              <a:t>Explain the </a:t>
            </a:r>
            <a:r>
              <a:rPr lang="en-US" sz="1400" u="sng" dirty="0">
                <a:solidFill>
                  <a:srgbClr val="00B0F0"/>
                </a:solidFill>
              </a:rPr>
              <a:t>suitability</a:t>
            </a:r>
            <a:r>
              <a:rPr lang="en-US" sz="1400" dirty="0">
                <a:solidFill>
                  <a:srgbClr val="00B0F0"/>
                </a:solidFill>
              </a:rPr>
              <a:t> </a:t>
            </a:r>
            <a:r>
              <a:rPr lang="en-US" sz="1400" dirty="0"/>
              <a:t>of </a:t>
            </a:r>
            <a:r>
              <a:rPr lang="en-US" sz="1400" b="1" dirty="0"/>
              <a:t>one </a:t>
            </a:r>
            <a:r>
              <a:rPr lang="en-US" sz="1400" u="sng" dirty="0"/>
              <a:t>key question or hypothesis</a:t>
            </a:r>
            <a:r>
              <a:rPr lang="en-US" sz="1400" dirty="0"/>
              <a:t> that you chose to help </a:t>
            </a:r>
            <a:r>
              <a:rPr lang="en-US" sz="1400" u="sng" dirty="0"/>
              <a:t>answer your fieldwork question for investigation</a:t>
            </a:r>
            <a:r>
              <a:rPr lang="en-US" sz="1400" dirty="0" smtClean="0"/>
              <a:t>.</a:t>
            </a:r>
          </a:p>
          <a:p>
            <a:pPr marL="0" indent="0">
              <a:buNone/>
            </a:pPr>
            <a:r>
              <a:rPr lang="en-US" sz="1400" dirty="0"/>
              <a:t>Key question/hypothesis:</a:t>
            </a:r>
            <a:endParaRPr lang="en-US" sz="1400" b="1" dirty="0"/>
          </a:p>
        </p:txBody>
      </p:sp>
      <p:sp>
        <p:nvSpPr>
          <p:cNvPr id="8" name="Content Placeholder 2"/>
          <p:cNvSpPr txBox="1">
            <a:spLocks/>
          </p:cNvSpPr>
          <p:nvPr/>
        </p:nvSpPr>
        <p:spPr>
          <a:xfrm>
            <a:off x="429054" y="3501008"/>
            <a:ext cx="8140377"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solidFill>
                  <a:srgbClr val="1F224E"/>
                </a:solidFill>
                <a:latin typeface="Myriad Pro" charset="0"/>
                <a:ea typeface="Myriad Pro" charset="0"/>
                <a:cs typeface="Myriad Pro" charset="0"/>
              </a:rPr>
              <a:t>This is an </a:t>
            </a:r>
            <a:r>
              <a:rPr lang="en-GB" sz="1400" dirty="0">
                <a:solidFill>
                  <a:srgbClr val="00B0F0"/>
                </a:solidFill>
                <a:latin typeface="Myriad Pro" charset="0"/>
                <a:ea typeface="Myriad Pro" charset="0"/>
                <a:cs typeface="Myriad Pro" charset="0"/>
              </a:rPr>
              <a:t>AO3 (application) </a:t>
            </a:r>
            <a:r>
              <a:rPr lang="en-GB" sz="1400" dirty="0">
                <a:solidFill>
                  <a:srgbClr val="1F224E"/>
                </a:solidFill>
                <a:latin typeface="Myriad Pro" charset="0"/>
                <a:ea typeface="Myriad Pro" charset="0"/>
                <a:cs typeface="Myriad Pro" charset="0"/>
              </a:rPr>
              <a:t>question as students need to </a:t>
            </a:r>
            <a:r>
              <a:rPr lang="en-GB" sz="1400" dirty="0">
                <a:solidFill>
                  <a:srgbClr val="00B0F0"/>
                </a:solidFill>
                <a:latin typeface="Myriad Pro" charset="0"/>
                <a:ea typeface="Myriad Pro" charset="0"/>
                <a:cs typeface="Myriad Pro" charset="0"/>
              </a:rPr>
              <a:t>apply their knowledge and understanding </a:t>
            </a:r>
            <a:r>
              <a:rPr lang="en-GB" sz="1400" dirty="0">
                <a:solidFill>
                  <a:srgbClr val="1F224E"/>
                </a:solidFill>
                <a:latin typeface="Myriad Pro" charset="0"/>
                <a:ea typeface="Myriad Pro" charset="0"/>
                <a:cs typeface="Myriad Pro" charset="0"/>
              </a:rPr>
              <a:t>to their own experience of fieldwork of ‘</a:t>
            </a:r>
            <a:r>
              <a:rPr lang="en-US" sz="1400" dirty="0">
                <a:solidFill>
                  <a:srgbClr val="1F224E"/>
                </a:solidFill>
                <a:latin typeface="Myriad Pro" charset="0"/>
                <a:ea typeface="Myriad Pro" charset="0"/>
                <a:cs typeface="Myriad Pro" charset="0"/>
              </a:rPr>
              <a:t>processing and presenting fieldwork data in various ways including maps, graphs and diagrams’ </a:t>
            </a:r>
            <a:r>
              <a:rPr lang="en-GB" sz="1400" dirty="0">
                <a:solidFill>
                  <a:srgbClr val="1F224E"/>
                </a:solidFill>
                <a:latin typeface="Myriad Pro" charset="0"/>
                <a:ea typeface="Myriad Pro" charset="0"/>
                <a:cs typeface="Myriad Pro" charset="0"/>
              </a:rPr>
              <a:t>in order to explain the suitability of one </a:t>
            </a:r>
            <a:r>
              <a:rPr lang="en-US" sz="1400" dirty="0">
                <a:solidFill>
                  <a:srgbClr val="1F224E"/>
                </a:solidFill>
                <a:latin typeface="Myriad Pro" charset="0"/>
                <a:ea typeface="Myriad Pro" charset="0"/>
                <a:cs typeface="Myriad Pro" charset="0"/>
              </a:rPr>
              <a:t>key question or hypothesis that you chose to help answer your fieldwork question for investigation</a:t>
            </a:r>
            <a:r>
              <a:rPr lang="en-GB" sz="1400" dirty="0">
                <a:solidFill>
                  <a:srgbClr val="1F224E"/>
                </a:solidFill>
                <a:latin typeface="Myriad Pro" charset="0"/>
                <a:ea typeface="Myriad Pro" charset="0"/>
                <a:cs typeface="Myriad Pro" charset="0"/>
              </a:rPr>
              <a:t>. </a:t>
            </a:r>
            <a:endParaRPr lang="en-GB" sz="1400" dirty="0" smtClean="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There is space provided for students to write their fieldwork question for investigation (the overall title) and location of study to help draw their focus.</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We have used both terms ‘key question’ and ‘hypothesis’ so that students are clear that they can use either depending on what they used during their fieldwork experiences.</a:t>
            </a:r>
            <a:endParaRPr lang="en-GB"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4790136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2" y="260648"/>
            <a:ext cx="8699500" cy="685800"/>
          </a:xfrm>
        </p:spPr>
        <p:txBody>
          <a:bodyPr>
            <a:noAutofit/>
          </a:bodyPr>
          <a:lstStyle/>
          <a:p>
            <a:r>
              <a:rPr lang="en-GB" dirty="0"/>
              <a:t>Question </a:t>
            </a:r>
            <a:r>
              <a:rPr lang="en-GB" dirty="0" smtClean="0"/>
              <a:t>5(a) </a:t>
            </a:r>
            <a:r>
              <a:rPr lang="en-GB" dirty="0"/>
              <a:t>– </a:t>
            </a:r>
            <a:r>
              <a:rPr lang="en-GB" dirty="0" smtClean="0"/>
              <a:t>The mark scheme</a:t>
            </a:r>
            <a:endParaRPr lang="en-GB" dirty="0"/>
          </a:p>
        </p:txBody>
      </p:sp>
      <p:sp>
        <p:nvSpPr>
          <p:cNvPr id="4" name="Content Placeholder 2"/>
          <p:cNvSpPr txBox="1">
            <a:spLocks/>
          </p:cNvSpPr>
          <p:nvPr/>
        </p:nvSpPr>
        <p:spPr>
          <a:xfrm>
            <a:off x="395536" y="1268338"/>
            <a:ext cx="8147248" cy="1008534"/>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solidFill>
                  <a:srgbClr val="00B0F0"/>
                </a:solidFill>
              </a:rPr>
              <a:t>Explain the </a:t>
            </a:r>
            <a:r>
              <a:rPr lang="en-US" sz="1600" u="sng" dirty="0">
                <a:solidFill>
                  <a:srgbClr val="00B0F0"/>
                </a:solidFill>
              </a:rPr>
              <a:t>suitability</a:t>
            </a:r>
            <a:r>
              <a:rPr lang="en-US" sz="1600" dirty="0">
                <a:solidFill>
                  <a:srgbClr val="00B0F0"/>
                </a:solidFill>
              </a:rPr>
              <a:t> </a:t>
            </a:r>
            <a:r>
              <a:rPr lang="en-US" sz="1600" dirty="0"/>
              <a:t>of </a:t>
            </a:r>
            <a:r>
              <a:rPr lang="en-US" sz="1600" b="1" dirty="0"/>
              <a:t>one </a:t>
            </a:r>
            <a:r>
              <a:rPr lang="en-US" sz="1600" u="sng" dirty="0"/>
              <a:t>key question or hypothesis</a:t>
            </a:r>
            <a:r>
              <a:rPr lang="en-US" sz="1600" dirty="0"/>
              <a:t> that you chose to help </a:t>
            </a:r>
            <a:r>
              <a:rPr lang="en-US" sz="1600" u="sng" dirty="0"/>
              <a:t>answer your fieldwork question for investigation</a:t>
            </a:r>
            <a:r>
              <a:rPr lang="en-US" sz="1600" dirty="0" smtClean="0"/>
              <a:t>.</a:t>
            </a:r>
          </a:p>
          <a:p>
            <a:pPr marL="0" indent="0">
              <a:buNone/>
            </a:pPr>
            <a:r>
              <a:rPr lang="en-US" sz="1600" dirty="0"/>
              <a:t>Key question/hypothesis</a:t>
            </a:r>
            <a:r>
              <a:rPr lang="en-US" sz="1600" dirty="0" smtClean="0"/>
              <a:t>:</a:t>
            </a:r>
            <a:endParaRPr lang="en-US" sz="1600" b="1" dirty="0"/>
          </a:p>
        </p:txBody>
      </p:sp>
      <p:sp>
        <p:nvSpPr>
          <p:cNvPr id="8" name="Content Placeholder 2"/>
          <p:cNvSpPr txBox="1">
            <a:spLocks/>
          </p:cNvSpPr>
          <p:nvPr/>
        </p:nvSpPr>
        <p:spPr>
          <a:xfrm>
            <a:off x="386011" y="2478782"/>
            <a:ext cx="8140377" cy="28944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smtClean="0">
                <a:solidFill>
                  <a:srgbClr val="1F224E"/>
                </a:solidFill>
                <a:latin typeface="Myriad Pro" charset="0"/>
                <a:ea typeface="Myriad Pro" charset="0"/>
                <a:cs typeface="Myriad Pro" charset="0"/>
              </a:rPr>
              <a:t>The four marks are for a justification of why the key question or hypothesis was suitable. There are no marks for stating the key question/hypothesis and so if a student does not write their key question or hypothesis in the space provided it does not affect their mark.</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An exemplar answer is given below:</a:t>
            </a:r>
          </a:p>
          <a:p>
            <a:pPr marL="0" indent="0">
              <a:buNone/>
            </a:pPr>
            <a:endParaRPr lang="en-GB" sz="1400" dirty="0" smtClean="0">
              <a:solidFill>
                <a:srgbClr val="1F224E"/>
              </a:solidFill>
              <a:latin typeface="Myriad Pro" charset="0"/>
            </a:endParaRPr>
          </a:p>
          <a:p>
            <a:pPr marL="0" indent="0">
              <a:buNone/>
            </a:pPr>
            <a:r>
              <a:rPr lang="en-US" sz="1400" dirty="0">
                <a:solidFill>
                  <a:srgbClr val="1F224E"/>
                </a:solidFill>
                <a:latin typeface="Myriad Pro" charset="0"/>
                <a:ea typeface="Myriad Pro" charset="0"/>
                <a:cs typeface="Myriad Pro" charset="0"/>
              </a:rPr>
              <a:t>Key Question ‘The River </a:t>
            </a:r>
            <a:r>
              <a:rPr lang="en-US" sz="1400" dirty="0" err="1">
                <a:solidFill>
                  <a:srgbClr val="1F224E"/>
                </a:solidFill>
                <a:latin typeface="Myriad Pro" charset="0"/>
                <a:ea typeface="Myriad Pro" charset="0"/>
                <a:cs typeface="Myriad Pro" charset="0"/>
              </a:rPr>
              <a:t>Ouse</a:t>
            </a:r>
            <a:r>
              <a:rPr lang="en-US" sz="1400" dirty="0">
                <a:solidFill>
                  <a:srgbClr val="1F224E"/>
                </a:solidFill>
                <a:latin typeface="Myriad Pro" charset="0"/>
                <a:ea typeface="Myriad Pro" charset="0"/>
                <a:cs typeface="Myriad Pro" charset="0"/>
              </a:rPr>
              <a:t> widens from source to mouth’.</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This is a suitable key question as processes such as corrosion and hydraulic action cause erosion of the river banks which widens the river </a:t>
            </a:r>
            <a:r>
              <a:rPr lang="en-GB" sz="1400" dirty="0">
                <a:solidFill>
                  <a:srgbClr val="1F224E"/>
                </a:solidFill>
                <a:latin typeface="Myriad Pro" charset="0"/>
                <a:ea typeface="Myriad Pro" charset="0"/>
                <a:cs typeface="Myriad Pro" charset="0"/>
              </a:rPr>
              <a:t>(</a:t>
            </a:r>
            <a:r>
              <a:rPr lang="en-GB" sz="1400" dirty="0">
                <a:solidFill>
                  <a:srgbClr val="1F224E"/>
                </a:solidFill>
                <a:latin typeface="Myriad Pro" charset="0"/>
                <a:ea typeface="Myriad Pro" charset="0"/>
                <a:cs typeface="Myriad Pro" charset="0"/>
                <a:sym typeface="Wingdings"/>
              </a:rPr>
              <a:t></a:t>
            </a:r>
            <a:r>
              <a:rPr lang="en-GB" sz="1400" dirty="0">
                <a:solidFill>
                  <a:srgbClr val="1F224E"/>
                </a:solidFill>
                <a:latin typeface="Myriad Pro" charset="0"/>
                <a:ea typeface="Myriad Pro" charset="0"/>
                <a:cs typeface="Myriad Pro" charset="0"/>
              </a:rPr>
              <a:t>) </a:t>
            </a:r>
            <a:r>
              <a:rPr lang="en-US" sz="1400" dirty="0" smtClean="0">
                <a:solidFill>
                  <a:srgbClr val="1F224E"/>
                </a:solidFill>
                <a:latin typeface="Myriad Pro" charset="0"/>
                <a:ea typeface="Myriad Pro" charset="0"/>
                <a:cs typeface="Myriad Pro" charset="0"/>
              </a:rPr>
              <a:t>and </a:t>
            </a:r>
            <a:r>
              <a:rPr lang="en-US" sz="1400" dirty="0">
                <a:solidFill>
                  <a:srgbClr val="1F224E"/>
                </a:solidFill>
                <a:latin typeface="Myriad Pro" charset="0"/>
                <a:ea typeface="Myriad Pro" charset="0"/>
                <a:cs typeface="Myriad Pro" charset="0"/>
              </a:rPr>
              <a:t>leads to an increase in velocity from source to mouth </a:t>
            </a:r>
            <a:r>
              <a:rPr lang="en-GB" sz="1400" dirty="0">
                <a:solidFill>
                  <a:srgbClr val="1F224E"/>
                </a:solidFill>
                <a:latin typeface="Myriad Pro" charset="0"/>
                <a:ea typeface="Myriad Pro" charset="0"/>
                <a:cs typeface="Myriad Pro" charset="0"/>
              </a:rPr>
              <a:t>(</a:t>
            </a:r>
            <a:r>
              <a:rPr lang="en-GB" sz="1400" dirty="0">
                <a:solidFill>
                  <a:srgbClr val="1F224E"/>
                </a:solidFill>
                <a:latin typeface="Myriad Pro" charset="0"/>
                <a:ea typeface="Myriad Pro" charset="0"/>
                <a:cs typeface="Myriad Pro" charset="0"/>
                <a:sym typeface="Wingdings"/>
              </a:rPr>
              <a:t></a:t>
            </a:r>
            <a:r>
              <a:rPr lang="en-GB" sz="1400" dirty="0">
                <a:solidFill>
                  <a:srgbClr val="1F224E"/>
                </a:solidFill>
                <a:latin typeface="Myriad Pro" charset="0"/>
                <a:ea typeface="Myriad Pro" charset="0"/>
                <a:cs typeface="Myriad Pro" charset="0"/>
              </a:rPr>
              <a:t>) </a:t>
            </a:r>
            <a:r>
              <a:rPr lang="en-US" sz="1400" dirty="0" smtClean="0">
                <a:solidFill>
                  <a:srgbClr val="1F224E"/>
                </a:solidFill>
                <a:latin typeface="Myriad Pro" charset="0"/>
                <a:ea typeface="Myriad Pro" charset="0"/>
                <a:cs typeface="Myriad Pro" charset="0"/>
              </a:rPr>
              <a:t>causing </a:t>
            </a:r>
            <a:r>
              <a:rPr lang="en-US" sz="1400" dirty="0">
                <a:solidFill>
                  <a:srgbClr val="1F224E"/>
                </a:solidFill>
                <a:latin typeface="Myriad Pro" charset="0"/>
                <a:ea typeface="Myriad Pro" charset="0"/>
                <a:cs typeface="Myriad Pro" charset="0"/>
              </a:rPr>
              <a:t>greater erosion. This will help me answer the overall question of whether the River </a:t>
            </a:r>
            <a:r>
              <a:rPr lang="en-US" sz="1400" dirty="0" err="1">
                <a:solidFill>
                  <a:srgbClr val="1F224E"/>
                </a:solidFill>
                <a:latin typeface="Myriad Pro" charset="0"/>
                <a:ea typeface="Myriad Pro" charset="0"/>
                <a:cs typeface="Myriad Pro" charset="0"/>
              </a:rPr>
              <a:t>Ouse</a:t>
            </a:r>
            <a:r>
              <a:rPr lang="en-US" sz="1400" dirty="0">
                <a:solidFill>
                  <a:srgbClr val="1F224E"/>
                </a:solidFill>
                <a:latin typeface="Myriad Pro" charset="0"/>
                <a:ea typeface="Myriad Pro" charset="0"/>
                <a:cs typeface="Myriad Pro" charset="0"/>
              </a:rPr>
              <a:t> follows the Bradshaw Model </a:t>
            </a:r>
            <a:r>
              <a:rPr lang="en-GB" sz="1400" dirty="0">
                <a:solidFill>
                  <a:srgbClr val="1F224E"/>
                </a:solidFill>
                <a:latin typeface="Myriad Pro" charset="0"/>
                <a:ea typeface="Myriad Pro" charset="0"/>
                <a:cs typeface="Myriad Pro" charset="0"/>
              </a:rPr>
              <a:t>(</a:t>
            </a:r>
            <a:r>
              <a:rPr lang="en-GB" sz="1400" dirty="0">
                <a:solidFill>
                  <a:srgbClr val="1F224E"/>
                </a:solidFill>
                <a:latin typeface="Myriad Pro" charset="0"/>
                <a:ea typeface="Myriad Pro" charset="0"/>
                <a:cs typeface="Myriad Pro" charset="0"/>
                <a:sym typeface="Wingdings"/>
              </a:rPr>
              <a:t></a:t>
            </a:r>
            <a:r>
              <a:rPr lang="en-GB" sz="1400" dirty="0">
                <a:solidFill>
                  <a:srgbClr val="1F224E"/>
                </a:solidFill>
                <a:latin typeface="Myriad Pro" charset="0"/>
                <a:ea typeface="Myriad Pro" charset="0"/>
                <a:cs typeface="Myriad Pro" charset="0"/>
              </a:rPr>
              <a:t>) </a:t>
            </a:r>
            <a:r>
              <a:rPr lang="en-US" sz="1400" dirty="0" smtClean="0">
                <a:solidFill>
                  <a:srgbClr val="1F224E"/>
                </a:solidFill>
                <a:latin typeface="Myriad Pro" charset="0"/>
                <a:ea typeface="Myriad Pro" charset="0"/>
                <a:cs typeface="Myriad Pro" charset="0"/>
              </a:rPr>
              <a:t>by </a:t>
            </a:r>
            <a:r>
              <a:rPr lang="en-US" sz="1400" dirty="0">
                <a:solidFill>
                  <a:srgbClr val="1F224E"/>
                </a:solidFill>
                <a:latin typeface="Myriad Pro" charset="0"/>
                <a:ea typeface="Myriad Pro" charset="0"/>
                <a:cs typeface="Myriad Pro" charset="0"/>
              </a:rPr>
              <a:t>investigating one of the characteristics of a how a river varies between the upper course and lower course of a river </a:t>
            </a:r>
            <a:r>
              <a:rPr lang="en-GB" sz="1400" dirty="0">
                <a:solidFill>
                  <a:srgbClr val="1F224E"/>
                </a:solidFill>
                <a:latin typeface="Myriad Pro" charset="0"/>
                <a:ea typeface="Myriad Pro" charset="0"/>
                <a:cs typeface="Myriad Pro" charset="0"/>
              </a:rPr>
              <a:t>(</a:t>
            </a:r>
            <a:r>
              <a:rPr lang="en-GB" sz="1400" dirty="0">
                <a:solidFill>
                  <a:srgbClr val="1F224E"/>
                </a:solidFill>
                <a:latin typeface="Myriad Pro" charset="0"/>
                <a:ea typeface="Myriad Pro" charset="0"/>
                <a:cs typeface="Myriad Pro" charset="0"/>
                <a:sym typeface="Wingdings"/>
              </a:rPr>
              <a:t></a:t>
            </a:r>
            <a:r>
              <a:rPr lang="en-GB" sz="1400" dirty="0">
                <a:solidFill>
                  <a:srgbClr val="1F224E"/>
                </a:solidFill>
                <a:latin typeface="Myriad Pro" charset="0"/>
                <a:ea typeface="Myriad Pro" charset="0"/>
                <a:cs typeface="Myriad Pro" charset="0"/>
              </a:rPr>
              <a:t>)</a:t>
            </a:r>
            <a:r>
              <a:rPr lang="en-US" sz="1400" dirty="0" smtClean="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8237326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dirty="0" smtClean="0"/>
              <a:t>Question 5(b) – 6 marks</a:t>
            </a:r>
            <a:endParaRPr lang="en-GB" dirty="0"/>
          </a:p>
        </p:txBody>
      </p:sp>
      <p:sp>
        <p:nvSpPr>
          <p:cNvPr id="3" name="Content Placeholder 2"/>
          <p:cNvSpPr>
            <a:spLocks noGrp="1"/>
          </p:cNvSpPr>
          <p:nvPr>
            <p:ph idx="4294967295"/>
          </p:nvPr>
        </p:nvSpPr>
        <p:spPr>
          <a:xfrm>
            <a:off x="323528" y="1052736"/>
            <a:ext cx="8424936" cy="720080"/>
          </a:xfrm>
          <a:ln>
            <a:solidFill>
              <a:schemeClr val="tx1"/>
            </a:solidFill>
          </a:ln>
        </p:spPr>
        <p:txBody>
          <a:bodyPr>
            <a:noAutofit/>
          </a:bodyPr>
          <a:lstStyle/>
          <a:p>
            <a:pPr marL="0" indent="0">
              <a:buNone/>
            </a:pPr>
            <a:r>
              <a:rPr lang="en-US" sz="1600" dirty="0">
                <a:solidFill>
                  <a:srgbClr val="00B0F0"/>
                </a:solidFill>
                <a:latin typeface="Myriad Pro" charset="0"/>
                <a:ea typeface="Myriad Pro" charset="0"/>
                <a:cs typeface="Myriad Pro" charset="0"/>
              </a:rPr>
              <a:t>Evaluate to what extent </a:t>
            </a:r>
            <a:r>
              <a:rPr lang="en-US" sz="1600" b="1" dirty="0">
                <a:solidFill>
                  <a:srgbClr val="1F224E"/>
                </a:solidFill>
                <a:latin typeface="Myriad Pro" charset="0"/>
                <a:ea typeface="Myriad Pro" charset="0"/>
                <a:cs typeface="Myriad Pro" charset="0"/>
              </a:rPr>
              <a:t>one</a:t>
            </a:r>
            <a:r>
              <a:rPr lang="en-US" sz="1600" dirty="0">
                <a:solidFill>
                  <a:srgbClr val="1F224E"/>
                </a:solidFill>
                <a:latin typeface="Myriad Pro" charset="0"/>
                <a:ea typeface="Myriad Pro" charset="0"/>
                <a:cs typeface="Myriad Pro" charset="0"/>
              </a:rPr>
              <a:t> </a:t>
            </a:r>
            <a:r>
              <a:rPr lang="en-US" sz="1600" u="sng" dirty="0">
                <a:solidFill>
                  <a:srgbClr val="1F224E"/>
                </a:solidFill>
                <a:latin typeface="Myriad Pro" charset="0"/>
                <a:ea typeface="Myriad Pro" charset="0"/>
                <a:cs typeface="Myriad Pro" charset="0"/>
              </a:rPr>
              <a:t>method</a:t>
            </a:r>
            <a:r>
              <a:rPr lang="en-US" sz="1600" dirty="0">
                <a:solidFill>
                  <a:srgbClr val="1F224E"/>
                </a:solidFill>
                <a:latin typeface="Myriad Pro" charset="0"/>
                <a:ea typeface="Myriad Pro" charset="0"/>
                <a:cs typeface="Myriad Pro" charset="0"/>
              </a:rPr>
              <a:t> you used to </a:t>
            </a:r>
            <a:r>
              <a:rPr lang="en-US" sz="1600" u="sng" dirty="0">
                <a:solidFill>
                  <a:srgbClr val="1F224E"/>
                </a:solidFill>
                <a:latin typeface="Myriad Pro" charset="0"/>
                <a:ea typeface="Myriad Pro" charset="0"/>
                <a:cs typeface="Myriad Pro" charset="0"/>
              </a:rPr>
              <a:t>collect your primary fieldwork data</a:t>
            </a:r>
            <a:r>
              <a:rPr lang="en-US" sz="1600" dirty="0">
                <a:solidFill>
                  <a:srgbClr val="1F224E"/>
                </a:solidFill>
                <a:latin typeface="Myriad Pro" charset="0"/>
                <a:ea typeface="Myriad Pro" charset="0"/>
                <a:cs typeface="Myriad Pro" charset="0"/>
              </a:rPr>
              <a:t> was a </a:t>
            </a:r>
            <a:r>
              <a:rPr lang="en-US" sz="1600" u="sng" dirty="0">
                <a:solidFill>
                  <a:srgbClr val="1F224E"/>
                </a:solidFill>
                <a:latin typeface="Myriad Pro" charset="0"/>
                <a:ea typeface="Myriad Pro" charset="0"/>
                <a:cs typeface="Myriad Pro" charset="0"/>
              </a:rPr>
              <a:t>success</a:t>
            </a:r>
            <a:r>
              <a:rPr lang="en-US" sz="1600" dirty="0" smtClean="0">
                <a:solidFill>
                  <a:srgbClr val="1F224E"/>
                </a:solidFill>
                <a:latin typeface="Myriad Pro" charset="0"/>
                <a:ea typeface="Myriad Pro" charset="0"/>
                <a:cs typeface="Myriad Pro" charset="0"/>
              </a:rPr>
              <a:t>.</a:t>
            </a:r>
            <a:endParaRPr lang="en-US" sz="1600" dirty="0">
              <a:solidFill>
                <a:srgbClr val="1F224E"/>
              </a:solidFill>
              <a:latin typeface="Myriad Pro" charset="0"/>
              <a:ea typeface="Myriad Pro" charset="0"/>
              <a:cs typeface="Myriad Pro" charset="0"/>
            </a:endParaRPr>
          </a:p>
        </p:txBody>
      </p:sp>
      <p:sp>
        <p:nvSpPr>
          <p:cNvPr id="8" name="Content Placeholder 2"/>
          <p:cNvSpPr txBox="1">
            <a:spLocks/>
          </p:cNvSpPr>
          <p:nvPr/>
        </p:nvSpPr>
        <p:spPr>
          <a:xfrm>
            <a:off x="323528" y="1844824"/>
            <a:ext cx="8568952" cy="2160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solidFill>
                  <a:srgbClr val="1F224E"/>
                </a:solidFill>
                <a:latin typeface="Myriad Pro" charset="0"/>
                <a:ea typeface="Myriad Pro" charset="0"/>
                <a:cs typeface="Myriad Pro" charset="0"/>
              </a:rPr>
              <a:t>This is </a:t>
            </a:r>
            <a:r>
              <a:rPr lang="en-GB" sz="1400" dirty="0" smtClean="0">
                <a:solidFill>
                  <a:srgbClr val="1F224E"/>
                </a:solidFill>
                <a:latin typeface="Myriad Pro" charset="0"/>
                <a:ea typeface="Myriad Pro" charset="0"/>
                <a:cs typeface="Myriad Pro" charset="0"/>
              </a:rPr>
              <a:t>a 6 mark </a:t>
            </a:r>
            <a:r>
              <a:rPr lang="en-GB" sz="1400" dirty="0" smtClean="0">
                <a:solidFill>
                  <a:srgbClr val="00B0F0"/>
                </a:solidFill>
                <a:latin typeface="Myriad Pro" charset="0"/>
                <a:ea typeface="Myriad Pro" charset="0"/>
                <a:cs typeface="Myriad Pro" charset="0"/>
              </a:rPr>
              <a:t>AO3 </a:t>
            </a:r>
            <a:r>
              <a:rPr lang="en-GB" sz="1400" dirty="0">
                <a:solidFill>
                  <a:srgbClr val="00B0F0"/>
                </a:solidFill>
                <a:latin typeface="Myriad Pro" charset="0"/>
                <a:ea typeface="Myriad Pro" charset="0"/>
                <a:cs typeface="Myriad Pro" charset="0"/>
              </a:rPr>
              <a:t>(application) </a:t>
            </a:r>
            <a:r>
              <a:rPr lang="en-GB" sz="1400" dirty="0">
                <a:solidFill>
                  <a:srgbClr val="1F224E"/>
                </a:solidFill>
                <a:latin typeface="Myriad Pro" charset="0"/>
                <a:ea typeface="Myriad Pro" charset="0"/>
                <a:cs typeface="Myriad Pro" charset="0"/>
              </a:rPr>
              <a:t>question as students need to </a:t>
            </a:r>
            <a:r>
              <a:rPr lang="en-GB" sz="1400" dirty="0">
                <a:solidFill>
                  <a:srgbClr val="00B0F0"/>
                </a:solidFill>
                <a:latin typeface="Myriad Pro" charset="0"/>
                <a:ea typeface="Myriad Pro" charset="0"/>
                <a:cs typeface="Myriad Pro" charset="0"/>
              </a:rPr>
              <a:t>apply their knowledge and understanding </a:t>
            </a:r>
            <a:r>
              <a:rPr lang="en-GB" sz="1400" dirty="0" smtClean="0">
                <a:solidFill>
                  <a:srgbClr val="1F224E"/>
                </a:solidFill>
                <a:latin typeface="Myriad Pro" charset="0"/>
                <a:ea typeface="Myriad Pro" charset="0"/>
                <a:cs typeface="Myriad Pro" charset="0"/>
              </a:rPr>
              <a:t>of their </a:t>
            </a:r>
            <a:r>
              <a:rPr lang="en-GB" sz="1400" dirty="0">
                <a:solidFill>
                  <a:srgbClr val="1F224E"/>
                </a:solidFill>
                <a:latin typeface="Myriad Pro" charset="0"/>
                <a:ea typeface="Myriad Pro" charset="0"/>
                <a:cs typeface="Myriad Pro" charset="0"/>
              </a:rPr>
              <a:t>own experience of fieldwork </a:t>
            </a:r>
            <a:r>
              <a:rPr lang="en-GB" sz="1400" dirty="0" smtClean="0">
                <a:solidFill>
                  <a:srgbClr val="1F224E"/>
                </a:solidFill>
                <a:latin typeface="Myriad Pro" charset="0"/>
                <a:ea typeface="Myriad Pro" charset="0"/>
                <a:cs typeface="Myriad Pro" charset="0"/>
              </a:rPr>
              <a:t>to ‘</a:t>
            </a:r>
            <a:r>
              <a:rPr lang="en-US" sz="1400" dirty="0" smtClean="0">
                <a:solidFill>
                  <a:srgbClr val="1F224E"/>
                </a:solidFill>
                <a:latin typeface="Myriad Pro" charset="0"/>
                <a:ea typeface="Myriad Pro" charset="0"/>
                <a:cs typeface="Myriad Pro" charset="0"/>
              </a:rPr>
              <a:t>reflect </a:t>
            </a:r>
            <a:r>
              <a:rPr lang="en-US" sz="1400" dirty="0">
                <a:solidFill>
                  <a:srgbClr val="1F224E"/>
                </a:solidFill>
                <a:latin typeface="Myriad Pro" charset="0"/>
                <a:ea typeface="Myriad Pro" charset="0"/>
                <a:cs typeface="Myriad Pro" charset="0"/>
              </a:rPr>
              <a:t>critically on fieldwork data, methods used, conclusions drawn and knowledge gained’ </a:t>
            </a:r>
            <a:r>
              <a:rPr lang="en-GB" sz="1400" dirty="0">
                <a:solidFill>
                  <a:srgbClr val="1F224E"/>
                </a:solidFill>
                <a:latin typeface="Myriad Pro" charset="0"/>
                <a:ea typeface="Myriad Pro" charset="0"/>
                <a:cs typeface="Myriad Pro" charset="0"/>
              </a:rPr>
              <a:t>in order to </a:t>
            </a:r>
            <a:r>
              <a:rPr lang="en-GB" sz="1400" dirty="0" smtClean="0">
                <a:solidFill>
                  <a:srgbClr val="1F224E"/>
                </a:solidFill>
                <a:latin typeface="Myriad Pro" charset="0"/>
                <a:ea typeface="Myriad Pro" charset="0"/>
                <a:cs typeface="Myriad Pro" charset="0"/>
              </a:rPr>
              <a:t>evaluate to what extent one method used to collect primary fieldwork data was success. There are therefore </a:t>
            </a:r>
            <a:r>
              <a:rPr lang="en-GB" sz="1400" dirty="0" smtClean="0">
                <a:solidFill>
                  <a:srgbClr val="00B0F0"/>
                </a:solidFill>
                <a:latin typeface="Myriad Pro" charset="0"/>
                <a:ea typeface="Myriad Pro" charset="0"/>
                <a:cs typeface="Myriad Pro" charset="0"/>
              </a:rPr>
              <a:t>AO3 (application) ‘evaluation’ </a:t>
            </a:r>
            <a:r>
              <a:rPr lang="en-GB" sz="1400" dirty="0" smtClean="0">
                <a:solidFill>
                  <a:srgbClr val="1F224E"/>
                </a:solidFill>
                <a:latin typeface="Myriad Pro" charset="0"/>
                <a:ea typeface="Myriad Pro" charset="0"/>
                <a:cs typeface="Myriad Pro" charset="0"/>
              </a:rPr>
              <a:t>and </a:t>
            </a:r>
            <a:r>
              <a:rPr lang="en-GB" sz="1400" dirty="0" smtClean="0">
                <a:solidFill>
                  <a:srgbClr val="00B0F0"/>
                </a:solidFill>
                <a:latin typeface="Myriad Pro" charset="0"/>
                <a:ea typeface="Myriad Pro" charset="0"/>
                <a:cs typeface="Myriad Pro" charset="0"/>
              </a:rPr>
              <a:t>‘judgement’ </a:t>
            </a:r>
            <a:r>
              <a:rPr lang="en-GB" sz="1400" dirty="0" smtClean="0">
                <a:solidFill>
                  <a:srgbClr val="1F224E"/>
                </a:solidFill>
                <a:latin typeface="Myriad Pro" charset="0"/>
                <a:ea typeface="Myriad Pro" charset="0"/>
                <a:cs typeface="Myriad Pro" charset="0"/>
              </a:rPr>
              <a:t>(for the to what extent part of the question) marks.</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p:txBody>
      </p:sp>
      <p:sp>
        <p:nvSpPr>
          <p:cNvPr id="5" name="Content Placeholder 2"/>
          <p:cNvSpPr txBox="1">
            <a:spLocks/>
          </p:cNvSpPr>
          <p:nvPr/>
        </p:nvSpPr>
        <p:spPr>
          <a:xfrm>
            <a:off x="328363" y="3068960"/>
            <a:ext cx="8352929" cy="26289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b="1" dirty="0">
                <a:solidFill>
                  <a:srgbClr val="1F224E"/>
                </a:solidFill>
                <a:latin typeface="Myriad Pro" charset="0"/>
                <a:ea typeface="Myriad Pro" charset="0"/>
                <a:cs typeface="Myriad Pro" charset="0"/>
              </a:rPr>
              <a:t>Level 3 (5–6 marks)</a:t>
            </a:r>
          </a:p>
          <a:p>
            <a:pPr marL="0" indent="0">
              <a:buNone/>
            </a:pPr>
            <a:r>
              <a:rPr lang="en-US" sz="1400" dirty="0">
                <a:solidFill>
                  <a:srgbClr val="1F224E"/>
                </a:solidFill>
                <a:latin typeface="Myriad Pro" charset="0"/>
                <a:ea typeface="Myriad Pro" charset="0"/>
                <a:cs typeface="Myriad Pro" charset="0"/>
              </a:rPr>
              <a:t>An answer at this level demonstrates a </a:t>
            </a:r>
            <a:r>
              <a:rPr lang="en-US" sz="1400" b="1" dirty="0">
                <a:solidFill>
                  <a:srgbClr val="1F224E"/>
                </a:solidFill>
                <a:latin typeface="Myriad Pro" charset="0"/>
                <a:ea typeface="Myriad Pro" charset="0"/>
                <a:cs typeface="Myriad Pro" charset="0"/>
              </a:rPr>
              <a:t>thorough</a:t>
            </a:r>
            <a:r>
              <a:rPr lang="en-US" sz="1400" dirty="0">
                <a:solidFill>
                  <a:srgbClr val="1F224E"/>
                </a:solidFill>
                <a:latin typeface="Myriad Pro" charset="0"/>
                <a:ea typeface="Myriad Pro" charset="0"/>
                <a:cs typeface="Myriad Pro" charset="0"/>
              </a:rPr>
              <a:t> </a:t>
            </a:r>
            <a:r>
              <a:rPr lang="en-US" sz="1400" dirty="0">
                <a:solidFill>
                  <a:srgbClr val="00B0F0"/>
                </a:solidFill>
                <a:latin typeface="Myriad Pro" charset="0"/>
                <a:ea typeface="Myriad Pro" charset="0"/>
                <a:cs typeface="Myriad Pro" charset="0"/>
              </a:rPr>
              <a:t>evaluation</a:t>
            </a:r>
            <a:r>
              <a:rPr lang="en-US" sz="1400" dirty="0">
                <a:solidFill>
                  <a:srgbClr val="1F224E"/>
                </a:solidFill>
                <a:latin typeface="Myriad Pro" charset="0"/>
                <a:ea typeface="Myriad Pro" charset="0"/>
                <a:cs typeface="Myriad Pro" charset="0"/>
              </a:rPr>
              <a:t> of a suitable primary data collection method </a:t>
            </a:r>
            <a:r>
              <a:rPr lang="en-US" sz="1400" dirty="0">
                <a:solidFill>
                  <a:srgbClr val="00B0F0"/>
                </a:solidFill>
                <a:latin typeface="Myriad Pro" charset="0"/>
                <a:ea typeface="Myriad Pro" charset="0"/>
                <a:cs typeface="Myriad Pro" charset="0"/>
              </a:rPr>
              <a:t>(AO3) </a:t>
            </a:r>
            <a:r>
              <a:rPr lang="en-US" sz="1400" dirty="0">
                <a:solidFill>
                  <a:srgbClr val="1F224E"/>
                </a:solidFill>
                <a:latin typeface="Myriad Pro" charset="0"/>
                <a:ea typeface="Myriad Pro" charset="0"/>
                <a:cs typeface="Myriad Pro" charset="0"/>
              </a:rPr>
              <a:t>with a reasonable </a:t>
            </a:r>
            <a:r>
              <a:rPr lang="en-US" sz="1400" dirty="0" err="1">
                <a:solidFill>
                  <a:srgbClr val="00B0F0"/>
                </a:solidFill>
                <a:latin typeface="Myriad Pro" charset="0"/>
                <a:ea typeface="Myriad Pro" charset="0"/>
                <a:cs typeface="Myriad Pro" charset="0"/>
              </a:rPr>
              <a:t>judgement</a:t>
            </a:r>
            <a:r>
              <a:rPr lang="en-US" sz="1400" dirty="0">
                <a:solidFill>
                  <a:srgbClr val="00B0F0"/>
                </a:solidFill>
                <a:latin typeface="Myriad Pro" charset="0"/>
                <a:ea typeface="Myriad Pro" charset="0"/>
                <a:cs typeface="Myriad Pro" charset="0"/>
              </a:rPr>
              <a:t> </a:t>
            </a:r>
            <a:r>
              <a:rPr lang="en-US" sz="1400" dirty="0">
                <a:solidFill>
                  <a:srgbClr val="1F224E"/>
                </a:solidFill>
                <a:latin typeface="Myriad Pro" charset="0"/>
                <a:ea typeface="Myriad Pro" charset="0"/>
                <a:cs typeface="Myriad Pro" charset="0"/>
              </a:rPr>
              <a:t>as to its success a method of primary data collection </a:t>
            </a:r>
            <a:r>
              <a:rPr lang="en-US" sz="1400" dirty="0">
                <a:solidFill>
                  <a:srgbClr val="00B0F0"/>
                </a:solidFill>
                <a:latin typeface="Myriad Pro" charset="0"/>
                <a:ea typeface="Myriad Pro" charset="0"/>
                <a:cs typeface="Myriad Pro" charset="0"/>
              </a:rPr>
              <a:t>(AO3)</a:t>
            </a:r>
            <a:r>
              <a:rPr lang="en-US" sz="1400" dirty="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pPr marL="0" indent="0">
              <a:buNone/>
            </a:pPr>
            <a:r>
              <a:rPr lang="en-US" sz="1400" dirty="0">
                <a:solidFill>
                  <a:srgbClr val="1F224E"/>
                </a:solidFill>
                <a:latin typeface="Myriad Pro" charset="0"/>
                <a:ea typeface="Myriad Pro" charset="0"/>
                <a:cs typeface="Myriad Pro" charset="0"/>
              </a:rPr>
              <a:t>This will be shown by including well-developed ideas.</a:t>
            </a:r>
            <a:endParaRPr lang="en-GB" sz="1400" dirty="0">
              <a:solidFill>
                <a:srgbClr val="1F224E"/>
              </a:solidFill>
              <a:latin typeface="Myriad Pro" charset="0"/>
              <a:ea typeface="Myriad Pro" charset="0"/>
              <a:cs typeface="Myriad Pro" charset="0"/>
            </a:endParaRPr>
          </a:p>
          <a:p>
            <a:endParaRPr lang="en-GB" sz="1400" dirty="0">
              <a:solidFill>
                <a:srgbClr val="1F224E"/>
              </a:solidFill>
              <a:latin typeface="Myriad Pro" charset="0"/>
              <a:ea typeface="Myriad Pro" charset="0"/>
              <a:cs typeface="Myriad Pro" charset="0"/>
            </a:endParaRPr>
          </a:p>
          <a:p>
            <a:pPr marL="0" indent="0">
              <a:buFont typeface="Arial" panose="020B0604020202020204" pitchFamily="34" charset="0"/>
              <a:buNone/>
            </a:pPr>
            <a:r>
              <a:rPr lang="en-GB" sz="1400" b="1" dirty="0">
                <a:solidFill>
                  <a:srgbClr val="1F224E"/>
                </a:solidFill>
                <a:latin typeface="Myriad Pro" charset="0"/>
                <a:ea typeface="Myriad Pro" charset="0"/>
                <a:cs typeface="Myriad Pro" charset="0"/>
              </a:rPr>
              <a:t>Level 2 (</a:t>
            </a:r>
            <a:r>
              <a:rPr lang="en-GB" sz="1400" b="1" dirty="0" smtClean="0">
                <a:solidFill>
                  <a:srgbClr val="1F224E"/>
                </a:solidFill>
                <a:latin typeface="Myriad Pro" charset="0"/>
                <a:ea typeface="Myriad Pro" charset="0"/>
                <a:cs typeface="Myriad Pro" charset="0"/>
              </a:rPr>
              <a:t>3–4 </a:t>
            </a:r>
            <a:r>
              <a:rPr lang="en-GB" sz="1400" b="1" dirty="0">
                <a:solidFill>
                  <a:srgbClr val="1F224E"/>
                </a:solidFill>
                <a:latin typeface="Myriad Pro" charset="0"/>
                <a:ea typeface="Myriad Pro" charset="0"/>
                <a:cs typeface="Myriad Pro" charset="0"/>
              </a:rPr>
              <a:t>marks) </a:t>
            </a:r>
            <a:r>
              <a:rPr lang="en-GB" sz="1400" dirty="0">
                <a:solidFill>
                  <a:srgbClr val="1F224E"/>
                </a:solidFill>
                <a:latin typeface="Myriad Pro" charset="0"/>
                <a:ea typeface="Myriad Pro" charset="0"/>
                <a:cs typeface="Myriad Pro" charset="0"/>
              </a:rPr>
              <a:t>looks for the same focuses in answers but with </a:t>
            </a:r>
            <a:r>
              <a:rPr lang="en-GB" sz="1400" b="1" dirty="0">
                <a:solidFill>
                  <a:srgbClr val="1F224E"/>
                </a:solidFill>
                <a:latin typeface="Myriad Pro" charset="0"/>
                <a:ea typeface="Myriad Pro" charset="0"/>
                <a:cs typeface="Myriad Pro" charset="0"/>
              </a:rPr>
              <a:t>reasonable</a:t>
            </a:r>
            <a:r>
              <a:rPr lang="en-GB" sz="1400" dirty="0">
                <a:solidFill>
                  <a:srgbClr val="1F224E"/>
                </a:solidFill>
                <a:latin typeface="Myriad Pro" charset="0"/>
                <a:ea typeface="Myriad Pro" charset="0"/>
                <a:cs typeface="Myriad Pro" charset="0"/>
              </a:rPr>
              <a:t> </a:t>
            </a:r>
            <a:r>
              <a:rPr lang="en-GB" sz="1400" dirty="0">
                <a:solidFill>
                  <a:srgbClr val="00B0F0"/>
                </a:solidFill>
                <a:latin typeface="Myriad Pro" charset="0"/>
                <a:ea typeface="Myriad Pro" charset="0"/>
                <a:cs typeface="Myriad Pro" charset="0"/>
              </a:rPr>
              <a:t>evaluation</a:t>
            </a:r>
            <a:r>
              <a:rPr lang="en-GB" sz="1400" dirty="0">
                <a:solidFill>
                  <a:srgbClr val="1F224E"/>
                </a:solidFill>
                <a:latin typeface="Myriad Pro" charset="0"/>
                <a:ea typeface="Myriad Pro" charset="0"/>
                <a:cs typeface="Myriad Pro" charset="0"/>
              </a:rPr>
              <a:t> and </a:t>
            </a:r>
            <a:r>
              <a:rPr lang="en-GB" sz="1400" b="1" dirty="0" smtClean="0">
                <a:solidFill>
                  <a:srgbClr val="1F224E"/>
                </a:solidFill>
                <a:latin typeface="Myriad Pro" charset="0"/>
                <a:ea typeface="Myriad Pro" charset="0"/>
                <a:cs typeface="Myriad Pro" charset="0"/>
              </a:rPr>
              <a:t>basic</a:t>
            </a:r>
            <a:r>
              <a:rPr lang="en-GB" sz="1400" dirty="0" smtClean="0">
                <a:solidFill>
                  <a:srgbClr val="1F224E"/>
                </a:solidFill>
                <a:latin typeface="Myriad Pro" charset="0"/>
                <a:ea typeface="Myriad Pro" charset="0"/>
                <a:cs typeface="Myriad Pro" charset="0"/>
              </a:rPr>
              <a:t> </a:t>
            </a:r>
            <a:r>
              <a:rPr lang="en-GB" sz="1400" dirty="0" smtClean="0">
                <a:solidFill>
                  <a:srgbClr val="00B0F0"/>
                </a:solidFill>
                <a:latin typeface="Myriad Pro" charset="0"/>
                <a:ea typeface="Myriad Pro" charset="0"/>
                <a:cs typeface="Myriad Pro" charset="0"/>
              </a:rPr>
              <a:t>judgement</a:t>
            </a:r>
            <a:r>
              <a:rPr lang="en-GB" sz="1400" dirty="0" smtClean="0">
                <a:solidFill>
                  <a:srgbClr val="1F224E"/>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through </a:t>
            </a:r>
            <a:r>
              <a:rPr lang="en-GB" sz="1400" b="1" dirty="0">
                <a:solidFill>
                  <a:srgbClr val="1F224E"/>
                </a:solidFill>
                <a:latin typeface="Myriad Pro" charset="0"/>
                <a:ea typeface="Myriad Pro" charset="0"/>
                <a:cs typeface="Myriad Pro" charset="0"/>
              </a:rPr>
              <a:t>developed</a:t>
            </a:r>
            <a:r>
              <a:rPr lang="en-GB" sz="1400" dirty="0">
                <a:solidFill>
                  <a:srgbClr val="1F224E"/>
                </a:solidFill>
                <a:latin typeface="Myriad Pro" charset="0"/>
                <a:ea typeface="Myriad Pro" charset="0"/>
                <a:cs typeface="Myriad Pro" charset="0"/>
              </a:rPr>
              <a:t> ideas.</a:t>
            </a:r>
          </a:p>
          <a:p>
            <a:endParaRPr lang="en-GB" sz="1400" b="1" dirty="0">
              <a:solidFill>
                <a:srgbClr val="1F224E"/>
              </a:solidFill>
              <a:latin typeface="Myriad Pro" charset="0"/>
              <a:ea typeface="Myriad Pro" charset="0"/>
              <a:cs typeface="Myriad Pro" charset="0"/>
            </a:endParaRPr>
          </a:p>
          <a:p>
            <a:pPr marL="0" indent="0">
              <a:buNone/>
            </a:pPr>
            <a:r>
              <a:rPr lang="en-GB" sz="1400" b="1" dirty="0">
                <a:solidFill>
                  <a:srgbClr val="1F224E"/>
                </a:solidFill>
                <a:latin typeface="Myriad Pro" charset="0"/>
                <a:ea typeface="Myriad Pro" charset="0"/>
                <a:cs typeface="Myriad Pro" charset="0"/>
              </a:rPr>
              <a:t>Level 1 (</a:t>
            </a:r>
            <a:r>
              <a:rPr lang="en-GB" sz="1400" b="1" dirty="0" smtClean="0">
                <a:solidFill>
                  <a:srgbClr val="1F224E"/>
                </a:solidFill>
                <a:latin typeface="Myriad Pro" charset="0"/>
                <a:ea typeface="Myriad Pro" charset="0"/>
                <a:cs typeface="Myriad Pro" charset="0"/>
              </a:rPr>
              <a:t>1–2 </a:t>
            </a:r>
            <a:r>
              <a:rPr lang="en-GB" sz="1400" b="1" dirty="0">
                <a:solidFill>
                  <a:srgbClr val="1F224E"/>
                </a:solidFill>
                <a:latin typeface="Myriad Pro" charset="0"/>
                <a:ea typeface="Myriad Pro" charset="0"/>
                <a:cs typeface="Myriad Pro" charset="0"/>
              </a:rPr>
              <a:t>marks) </a:t>
            </a:r>
            <a:r>
              <a:rPr lang="en-GB" sz="1400" dirty="0">
                <a:solidFill>
                  <a:srgbClr val="1F224E"/>
                </a:solidFill>
                <a:latin typeface="Myriad Pro" charset="0"/>
                <a:ea typeface="Myriad Pro" charset="0"/>
                <a:cs typeface="Myriad Pro" charset="0"/>
              </a:rPr>
              <a:t>looks for the same focuses in answers but with </a:t>
            </a:r>
            <a:r>
              <a:rPr lang="en-GB" sz="1400" b="1" dirty="0">
                <a:solidFill>
                  <a:srgbClr val="1F224E"/>
                </a:solidFill>
                <a:latin typeface="Myriad Pro" charset="0"/>
                <a:ea typeface="Myriad Pro" charset="0"/>
                <a:cs typeface="Myriad Pro" charset="0"/>
              </a:rPr>
              <a:t>basic</a:t>
            </a:r>
            <a:r>
              <a:rPr lang="en-GB" sz="1400" dirty="0">
                <a:solidFill>
                  <a:srgbClr val="1F224E"/>
                </a:solidFill>
                <a:latin typeface="Myriad Pro" charset="0"/>
                <a:ea typeface="Myriad Pro" charset="0"/>
                <a:cs typeface="Myriad Pro" charset="0"/>
              </a:rPr>
              <a:t> </a:t>
            </a:r>
            <a:r>
              <a:rPr lang="en-GB" sz="1400" dirty="0">
                <a:solidFill>
                  <a:srgbClr val="00B0F0"/>
                </a:solidFill>
                <a:latin typeface="Myriad Pro" charset="0"/>
                <a:ea typeface="Myriad Pro" charset="0"/>
                <a:cs typeface="Myriad Pro" charset="0"/>
              </a:rPr>
              <a:t>evaluation</a:t>
            </a:r>
            <a:r>
              <a:rPr lang="en-GB" sz="1400" dirty="0">
                <a:solidFill>
                  <a:srgbClr val="1F224E"/>
                </a:solidFill>
                <a:latin typeface="Myriad Pro" charset="0"/>
                <a:ea typeface="Myriad Pro" charset="0"/>
                <a:cs typeface="Myriad Pro" charset="0"/>
              </a:rPr>
              <a:t> and </a:t>
            </a:r>
            <a:r>
              <a:rPr lang="en-GB" sz="1400" dirty="0">
                <a:solidFill>
                  <a:srgbClr val="00B0F0"/>
                </a:solidFill>
                <a:latin typeface="Myriad Pro" charset="0"/>
                <a:ea typeface="Myriad Pro" charset="0"/>
                <a:cs typeface="Myriad Pro" charset="0"/>
              </a:rPr>
              <a:t>judgement</a:t>
            </a:r>
            <a:r>
              <a:rPr lang="en-GB" sz="1400" dirty="0">
                <a:solidFill>
                  <a:srgbClr val="1F224E"/>
                </a:solidFill>
                <a:latin typeface="Myriad Pro" charset="0"/>
                <a:ea typeface="Myriad Pro" charset="0"/>
                <a:cs typeface="Myriad Pro" charset="0"/>
              </a:rPr>
              <a:t> through simple ideas.</a:t>
            </a:r>
            <a:endParaRPr lang="en-GB" sz="1400" dirty="0">
              <a:solidFill>
                <a:srgbClr val="00B0F0"/>
              </a:solidFill>
              <a:latin typeface="Myriad Pro" charset="0"/>
              <a:ea typeface="Myriad Pro" charset="0"/>
              <a:cs typeface="Myriad Pro" charset="0"/>
            </a:endParaRPr>
          </a:p>
          <a:p>
            <a:endParaRPr lang="en-GB" dirty="0">
              <a:latin typeface="Myriad Pro"/>
            </a:endParaRPr>
          </a:p>
        </p:txBody>
      </p:sp>
    </p:spTree>
    <p:extLst>
      <p:ext uri="{BB962C8B-B14F-4D97-AF65-F5344CB8AC3E}">
        <p14:creationId xmlns:p14="http://schemas.microsoft.com/office/powerpoint/2010/main" val="36870689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632"/>
            <a:ext cx="9144000" cy="685800"/>
          </a:xfrm>
        </p:spPr>
        <p:txBody>
          <a:bodyPr>
            <a:normAutofit/>
          </a:bodyPr>
          <a:lstStyle/>
          <a:p>
            <a:r>
              <a:rPr lang="en-GB" sz="2800" dirty="0"/>
              <a:t>Question </a:t>
            </a:r>
            <a:r>
              <a:rPr lang="en-GB" sz="2800" dirty="0" smtClean="0"/>
              <a:t>4(c) – </a:t>
            </a:r>
            <a:r>
              <a:rPr lang="en-GB" sz="2800" dirty="0"/>
              <a:t>Well-developed? Developed? Simple?</a:t>
            </a:r>
          </a:p>
        </p:txBody>
      </p:sp>
      <p:sp>
        <p:nvSpPr>
          <p:cNvPr id="3" name="Content Placeholder 2"/>
          <p:cNvSpPr>
            <a:spLocks noGrp="1"/>
          </p:cNvSpPr>
          <p:nvPr>
            <p:ph idx="4294967295"/>
          </p:nvPr>
        </p:nvSpPr>
        <p:spPr>
          <a:xfrm>
            <a:off x="395536" y="4077072"/>
            <a:ext cx="5496283" cy="1800200"/>
          </a:xfrm>
        </p:spPr>
        <p:txBody>
          <a:bodyPr>
            <a:normAutofit/>
          </a:bodyPr>
          <a:lstStyle/>
          <a:p>
            <a:pPr marL="0" indent="0">
              <a:buNone/>
            </a:pPr>
            <a:r>
              <a:rPr lang="en-GB" sz="1200" dirty="0" smtClean="0">
                <a:solidFill>
                  <a:srgbClr val="1F224E"/>
                </a:solidFill>
                <a:latin typeface="Myriad Pro" charset="0"/>
                <a:ea typeface="Myriad Pro" charset="0"/>
                <a:cs typeface="Myriad Pro" charset="0"/>
              </a:rPr>
              <a:t>The evaluation of the success of the selected data collection method could include both positive and negative reflections of the method, allowing the student to make a judgement of its success.</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 examples show a potential ‘</a:t>
            </a:r>
            <a:r>
              <a:rPr lang="en-GB" sz="1200" b="1" dirty="0" smtClean="0">
                <a:solidFill>
                  <a:srgbClr val="1F224E"/>
                </a:solidFill>
                <a:latin typeface="Myriad Pro" charset="0"/>
                <a:ea typeface="Myriad Pro" charset="0"/>
                <a:cs typeface="Myriad Pro" charset="0"/>
              </a:rPr>
              <a:t>simple</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developed</a:t>
            </a:r>
            <a:r>
              <a:rPr lang="en-GB" sz="1200" dirty="0" smtClean="0">
                <a:solidFill>
                  <a:srgbClr val="1F224E"/>
                </a:solidFill>
                <a:latin typeface="Myriad Pro" charset="0"/>
                <a:ea typeface="Myriad Pro" charset="0"/>
                <a:cs typeface="Myriad Pro" charset="0"/>
              </a:rPr>
              <a:t>’ and ‘</a:t>
            </a:r>
            <a:r>
              <a:rPr lang="en-GB" sz="1200" b="1" dirty="0" smtClean="0">
                <a:solidFill>
                  <a:srgbClr val="1F224E"/>
                </a:solidFill>
                <a:latin typeface="Myriad Pro" charset="0"/>
                <a:ea typeface="Myriad Pro" charset="0"/>
                <a:cs typeface="Myriad Pro" charset="0"/>
              </a:rPr>
              <a:t>well-developed</a:t>
            </a:r>
            <a:r>
              <a:rPr lang="en-GB" sz="1200" dirty="0" smtClean="0">
                <a:solidFill>
                  <a:srgbClr val="1F224E"/>
                </a:solidFill>
                <a:latin typeface="Myriad Pro" charset="0"/>
                <a:ea typeface="Myriad Pro" charset="0"/>
                <a:cs typeface="Myriad Pro" charset="0"/>
              </a:rPr>
              <a:t>’ example and how an answer may progress from one to the other.</a:t>
            </a: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p:txBody>
      </p:sp>
      <p:sp>
        <p:nvSpPr>
          <p:cNvPr id="4" name="TextBox 3"/>
          <p:cNvSpPr txBox="1"/>
          <p:nvPr/>
        </p:nvSpPr>
        <p:spPr>
          <a:xfrm>
            <a:off x="2987824" y="1084240"/>
            <a:ext cx="2701627" cy="2862322"/>
          </a:xfrm>
          <a:prstGeom prst="rect">
            <a:avLst/>
          </a:prstGeom>
          <a:solidFill>
            <a:srgbClr val="ECECEC"/>
          </a:solidFill>
          <a:ln>
            <a:solidFill>
              <a:schemeClr val="tx1"/>
            </a:solidFill>
          </a:ln>
        </p:spPr>
        <p:txBody>
          <a:bodyPr wrap="square" rtlCol="0">
            <a:spAutoFit/>
          </a:bodyPr>
          <a:lstStyle/>
          <a:p>
            <a:r>
              <a:rPr lang="en-GB" sz="1200" dirty="0">
                <a:solidFill>
                  <a:srgbClr val="1F224E"/>
                </a:solidFill>
                <a:latin typeface="Myriad Pro" charset="0"/>
                <a:ea typeface="Myriad Pro" charset="0"/>
                <a:cs typeface="Myriad Pro" charset="0"/>
              </a:rPr>
              <a:t>Examples of </a:t>
            </a:r>
            <a:r>
              <a:rPr lang="en-GB" sz="1200" b="1" dirty="0">
                <a:solidFill>
                  <a:srgbClr val="1F224E"/>
                </a:solidFill>
                <a:latin typeface="Myriad Pro" charset="0"/>
                <a:ea typeface="Myriad Pro" charset="0"/>
                <a:cs typeface="Myriad Pro" charset="0"/>
              </a:rPr>
              <a:t>developed</a:t>
            </a:r>
            <a:r>
              <a:rPr lang="en-GB" sz="1200" dirty="0">
                <a:solidFill>
                  <a:srgbClr val="1F224E"/>
                </a:solidFill>
                <a:latin typeface="Myriad Pro" charset="0"/>
                <a:ea typeface="Myriad Pro" charset="0"/>
                <a:cs typeface="Myriad Pro" charset="0"/>
              </a:rPr>
              <a:t> ideas:</a:t>
            </a:r>
          </a:p>
          <a:p>
            <a:endParaRPr lang="en-GB" sz="1200" dirty="0">
              <a:solidFill>
                <a:srgbClr val="1F224E"/>
              </a:solidFill>
              <a:latin typeface="Myriad Pro" charset="0"/>
              <a:ea typeface="Myriad Pro" charset="0"/>
              <a:cs typeface="Myriad Pro" charset="0"/>
            </a:endParaRPr>
          </a:p>
          <a:p>
            <a:r>
              <a:rPr lang="en-US" sz="1200" dirty="0">
                <a:solidFill>
                  <a:srgbClr val="C00000"/>
                </a:solidFill>
                <a:latin typeface="Myriad Pro" charset="0"/>
                <a:ea typeface="Myriad Pro" charset="0"/>
                <a:cs typeface="Myriad Pro" charset="0"/>
              </a:rPr>
              <a:t>We measured the velocity of the river; we did this five times and took a mean at each location to increase the accuracy of the results. </a:t>
            </a:r>
            <a:r>
              <a:rPr lang="en-US" sz="1200" dirty="0">
                <a:solidFill>
                  <a:srgbClr val="1F224E"/>
                </a:solidFill>
                <a:latin typeface="Myriad Pro" charset="0"/>
                <a:ea typeface="Myriad Pro" charset="0"/>
                <a:cs typeface="Myriad Pro" charset="0"/>
              </a:rPr>
              <a:t>This was an effective method as I was able to </a:t>
            </a:r>
            <a:r>
              <a:rPr lang="en-US" sz="1200" dirty="0">
                <a:solidFill>
                  <a:srgbClr val="C00000"/>
                </a:solidFill>
                <a:latin typeface="Myriad Pro" charset="0"/>
                <a:ea typeface="Myriad Pro" charset="0"/>
                <a:cs typeface="Myriad Pro" charset="0"/>
              </a:rPr>
              <a:t>compare the velocity at different points along the river which helped answer the overall question. However at times the float used to measure velocity got caught in the stones in the river bed, and this would have affected the final mean which made the results worse.</a:t>
            </a:r>
            <a:endParaRPr lang="en-GB" sz="1200" dirty="0">
              <a:solidFill>
                <a:srgbClr val="C00000"/>
              </a:solidFill>
              <a:latin typeface="Myriad Pro" charset="0"/>
              <a:ea typeface="Myriad Pro" charset="0"/>
              <a:cs typeface="Myriad Pro" charset="0"/>
            </a:endParaRPr>
          </a:p>
        </p:txBody>
      </p:sp>
      <p:sp>
        <p:nvSpPr>
          <p:cNvPr id="5" name="TextBox 4"/>
          <p:cNvSpPr txBox="1"/>
          <p:nvPr/>
        </p:nvSpPr>
        <p:spPr>
          <a:xfrm>
            <a:off x="306413" y="1082630"/>
            <a:ext cx="2376264" cy="1569660"/>
          </a:xfrm>
          <a:prstGeom prst="rect">
            <a:avLst/>
          </a:prstGeom>
          <a:solidFill>
            <a:srgbClr val="ECECEC"/>
          </a:solidFill>
          <a:ln>
            <a:solidFill>
              <a:schemeClr val="tx1"/>
            </a:solidFill>
          </a:ln>
        </p:spPr>
        <p:txBody>
          <a:bodyPr wrap="square" rtlCol="0">
            <a:spAutoFit/>
          </a:bodyPr>
          <a:lstStyle/>
          <a:p>
            <a:r>
              <a:rPr lang="en-GB" sz="1200" dirty="0">
                <a:solidFill>
                  <a:srgbClr val="1F224E"/>
                </a:solidFill>
                <a:latin typeface="Myriad Pro" charset="0"/>
                <a:ea typeface="Myriad Pro" charset="0"/>
                <a:cs typeface="Myriad Pro" charset="0"/>
              </a:rPr>
              <a:t>Examples of </a:t>
            </a:r>
            <a:r>
              <a:rPr lang="en-GB" sz="1200" b="1" dirty="0">
                <a:solidFill>
                  <a:srgbClr val="1F224E"/>
                </a:solidFill>
                <a:latin typeface="Myriad Pro" charset="0"/>
                <a:ea typeface="Myriad Pro" charset="0"/>
                <a:cs typeface="Myriad Pro" charset="0"/>
              </a:rPr>
              <a:t>simple</a:t>
            </a:r>
            <a:r>
              <a:rPr lang="en-GB" sz="1200" dirty="0">
                <a:solidFill>
                  <a:srgbClr val="1F224E"/>
                </a:solidFill>
                <a:latin typeface="Myriad Pro" charset="0"/>
                <a:ea typeface="Myriad Pro" charset="0"/>
                <a:cs typeface="Myriad Pro" charset="0"/>
              </a:rPr>
              <a:t> ideas:</a:t>
            </a:r>
          </a:p>
          <a:p>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We floated an orange down the river and timed how long it took. This worked well as we could work out the rivers’ speed which helped us answer our enquiry question.</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156176" y="1084240"/>
            <a:ext cx="2698925" cy="4154984"/>
          </a:xfrm>
          <a:prstGeom prst="rect">
            <a:avLst/>
          </a:prstGeom>
          <a:solidFill>
            <a:srgbClr val="ECECEC"/>
          </a:solidFill>
          <a:ln>
            <a:solidFill>
              <a:schemeClr val="tx1"/>
            </a:solidFill>
          </a:ln>
        </p:spPr>
        <p:txBody>
          <a:bodyPr wrap="square" rtlCol="0">
            <a:spAutoFit/>
          </a:bodyPr>
          <a:lstStyle/>
          <a:p>
            <a:r>
              <a:rPr lang="en-GB" sz="1200" dirty="0">
                <a:solidFill>
                  <a:srgbClr val="1F224E"/>
                </a:solidFill>
                <a:latin typeface="Myriad Pro" charset="0"/>
                <a:ea typeface="Myriad Pro" charset="0"/>
                <a:cs typeface="Myriad Pro" charset="0"/>
              </a:rPr>
              <a:t>Examples of </a:t>
            </a:r>
            <a:r>
              <a:rPr lang="en-GB" sz="1200" b="1" dirty="0">
                <a:solidFill>
                  <a:srgbClr val="1F224E"/>
                </a:solidFill>
                <a:latin typeface="Myriad Pro" charset="0"/>
                <a:ea typeface="Myriad Pro" charset="0"/>
                <a:cs typeface="Myriad Pro" charset="0"/>
              </a:rPr>
              <a:t>well-developed</a:t>
            </a:r>
            <a:r>
              <a:rPr lang="en-GB" sz="1200" dirty="0">
                <a:solidFill>
                  <a:srgbClr val="1F224E"/>
                </a:solidFill>
                <a:latin typeface="Myriad Pro" charset="0"/>
                <a:ea typeface="Myriad Pro" charset="0"/>
                <a:cs typeface="Myriad Pro" charset="0"/>
              </a:rPr>
              <a:t> ideas:</a:t>
            </a:r>
          </a:p>
          <a:p>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We measured the velocity of the river at different locations along the river course; we did this five times and took a mean at each location which increased the accuracy of the results, </a:t>
            </a:r>
            <a:r>
              <a:rPr lang="en-US" sz="1200" dirty="0">
                <a:solidFill>
                  <a:srgbClr val="C00000"/>
                </a:solidFill>
                <a:latin typeface="Myriad Pro" charset="0"/>
                <a:ea typeface="Myriad Pro" charset="0"/>
                <a:cs typeface="Myriad Pro" charset="0"/>
              </a:rPr>
              <a:t>this was important to produce more secure analysis and conclusions</a:t>
            </a:r>
            <a:r>
              <a:rPr lang="en-US" sz="1200" dirty="0">
                <a:solidFill>
                  <a:srgbClr val="1F224E"/>
                </a:solidFill>
                <a:latin typeface="Myriad Pro" charset="0"/>
                <a:ea typeface="Myriad Pro" charset="0"/>
                <a:cs typeface="Myriad Pro" charset="0"/>
              </a:rPr>
              <a:t>. However a limitation is that at times the float used to measure velocity got caught in the stones in the river bed</a:t>
            </a:r>
            <a:r>
              <a:rPr lang="en-US" sz="1200" dirty="0">
                <a:solidFill>
                  <a:srgbClr val="C00000"/>
                </a:solidFill>
                <a:latin typeface="Myriad Pro" charset="0"/>
                <a:ea typeface="Myriad Pro" charset="0"/>
                <a:cs typeface="Myriad Pro" charset="0"/>
              </a:rPr>
              <a:t>, this meant that human intervention was required and</a:t>
            </a:r>
            <a:r>
              <a:rPr lang="en-US" sz="1200" dirty="0">
                <a:solidFill>
                  <a:srgbClr val="1F224E"/>
                </a:solidFill>
                <a:latin typeface="Myriad Pro" charset="0"/>
                <a:ea typeface="Myriad Pro" charset="0"/>
                <a:cs typeface="Myriad Pro" charset="0"/>
              </a:rPr>
              <a:t> would have affected the final mean. This was an effective method as I was able to compare the  velocity at different points along the river which </a:t>
            </a:r>
            <a:r>
              <a:rPr lang="en-US" sz="1200" dirty="0" smtClean="0">
                <a:solidFill>
                  <a:srgbClr val="1F224E"/>
                </a:solidFill>
                <a:latin typeface="Myriad Pro" charset="0"/>
                <a:ea typeface="Myriad Pro" charset="0"/>
                <a:cs typeface="Myriad Pro" charset="0"/>
              </a:rPr>
              <a:t>helped </a:t>
            </a:r>
            <a:r>
              <a:rPr lang="en-US" sz="1200" dirty="0">
                <a:solidFill>
                  <a:srgbClr val="1F224E"/>
                </a:solidFill>
                <a:latin typeface="Myriad Pro" charset="0"/>
                <a:ea typeface="Myriad Pro" charset="0"/>
                <a:cs typeface="Myriad Pro" charset="0"/>
              </a:rPr>
              <a:t>my understanding </a:t>
            </a:r>
            <a:r>
              <a:rPr lang="en-US" sz="1200" dirty="0">
                <a:solidFill>
                  <a:srgbClr val="C00000"/>
                </a:solidFill>
                <a:latin typeface="Myriad Pro" charset="0"/>
                <a:ea typeface="Myriad Pro" charset="0"/>
                <a:cs typeface="Myriad Pro" charset="0"/>
              </a:rPr>
              <a:t>of how the river changes from source to mouth and this helped us to answer our key enquiry questions</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2356571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07"/>
          <p:cNvSpPr txBox="1">
            <a:spLocks noChangeArrowheads="1"/>
          </p:cNvSpPr>
          <p:nvPr/>
        </p:nvSpPr>
        <p:spPr bwMode="auto">
          <a:xfrm>
            <a:off x="1447165" y="3212976"/>
            <a:ext cx="6281420" cy="12496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285"/>
              </a:spcAft>
              <a:tabLst>
                <a:tab pos="2865755" algn="ctr"/>
                <a:tab pos="5731510" algn="r"/>
              </a:tabLst>
            </a:pPr>
            <a:r>
              <a:rPr lang="en-GB" sz="800" dirty="0">
                <a:solidFill>
                  <a:prstClr val="black"/>
                </a:solidFill>
                <a:latin typeface="Arial"/>
                <a:ea typeface="Calibri"/>
                <a:cs typeface="Arial"/>
              </a:rPr>
              <a:t>We’d like to know your view on the resources we produce. By clicking on ‘</a:t>
            </a:r>
            <a:r>
              <a:rPr lang="en-GB" sz="800" u="sng" dirty="0">
                <a:solidFill>
                  <a:srgbClr val="0000FF"/>
                </a:solidFill>
                <a:latin typeface="Arial"/>
                <a:ea typeface="Calibri"/>
                <a:cs typeface="Arial"/>
                <a:hlinkClick r:id="rId2"/>
              </a:rPr>
              <a:t>Like</a:t>
            </a:r>
            <a:r>
              <a:rPr lang="en-GB" sz="800" dirty="0">
                <a:solidFill>
                  <a:prstClr val="black"/>
                </a:solidFill>
                <a:latin typeface="Arial"/>
                <a:ea typeface="Calibri"/>
                <a:cs typeface="Arial"/>
              </a:rPr>
              <a:t>’ or ‘</a:t>
            </a:r>
            <a:r>
              <a:rPr lang="en-GB" sz="800" u="sng" dirty="0">
                <a:solidFill>
                  <a:srgbClr val="0000FF"/>
                </a:solidFill>
                <a:latin typeface="Arial"/>
                <a:ea typeface="Calibri"/>
                <a:cs typeface="Arial"/>
                <a:hlinkClick r:id="rId3"/>
              </a:rPr>
              <a:t>Dislike</a:t>
            </a:r>
            <a:r>
              <a:rPr lang="en-GB" sz="800" dirty="0">
                <a:solidFill>
                  <a:prstClr val="black"/>
                </a:solidFill>
                <a:latin typeface="Arial"/>
                <a:ea typeface="Calibri"/>
                <a:cs typeface="Arial"/>
              </a:rPr>
              <a:t>’ you can help us to ensure that our resources work for you. When the email template pops up please add additional comments if you wish and then just click ‘Send’. Thank you.</a:t>
            </a:r>
            <a:endParaRPr lang="en-GB" sz="1100" dirty="0">
              <a:solidFill>
                <a:prstClr val="black"/>
              </a:solidFill>
              <a:latin typeface="Arial"/>
              <a:ea typeface="Calibri"/>
              <a:cs typeface="Times New Roman"/>
            </a:endParaRPr>
          </a:p>
          <a:p>
            <a:pPr fontAlgn="ctr">
              <a:lnSpc>
                <a:spcPct val="120000"/>
              </a:lnSpc>
              <a:spcAft>
                <a:spcPts val="285"/>
              </a:spcAft>
            </a:pPr>
            <a:r>
              <a:rPr lang="en-GB" sz="800" dirty="0">
                <a:solidFill>
                  <a:srgbClr val="000000"/>
                </a:solidFill>
                <a:latin typeface="Arial"/>
                <a:ea typeface="Calibri"/>
                <a:cs typeface="Times New Roman"/>
              </a:rPr>
              <a:t>Whether you already offer OCR qualifications, are new to OCR, or are considering switching from your current provider/awarding organisation, you can request more information by completing the Expression of Interest form which can be found here: </a:t>
            </a:r>
            <a:r>
              <a:rPr lang="en-GB" sz="800" u="sng" dirty="0">
                <a:solidFill>
                  <a:srgbClr val="0000FF"/>
                </a:solidFill>
                <a:latin typeface="Arial"/>
                <a:ea typeface="Calibri"/>
                <a:cs typeface="Times New Roman"/>
                <a:hlinkClick r:id="rId4"/>
              </a:rPr>
              <a:t>www.ocr.org.uk/expression-of-interest</a:t>
            </a:r>
            <a:endParaRPr lang="en-GB" sz="1100" dirty="0">
              <a:solidFill>
                <a:prstClr val="black"/>
              </a:solidFill>
              <a:ea typeface="Calibri"/>
              <a:cs typeface="Times New Roman"/>
            </a:endParaRPr>
          </a:p>
          <a:p>
            <a:pPr fontAlgn="ctr">
              <a:lnSpc>
                <a:spcPct val="120000"/>
              </a:lnSpc>
              <a:spcAft>
                <a:spcPts val="285"/>
              </a:spcAft>
            </a:pPr>
            <a:r>
              <a:rPr lang="en-GB" sz="800" dirty="0">
                <a:solidFill>
                  <a:srgbClr val="000000"/>
                </a:solidFill>
                <a:latin typeface="Arial"/>
                <a:ea typeface="Calibri"/>
                <a:cs typeface="Times New Roman"/>
              </a:rPr>
              <a:t>Looking for a resource? There is now a quick and easy search tool to help find free resources for your qualification: </a:t>
            </a:r>
            <a:br>
              <a:rPr lang="en-GB" sz="800" dirty="0">
                <a:solidFill>
                  <a:srgbClr val="000000"/>
                </a:solidFill>
                <a:latin typeface="Arial"/>
                <a:ea typeface="Calibri"/>
                <a:cs typeface="Times New Roman"/>
              </a:rPr>
            </a:br>
            <a:r>
              <a:rPr lang="en-GB" sz="800" u="heavy" dirty="0">
                <a:solidFill>
                  <a:srgbClr val="000000"/>
                </a:solidFill>
                <a:latin typeface="Arial"/>
                <a:ea typeface="Calibri"/>
                <a:cs typeface="Times New Roman"/>
                <a:hlinkClick r:id="rId5"/>
              </a:rPr>
              <a:t>www.ocr.org.uk/i-want-to/find-resources/</a:t>
            </a:r>
            <a:endParaRPr lang="en-GB" sz="1100" dirty="0">
              <a:solidFill>
                <a:prstClr val="black"/>
              </a:solidFill>
              <a:ea typeface="Calibri"/>
              <a:cs typeface="Times New Roman"/>
            </a:endParaRPr>
          </a:p>
          <a:p>
            <a:pPr fontAlgn="ctr">
              <a:lnSpc>
                <a:spcPct val="120000"/>
              </a:lnSpc>
              <a:spcAft>
                <a:spcPts val="285"/>
              </a:spcAft>
            </a:pPr>
            <a:r>
              <a:rPr lang="en-GB" sz="800" dirty="0">
                <a:solidFill>
                  <a:srgbClr val="0000FF"/>
                </a:solidFill>
                <a:ea typeface="Calibri"/>
                <a:cs typeface="Arial"/>
              </a:rPr>
              <a:t> </a:t>
            </a:r>
            <a:endParaRPr lang="en-GB" sz="1100" dirty="0">
              <a:solidFill>
                <a:prstClr val="black"/>
              </a:solidFill>
              <a:ea typeface="Calibri"/>
              <a:cs typeface="Times New Roman"/>
            </a:endParaRPr>
          </a:p>
        </p:txBody>
      </p:sp>
      <p:sp>
        <p:nvSpPr>
          <p:cNvPr id="3" name="Rounded Rectangle 2" descr="Title: OCR Resources: the small print - Description: OCR Resources: the small print&#10;OCR’s resources are provided to support the teaching of OCR spec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10;© OCR 2014 - This resource may be freely copied and distributed, as long as the OCR logo and this message remain intact and OCR is acknowledged as the originator of this work.&#10;&#10;OCR acknowledges the use of the following content:&#10;Maths and English icons: Air0ne/Shutterstock.con"/>
          <p:cNvSpPr>
            <a:spLocks noChangeArrowheads="1"/>
          </p:cNvSpPr>
          <p:nvPr/>
        </p:nvSpPr>
        <p:spPr bwMode="auto">
          <a:xfrm>
            <a:off x="1367155" y="4430906"/>
            <a:ext cx="6409690" cy="1189355"/>
          </a:xfrm>
          <a:prstGeom prst="roundRect">
            <a:avLst>
              <a:gd name="adj" fmla="val 16667"/>
            </a:avLst>
          </a:prstGeom>
          <a:solidFill>
            <a:srgbClr val="D8D8D8"/>
          </a:solid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pPr>
              <a:lnSpc>
                <a:spcPct val="150000"/>
              </a:lnSpc>
            </a:pPr>
            <a:r>
              <a:rPr lang="en-GB" sz="800" b="1" dirty="0">
                <a:solidFill>
                  <a:srgbClr val="000000"/>
                </a:solidFill>
                <a:latin typeface="Arial"/>
                <a:ea typeface="Calibri"/>
                <a:cs typeface="Times New Roman"/>
              </a:rPr>
              <a:t>OCR Resources</a:t>
            </a:r>
            <a:r>
              <a:rPr lang="en-GB" sz="800" dirty="0">
                <a:solidFill>
                  <a:srgbClr val="000000"/>
                </a:solidFill>
                <a:latin typeface="Arial"/>
                <a:ea typeface="Calibri"/>
                <a:cs typeface="Times New Roman"/>
              </a:rPr>
              <a:t>:</a:t>
            </a:r>
            <a:r>
              <a:rPr lang="en-GB" sz="800" dirty="0">
                <a:solidFill>
                  <a:srgbClr val="000000"/>
                </a:solidFill>
                <a:ea typeface="Calibri"/>
                <a:cs typeface="Arial"/>
              </a:rPr>
              <a:t> </a:t>
            </a:r>
            <a:r>
              <a:rPr lang="en-GB" sz="800" i="1" dirty="0">
                <a:solidFill>
                  <a:srgbClr val="000000"/>
                </a:solidFill>
                <a:latin typeface="Arial"/>
                <a:ea typeface="Calibri"/>
                <a:cs typeface="Times New Roman"/>
              </a:rPr>
              <a:t>the small print</a:t>
            </a:r>
            <a:r>
              <a:rPr lang="en-GB" sz="800" i="1" dirty="0">
                <a:solidFill>
                  <a:srgbClr val="000000"/>
                </a:solidFill>
                <a:ea typeface="Calibri"/>
                <a:cs typeface="Arial"/>
              </a:rPr>
              <a:t/>
            </a:r>
            <a:br>
              <a:rPr lang="en-GB" sz="800" i="1" dirty="0">
                <a:solidFill>
                  <a:srgbClr val="000000"/>
                </a:solidFill>
                <a:ea typeface="Calibri"/>
                <a:cs typeface="Arial"/>
              </a:rPr>
            </a:br>
            <a:r>
              <a:rPr lang="en-GB" sz="600" dirty="0">
                <a:solidFill>
                  <a:srgbClr val="000000"/>
                </a:solidFill>
                <a:latin typeface="Arial"/>
                <a:ea typeface="Calibri"/>
                <a:cs typeface="Times New Roman"/>
              </a:rPr>
              <a:t>OCR’s </a:t>
            </a:r>
            <a:r>
              <a:rPr lang="en-GB" sz="600" dirty="0">
                <a:solidFill>
                  <a:srgbClr val="000000"/>
                </a:solidFill>
                <a:latin typeface="Arial"/>
                <a:ea typeface="Calibri"/>
                <a:cs typeface="Arial"/>
              </a:rPr>
              <a:t>resources</a:t>
            </a:r>
            <a:r>
              <a:rPr lang="en-GB" sz="600" dirty="0">
                <a:solidFill>
                  <a:srgbClr val="000000"/>
                </a:solidFill>
                <a:latin typeface="Arial"/>
                <a:ea typeface="Calibri"/>
                <a:cs typeface="Times New Roman"/>
              </a:rPr>
              <a:t> are provided to support the delivery of OCR qualifications,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a:t>
            </a:r>
            <a:br>
              <a:rPr lang="en-GB" sz="600" dirty="0">
                <a:solidFill>
                  <a:srgbClr val="000000"/>
                </a:solidFill>
                <a:latin typeface="Arial"/>
                <a:ea typeface="Calibri"/>
                <a:cs typeface="Times New Roman"/>
              </a:rPr>
            </a:br>
            <a:r>
              <a:rPr lang="en-GB" sz="600" dirty="0">
                <a:solidFill>
                  <a:srgbClr val="000000"/>
                </a:solidFill>
                <a:latin typeface="Arial"/>
                <a:ea typeface="Calibri"/>
                <a:cs typeface="Times New Roman"/>
              </a:rPr>
              <a:t>© OCR </a:t>
            </a:r>
            <a:r>
              <a:rPr lang="en-GB" sz="600" dirty="0" smtClean="0">
                <a:solidFill>
                  <a:srgbClr val="000000"/>
                </a:solidFill>
                <a:latin typeface="Arial"/>
                <a:ea typeface="Calibri"/>
                <a:cs typeface="Times New Roman"/>
              </a:rPr>
              <a:t>2017 </a:t>
            </a:r>
            <a:r>
              <a:rPr lang="en-GB" sz="600" dirty="0">
                <a:solidFill>
                  <a:srgbClr val="000000"/>
                </a:solidFill>
                <a:latin typeface="Arial"/>
                <a:ea typeface="Calibri"/>
                <a:cs typeface="Times New Roman"/>
              </a:rPr>
              <a:t>- This resource may be freely copied and distributed, as long as the OCR logo and this message remain intact and OCR is acknowledged as the originator of this work.</a:t>
            </a:r>
            <a:endParaRPr lang="en-GB" sz="1100" dirty="0">
              <a:solidFill>
                <a:prstClr val="black"/>
              </a:solidFill>
              <a:ea typeface="Calibri"/>
              <a:cs typeface="Times New Roman"/>
            </a:endParaRPr>
          </a:p>
          <a:p>
            <a:pPr>
              <a:lnSpc>
                <a:spcPct val="150000"/>
              </a:lnSpc>
            </a:pPr>
            <a:r>
              <a:rPr lang="en-GB" sz="600" dirty="0">
                <a:solidFill>
                  <a:srgbClr val="000000"/>
                </a:solidFill>
                <a:latin typeface="Arial"/>
                <a:ea typeface="Calibri"/>
                <a:cs typeface="Times New Roman"/>
              </a:rPr>
              <a:t>OCR acknowledges the use of the following content: n/a</a:t>
            </a:r>
            <a:endParaRPr lang="en-GB" sz="1100" dirty="0">
              <a:solidFill>
                <a:prstClr val="black"/>
              </a:solidFill>
              <a:ea typeface="Calibri"/>
              <a:cs typeface="Times New Roman"/>
            </a:endParaRPr>
          </a:p>
          <a:p>
            <a:pPr marR="71755" fontAlgn="ctr">
              <a:lnSpc>
                <a:spcPct val="120000"/>
              </a:lnSpc>
            </a:pPr>
            <a:r>
              <a:rPr lang="en-GB" sz="600" dirty="0">
                <a:solidFill>
                  <a:srgbClr val="000000"/>
                </a:solidFill>
                <a:latin typeface="Arial"/>
                <a:ea typeface="Calibri"/>
                <a:cs typeface="Times New Roman"/>
              </a:rPr>
              <a:t>Please get in touch if you want to discuss the accessibility of resources we offer to support delivery of our qualifications: </a:t>
            </a:r>
            <a:r>
              <a:rPr lang="en-GB" sz="600" u="sng" dirty="0">
                <a:solidFill>
                  <a:srgbClr val="0000FF"/>
                </a:solidFill>
                <a:latin typeface="Arial"/>
                <a:ea typeface="Calibri"/>
                <a:cs typeface="Times New Roman"/>
                <a:hlinkClick r:id="rId6"/>
              </a:rPr>
              <a:t>resources.feedback@ocr.org.uk</a:t>
            </a:r>
            <a:endParaRPr lang="en-GB" sz="1100" dirty="0">
              <a:solidFill>
                <a:prstClr val="black"/>
              </a:solidFill>
              <a:ea typeface="Calibri"/>
              <a:cs typeface="Times New Roman"/>
            </a:endParaRPr>
          </a:p>
        </p:txBody>
      </p:sp>
    </p:spTree>
    <p:extLst>
      <p:ext uri="{BB962C8B-B14F-4D97-AF65-F5344CB8AC3E}">
        <p14:creationId xmlns:p14="http://schemas.microsoft.com/office/powerpoint/2010/main" val="410184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GB" dirty="0" smtClean="0"/>
              <a:t>Geographical Skills - </a:t>
            </a:r>
            <a:r>
              <a:rPr lang="en-GB" dirty="0"/>
              <a:t>Section B</a:t>
            </a:r>
          </a:p>
        </p:txBody>
      </p:sp>
      <p:sp>
        <p:nvSpPr>
          <p:cNvPr id="3" name="Content Placeholder 2"/>
          <p:cNvSpPr txBox="1">
            <a:spLocks/>
          </p:cNvSpPr>
          <p:nvPr/>
        </p:nvSpPr>
        <p:spPr>
          <a:xfrm>
            <a:off x="395536" y="1350298"/>
            <a:ext cx="8208912" cy="445496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smtClean="0">
                <a:solidFill>
                  <a:srgbClr val="1F224E"/>
                </a:solidFill>
                <a:latin typeface="Myriad Pro" charset="0"/>
                <a:ea typeface="Myriad Pro" charset="0"/>
                <a:cs typeface="Myriad Pro" charset="0"/>
              </a:rPr>
              <a:t>Fieldwork is assessed in section B and there will be </a:t>
            </a:r>
            <a:r>
              <a:rPr lang="en-GB" sz="1600" u="sng" dirty="0" smtClean="0">
                <a:solidFill>
                  <a:srgbClr val="1F224E"/>
                </a:solidFill>
                <a:latin typeface="Myriad Pro" charset="0"/>
                <a:ea typeface="Myriad Pro" charset="0"/>
                <a:cs typeface="Myriad Pro" charset="0"/>
              </a:rPr>
              <a:t>33 marks in this section</a:t>
            </a:r>
            <a:r>
              <a:rPr lang="en-GB" sz="1600" dirty="0" smtClean="0">
                <a:solidFill>
                  <a:srgbClr val="1F224E"/>
                </a:solidFill>
                <a:latin typeface="Myriad Pro" charset="0"/>
                <a:ea typeface="Myriad Pro" charset="0"/>
                <a:cs typeface="Myriad Pro" charset="0"/>
              </a:rPr>
              <a:t> – which includes 3 </a:t>
            </a:r>
            <a:r>
              <a:rPr lang="en-GB" sz="1600" dirty="0" err="1" smtClean="0">
                <a:solidFill>
                  <a:srgbClr val="1F224E"/>
                </a:solidFill>
                <a:latin typeface="Myriad Pro" charset="0"/>
                <a:ea typeface="Myriad Pro" charset="0"/>
                <a:cs typeface="Myriad Pro" charset="0"/>
              </a:rPr>
              <a:t>SPaG</a:t>
            </a:r>
            <a:r>
              <a:rPr lang="en-GB" sz="1600" dirty="0" smtClean="0">
                <a:solidFill>
                  <a:srgbClr val="1F224E"/>
                </a:solidFill>
                <a:latin typeface="Myriad Pro" charset="0"/>
                <a:ea typeface="Myriad Pro" charset="0"/>
                <a:cs typeface="Myriad Pro" charset="0"/>
              </a:rPr>
              <a:t> marks.</a:t>
            </a:r>
          </a:p>
          <a:p>
            <a:endParaRPr lang="en-GB" sz="1600" dirty="0" smtClean="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There will be a </a:t>
            </a:r>
            <a:r>
              <a:rPr lang="en-GB" sz="1600" u="sng" dirty="0">
                <a:solidFill>
                  <a:srgbClr val="1F224E"/>
                </a:solidFill>
                <a:latin typeface="Myriad Pro" charset="0"/>
                <a:ea typeface="Myriad Pro" charset="0"/>
                <a:cs typeface="Myriad Pro" charset="0"/>
              </a:rPr>
              <a:t>mixture of short answer, point marked questions (1, 2, 3 and 4 mark questions) with </a:t>
            </a:r>
            <a:r>
              <a:rPr lang="en-GB" sz="1600" u="sng" dirty="0" smtClean="0">
                <a:solidFill>
                  <a:srgbClr val="1F224E"/>
                </a:solidFill>
                <a:latin typeface="Myriad Pro" charset="0"/>
                <a:ea typeface="Myriad Pro" charset="0"/>
                <a:cs typeface="Myriad Pro" charset="0"/>
              </a:rPr>
              <a:t>6 mark </a:t>
            </a:r>
            <a:r>
              <a:rPr lang="en-GB" sz="1600" u="sng" dirty="0">
                <a:solidFill>
                  <a:srgbClr val="1F224E"/>
                </a:solidFill>
                <a:latin typeface="Myriad Pro" charset="0"/>
                <a:ea typeface="Myriad Pro" charset="0"/>
                <a:cs typeface="Myriad Pro" charset="0"/>
              </a:rPr>
              <a:t>and </a:t>
            </a:r>
            <a:r>
              <a:rPr lang="en-GB" sz="1600" u="sng" dirty="0" smtClean="0">
                <a:solidFill>
                  <a:srgbClr val="1F224E"/>
                </a:solidFill>
                <a:latin typeface="Myriad Pro" charset="0"/>
                <a:ea typeface="Myriad Pro" charset="0"/>
                <a:cs typeface="Myriad Pro" charset="0"/>
              </a:rPr>
              <a:t>8 mark level of response </a:t>
            </a:r>
            <a:r>
              <a:rPr lang="en-GB" sz="1600" u="sng" dirty="0">
                <a:solidFill>
                  <a:srgbClr val="1F224E"/>
                </a:solidFill>
                <a:latin typeface="Myriad Pro" charset="0"/>
                <a:ea typeface="Myriad Pro" charset="0"/>
                <a:cs typeface="Myriad Pro" charset="0"/>
              </a:rPr>
              <a:t>questions</a:t>
            </a:r>
            <a:r>
              <a:rPr lang="en-GB" sz="1600" dirty="0">
                <a:solidFill>
                  <a:srgbClr val="1F224E"/>
                </a:solidFill>
                <a:latin typeface="Myriad Pro" charset="0"/>
                <a:ea typeface="Myriad Pro" charset="0"/>
                <a:cs typeface="Myriad Pro" charset="0"/>
              </a:rPr>
              <a:t> included as </a:t>
            </a:r>
            <a:r>
              <a:rPr lang="en-GB" sz="1600" dirty="0" smtClean="0">
                <a:solidFill>
                  <a:srgbClr val="1F224E"/>
                </a:solidFill>
                <a:latin typeface="Myriad Pro" charset="0"/>
                <a:ea typeface="Myriad Pro" charset="0"/>
                <a:cs typeface="Myriad Pro" charset="0"/>
              </a:rPr>
              <a:t>well. </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The </a:t>
            </a:r>
            <a:r>
              <a:rPr lang="en-GB" sz="1600" u="sng" dirty="0" smtClean="0">
                <a:solidFill>
                  <a:srgbClr val="1F224E"/>
                </a:solidFill>
                <a:latin typeface="Myriad Pro" charset="0"/>
                <a:ea typeface="Myriad Pro" charset="0"/>
                <a:cs typeface="Myriad Pro" charset="0"/>
              </a:rPr>
              <a:t>8 mark question will also have 3 </a:t>
            </a:r>
            <a:r>
              <a:rPr lang="en-GB" sz="1600" u="sng" dirty="0" err="1" smtClean="0">
                <a:solidFill>
                  <a:srgbClr val="1F224E"/>
                </a:solidFill>
                <a:latin typeface="Myriad Pro" charset="0"/>
                <a:ea typeface="Myriad Pro" charset="0"/>
                <a:cs typeface="Myriad Pro" charset="0"/>
              </a:rPr>
              <a:t>SPaG</a:t>
            </a:r>
            <a:r>
              <a:rPr lang="en-GB" sz="1600" u="sng" dirty="0" smtClean="0">
                <a:solidFill>
                  <a:srgbClr val="1F224E"/>
                </a:solidFill>
                <a:latin typeface="Myriad Pro" charset="0"/>
                <a:ea typeface="Myriad Pro" charset="0"/>
                <a:cs typeface="Myriad Pro" charset="0"/>
              </a:rPr>
              <a:t> marks</a:t>
            </a:r>
            <a:r>
              <a:rPr lang="en-GB" sz="1600" dirty="0" smtClean="0">
                <a:solidFill>
                  <a:srgbClr val="1F224E"/>
                </a:solidFill>
                <a:latin typeface="Myriad Pro" charset="0"/>
                <a:ea typeface="Myriad Pro" charset="0"/>
                <a:cs typeface="Myriad Pro" charset="0"/>
              </a:rPr>
              <a:t> available (total of 11 marks for question).</a:t>
            </a:r>
          </a:p>
          <a:p>
            <a:endParaRPr lang="en-GB" sz="1600" dirty="0" smtClean="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In Section B there will be assessment of physical and human geography fieldwork – with questions being either in relation to </a:t>
            </a:r>
            <a:r>
              <a:rPr lang="en-US" sz="1600" dirty="0" smtClean="0">
                <a:solidFill>
                  <a:srgbClr val="1F224E"/>
                </a:solidFill>
                <a:latin typeface="Myriad Pro" charset="0"/>
                <a:ea typeface="Myriad Pro" charset="0"/>
                <a:cs typeface="Myriad Pro" charset="0"/>
              </a:rPr>
              <a:t>the </a:t>
            </a:r>
            <a:r>
              <a:rPr lang="en-US" sz="1600" u="sng" dirty="0" smtClean="0">
                <a:solidFill>
                  <a:srgbClr val="1F224E"/>
                </a:solidFill>
                <a:latin typeface="Myriad Pro" charset="0"/>
                <a:ea typeface="Myriad Pro" charset="0"/>
                <a:cs typeface="Myriad Pro" charset="0"/>
              </a:rPr>
              <a:t>students’ own experiences of fieldwork</a:t>
            </a:r>
            <a:r>
              <a:rPr lang="en-US" sz="1600" dirty="0" smtClean="0">
                <a:solidFill>
                  <a:srgbClr val="1F224E"/>
                </a:solidFill>
                <a:latin typeface="Myriad Pro" charset="0"/>
                <a:ea typeface="Myriad Pro" charset="0"/>
                <a:cs typeface="Myriad Pro" charset="0"/>
              </a:rPr>
              <a:t> or </a:t>
            </a:r>
            <a:r>
              <a:rPr lang="en-US" sz="1600" u="sng" dirty="0" smtClean="0">
                <a:solidFill>
                  <a:srgbClr val="1F224E"/>
                </a:solidFill>
                <a:latin typeface="Myriad Pro" charset="0"/>
                <a:ea typeface="Myriad Pro" charset="0"/>
                <a:cs typeface="Myriad Pro" charset="0"/>
              </a:rPr>
              <a:t>unfamiliar contexts</a:t>
            </a:r>
            <a:r>
              <a:rPr lang="en-US" sz="1600" dirty="0" smtClean="0">
                <a:solidFill>
                  <a:srgbClr val="1F224E"/>
                </a:solidFill>
                <a:latin typeface="Myriad Pro" charset="0"/>
                <a:ea typeface="Myriad Pro" charset="0"/>
                <a:cs typeface="Myriad Pro" charset="0"/>
              </a:rPr>
              <a:t> (resources) which students will first encounter in the exam.</a:t>
            </a:r>
            <a:endParaRPr lang="en-GB" sz="1600" dirty="0" smtClean="0">
              <a:solidFill>
                <a:srgbClr val="1F224E"/>
              </a:solidFill>
              <a:latin typeface="Myriad Pro" charset="0"/>
              <a:ea typeface="Myriad Pro" charset="0"/>
              <a:cs typeface="Myriad Pro" charset="0"/>
            </a:endParaRPr>
          </a:p>
          <a:p>
            <a:endParaRPr lang="en-GB" sz="1600" dirty="0" smtClean="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Section B will include questions with marks targeting </a:t>
            </a:r>
            <a:r>
              <a:rPr lang="en-GB" sz="1600" dirty="0" smtClean="0">
                <a:solidFill>
                  <a:srgbClr val="00B0F0"/>
                </a:solidFill>
                <a:latin typeface="Myriad Pro" charset="0"/>
                <a:ea typeface="Myriad Pro" charset="0"/>
                <a:cs typeface="Myriad Pro" charset="0"/>
              </a:rPr>
              <a:t>AO3 (application) </a:t>
            </a:r>
            <a:r>
              <a:rPr lang="en-GB" sz="1600" dirty="0" smtClean="0">
                <a:solidFill>
                  <a:srgbClr val="1F224E"/>
                </a:solidFill>
                <a:latin typeface="Myriad Pro" charset="0"/>
                <a:ea typeface="Myriad Pro" charset="0"/>
                <a:cs typeface="Myriad Pro" charset="0"/>
              </a:rPr>
              <a:t>and </a:t>
            </a:r>
            <a:r>
              <a:rPr lang="en-GB" sz="1600" dirty="0" smtClean="0">
                <a:solidFill>
                  <a:srgbClr val="00B050"/>
                </a:solidFill>
                <a:latin typeface="Myriad Pro" charset="0"/>
                <a:ea typeface="Myriad Pro" charset="0"/>
                <a:cs typeface="Myriad Pro" charset="0"/>
              </a:rPr>
              <a:t>AO4 (skills)</a:t>
            </a:r>
            <a:r>
              <a:rPr lang="en-GB" sz="1600" dirty="0" smtClean="0">
                <a:solidFill>
                  <a:srgbClr val="1F224E"/>
                </a:solidFill>
                <a:latin typeface="Myriad Pro" charset="0"/>
                <a:ea typeface="Myriad Pro" charset="0"/>
                <a:cs typeface="Myriad Pro" charset="0"/>
              </a:rPr>
              <a:t>. There will be </a:t>
            </a:r>
            <a:r>
              <a:rPr lang="en-GB" sz="1600" dirty="0" smtClean="0">
                <a:solidFill>
                  <a:srgbClr val="00B0F0"/>
                </a:solidFill>
                <a:latin typeface="Myriad Pro" charset="0"/>
                <a:ea typeface="Myriad Pro" charset="0"/>
                <a:cs typeface="Myriad Pro" charset="0"/>
              </a:rPr>
              <a:t>20 marks for AO3</a:t>
            </a:r>
            <a:r>
              <a:rPr lang="en-GB" sz="1600" dirty="0" smtClean="0">
                <a:solidFill>
                  <a:srgbClr val="1F224E"/>
                </a:solidFill>
                <a:latin typeface="Myriad Pro" charset="0"/>
                <a:ea typeface="Myriad Pro" charset="0"/>
                <a:cs typeface="Myriad Pro" charset="0"/>
              </a:rPr>
              <a:t> and </a:t>
            </a:r>
            <a:r>
              <a:rPr lang="en-GB" sz="1600" dirty="0" smtClean="0">
                <a:solidFill>
                  <a:srgbClr val="00B050"/>
                </a:solidFill>
                <a:latin typeface="Myriad Pro" charset="0"/>
                <a:ea typeface="Myriad Pro" charset="0"/>
                <a:cs typeface="Myriad Pro" charset="0"/>
              </a:rPr>
              <a:t>10 marks for AO4 </a:t>
            </a:r>
            <a:r>
              <a:rPr lang="en-GB" sz="1600" dirty="0" smtClean="0">
                <a:solidFill>
                  <a:srgbClr val="1F224E"/>
                </a:solidFill>
                <a:latin typeface="Myriad Pro" charset="0"/>
                <a:ea typeface="Myriad Pro" charset="0"/>
                <a:cs typeface="Myriad Pro" charset="0"/>
              </a:rPr>
              <a:t>in this section. </a:t>
            </a:r>
          </a:p>
          <a:p>
            <a:endParaRPr lang="en-GB" sz="1600" dirty="0"/>
          </a:p>
        </p:txBody>
      </p:sp>
    </p:spTree>
    <p:extLst>
      <p:ext uri="{BB962C8B-B14F-4D97-AF65-F5344CB8AC3E}">
        <p14:creationId xmlns:p14="http://schemas.microsoft.com/office/powerpoint/2010/main" val="2022193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8640"/>
            <a:ext cx="9144000" cy="1152128"/>
          </a:xfrm>
        </p:spPr>
        <p:txBody>
          <a:bodyPr>
            <a:noAutofit/>
          </a:bodyPr>
          <a:lstStyle/>
          <a:p>
            <a:r>
              <a:rPr lang="en-GB" dirty="0">
                <a:latin typeface="Myriad Pro"/>
              </a:rPr>
              <a:t>Other things to know about the </a:t>
            </a:r>
            <a:r>
              <a:rPr lang="en-GB" dirty="0" smtClean="0">
                <a:latin typeface="Myriad Pro"/>
              </a:rPr>
              <a:t>assessment</a:t>
            </a:r>
            <a:r>
              <a:rPr lang="en-GB" dirty="0">
                <a:latin typeface="Myriad Pro"/>
              </a:rPr>
              <a:t>…</a:t>
            </a:r>
          </a:p>
        </p:txBody>
      </p:sp>
      <p:sp>
        <p:nvSpPr>
          <p:cNvPr id="3" name="Content Placeholder 2"/>
          <p:cNvSpPr>
            <a:spLocks noGrp="1"/>
          </p:cNvSpPr>
          <p:nvPr>
            <p:ph idx="4294967295"/>
          </p:nvPr>
        </p:nvSpPr>
        <p:spPr>
          <a:xfrm>
            <a:off x="827584" y="1628800"/>
            <a:ext cx="7272808" cy="4454525"/>
          </a:xfrm>
        </p:spPr>
        <p:txBody>
          <a:bodyPr/>
          <a:lstStyle/>
          <a:p>
            <a:pPr marL="0" indent="0">
              <a:buNone/>
            </a:pPr>
            <a:r>
              <a:rPr lang="en-GB" sz="1800" dirty="0">
                <a:solidFill>
                  <a:srgbClr val="1F224E"/>
                </a:solidFill>
                <a:latin typeface="Myriad Pro" charset="0"/>
                <a:ea typeface="Myriad Pro" charset="0"/>
                <a:cs typeface="Myriad Pro" charset="0"/>
              </a:rPr>
              <a:t>There are a few other important things to highlight for the assessment and to help you </a:t>
            </a:r>
            <a:r>
              <a:rPr lang="en-GB" sz="1800" dirty="0" smtClean="0">
                <a:solidFill>
                  <a:srgbClr val="1F224E"/>
                </a:solidFill>
                <a:latin typeface="Myriad Pro" charset="0"/>
                <a:ea typeface="Myriad Pro" charset="0"/>
                <a:cs typeface="Myriad Pro" charset="0"/>
              </a:rPr>
              <a:t>understand </a:t>
            </a:r>
            <a:r>
              <a:rPr lang="en-GB" sz="1800" dirty="0">
                <a:solidFill>
                  <a:srgbClr val="1F224E"/>
                </a:solidFill>
                <a:latin typeface="Myriad Pro" charset="0"/>
                <a:ea typeface="Myriad Pro" charset="0"/>
                <a:cs typeface="Myriad Pro" charset="0"/>
              </a:rPr>
              <a:t>the mark scheme, so now we will run through:</a:t>
            </a:r>
          </a:p>
          <a:p>
            <a:pPr marL="742950" lvl="2" indent="-342900"/>
            <a:r>
              <a:rPr lang="en-GB" sz="1800" dirty="0" err="1" smtClean="0">
                <a:solidFill>
                  <a:srgbClr val="1F224E"/>
                </a:solidFill>
                <a:latin typeface="Myriad Pro" charset="0"/>
                <a:ea typeface="Myriad Pro" charset="0"/>
                <a:cs typeface="Myriad Pro" charset="0"/>
              </a:rPr>
              <a:t>SPaG</a:t>
            </a:r>
            <a:endParaRPr lang="en-GB" sz="1800" dirty="0" smtClean="0">
              <a:solidFill>
                <a:srgbClr val="1F224E"/>
              </a:solidFill>
              <a:latin typeface="Myriad Pro" charset="0"/>
              <a:ea typeface="Myriad Pro" charset="0"/>
              <a:cs typeface="Myriad Pro" charset="0"/>
            </a:endParaRPr>
          </a:p>
          <a:p>
            <a:pPr marL="742950" lvl="2" indent="-342900"/>
            <a:r>
              <a:rPr lang="en-GB" sz="1800" dirty="0" smtClean="0">
                <a:solidFill>
                  <a:srgbClr val="1F224E"/>
                </a:solidFill>
                <a:latin typeface="Myriad Pro" charset="0"/>
                <a:ea typeface="Myriad Pro" charset="0"/>
                <a:cs typeface="Myriad Pro" charset="0"/>
              </a:rPr>
              <a:t>Quality </a:t>
            </a:r>
            <a:r>
              <a:rPr lang="en-GB" sz="1800" dirty="0">
                <a:solidFill>
                  <a:srgbClr val="1F224E"/>
                </a:solidFill>
                <a:latin typeface="Myriad Pro" charset="0"/>
                <a:ea typeface="Myriad Pro" charset="0"/>
                <a:cs typeface="Myriad Pro" charset="0"/>
              </a:rPr>
              <a:t>of Extended </a:t>
            </a:r>
            <a:r>
              <a:rPr lang="en-GB" sz="1800" dirty="0" smtClean="0">
                <a:solidFill>
                  <a:srgbClr val="1F224E"/>
                </a:solidFill>
                <a:latin typeface="Myriad Pro" charset="0"/>
                <a:ea typeface="Myriad Pro" charset="0"/>
                <a:cs typeface="Myriad Pro" charset="0"/>
              </a:rPr>
              <a:t>Responses</a:t>
            </a:r>
          </a:p>
          <a:p>
            <a:pPr marL="742950" lvl="2" indent="-342900"/>
            <a:r>
              <a:rPr lang="en-GB" sz="1800" dirty="0" smtClean="0">
                <a:solidFill>
                  <a:srgbClr val="1F224E"/>
                </a:solidFill>
                <a:latin typeface="Myriad Pro" charset="0"/>
                <a:ea typeface="Myriad Pro" charset="0"/>
                <a:cs typeface="Myriad Pro" charset="0"/>
              </a:rPr>
              <a:t>Marking </a:t>
            </a:r>
            <a:r>
              <a:rPr lang="en-GB" sz="1800" dirty="0">
                <a:solidFill>
                  <a:srgbClr val="1F224E"/>
                </a:solidFill>
                <a:latin typeface="Myriad Pro" charset="0"/>
                <a:ea typeface="Myriad Pro" charset="0"/>
                <a:cs typeface="Myriad Pro" charset="0"/>
              </a:rPr>
              <a:t>Guidance</a:t>
            </a:r>
          </a:p>
          <a:p>
            <a:endParaRPr lang="en-GB" dirty="0">
              <a:latin typeface="Myriad Pro"/>
            </a:endParaRPr>
          </a:p>
        </p:txBody>
      </p:sp>
    </p:spTree>
    <p:extLst>
      <p:ext uri="{BB962C8B-B14F-4D97-AF65-F5344CB8AC3E}">
        <p14:creationId xmlns:p14="http://schemas.microsoft.com/office/powerpoint/2010/main" val="2625931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sz="4900" dirty="0" err="1">
                <a:latin typeface="Myriad Pro"/>
              </a:rPr>
              <a:t>SPaG</a:t>
            </a:r>
            <a:endParaRPr lang="en-GB" dirty="0">
              <a:latin typeface="Myriad Pro"/>
            </a:endParaRPr>
          </a:p>
        </p:txBody>
      </p:sp>
      <p:sp>
        <p:nvSpPr>
          <p:cNvPr id="3" name="Content Placeholder 2"/>
          <p:cNvSpPr>
            <a:spLocks noGrp="1"/>
          </p:cNvSpPr>
          <p:nvPr>
            <p:ph idx="4294967295"/>
          </p:nvPr>
        </p:nvSpPr>
        <p:spPr>
          <a:xfrm>
            <a:off x="251520" y="908720"/>
            <a:ext cx="8699500" cy="4454525"/>
          </a:xfrm>
        </p:spPr>
        <p:txBody>
          <a:bodyPr>
            <a:normAutofit/>
          </a:bodyPr>
          <a:lstStyle/>
          <a:p>
            <a:pPr marL="0" indent="0">
              <a:buNone/>
            </a:pPr>
            <a:r>
              <a:rPr lang="en-GB" sz="1600" dirty="0" err="1">
                <a:solidFill>
                  <a:srgbClr val="1F224E"/>
                </a:solidFill>
                <a:latin typeface="Myriad Pro" charset="0"/>
                <a:ea typeface="Myriad Pro" charset="0"/>
                <a:cs typeface="Myriad Pro" charset="0"/>
              </a:rPr>
              <a:t>SPaG</a:t>
            </a:r>
            <a:r>
              <a:rPr lang="en-GB" sz="1600" dirty="0">
                <a:solidFill>
                  <a:srgbClr val="1F224E"/>
                </a:solidFill>
                <a:latin typeface="Myriad Pro" charset="0"/>
                <a:ea typeface="Myriad Pro" charset="0"/>
                <a:cs typeface="Myriad Pro" charset="0"/>
              </a:rPr>
              <a:t> – also known as spelling, punctuation and grammar and the use of specialist terminology – is assessed against one of the longer questions in the exam with 3 marks available. In the </a:t>
            </a:r>
            <a:r>
              <a:rPr lang="en-GB" sz="1600" dirty="0" smtClean="0">
                <a:solidFill>
                  <a:srgbClr val="1F224E"/>
                </a:solidFill>
                <a:latin typeface="Myriad Pro" charset="0"/>
                <a:ea typeface="Myriad Pro" charset="0"/>
                <a:cs typeface="Myriad Pro" charset="0"/>
              </a:rPr>
              <a:t>‘Geographical Themes’ </a:t>
            </a:r>
            <a:r>
              <a:rPr lang="en-GB" sz="1600" dirty="0">
                <a:solidFill>
                  <a:srgbClr val="1F224E"/>
                </a:solidFill>
                <a:latin typeface="Myriad Pro" charset="0"/>
                <a:ea typeface="Myriad Pro" charset="0"/>
                <a:cs typeface="Myriad Pro" charset="0"/>
              </a:rPr>
              <a:t>assessment, </a:t>
            </a:r>
            <a:r>
              <a:rPr lang="en-GB" sz="1600" dirty="0" err="1">
                <a:solidFill>
                  <a:srgbClr val="1F224E"/>
                </a:solidFill>
                <a:latin typeface="Myriad Pro" charset="0"/>
                <a:ea typeface="Myriad Pro" charset="0"/>
                <a:cs typeface="Myriad Pro" charset="0"/>
              </a:rPr>
              <a:t>SPaG</a:t>
            </a:r>
            <a:r>
              <a:rPr lang="en-GB" sz="1600" dirty="0">
                <a:solidFill>
                  <a:srgbClr val="1F224E"/>
                </a:solidFill>
                <a:latin typeface="Myriad Pro" charset="0"/>
                <a:ea typeface="Myriad Pro" charset="0"/>
                <a:cs typeface="Myriad Pro" charset="0"/>
              </a:rPr>
              <a:t> will always be assessed on the </a:t>
            </a:r>
            <a:r>
              <a:rPr lang="en-GB" sz="1600" dirty="0" smtClean="0">
                <a:solidFill>
                  <a:srgbClr val="1F224E"/>
                </a:solidFill>
                <a:latin typeface="Myriad Pro" charset="0"/>
                <a:ea typeface="Myriad Pro" charset="0"/>
                <a:cs typeface="Myriad Pro" charset="0"/>
              </a:rPr>
              <a:t>8 </a:t>
            </a:r>
            <a:r>
              <a:rPr lang="en-GB" sz="1600" dirty="0">
                <a:solidFill>
                  <a:srgbClr val="1F224E"/>
                </a:solidFill>
                <a:latin typeface="Myriad Pro" charset="0"/>
                <a:ea typeface="Myriad Pro" charset="0"/>
                <a:cs typeface="Myriad Pro" charset="0"/>
              </a:rPr>
              <a:t>mark </a:t>
            </a:r>
            <a:r>
              <a:rPr lang="en-GB" sz="1600" dirty="0" smtClean="0">
                <a:solidFill>
                  <a:srgbClr val="1F224E"/>
                </a:solidFill>
                <a:latin typeface="Myriad Pro" charset="0"/>
                <a:ea typeface="Myriad Pro" charset="0"/>
                <a:cs typeface="Myriad Pro" charset="0"/>
              </a:rPr>
              <a:t>fieldwork question</a:t>
            </a:r>
            <a:r>
              <a:rPr lang="en-GB" sz="1600" dirty="0">
                <a:solidFill>
                  <a:srgbClr val="1F224E"/>
                </a:solidFill>
                <a:latin typeface="Myriad Pro" charset="0"/>
                <a:ea typeface="Myriad Pro" charset="0"/>
                <a:cs typeface="Myriad Pro" charset="0"/>
              </a:rPr>
              <a:t>.</a:t>
            </a: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There are clear descriptors for each level of </a:t>
            </a:r>
            <a:r>
              <a:rPr lang="en-GB" sz="1600" dirty="0" err="1">
                <a:solidFill>
                  <a:srgbClr val="1F224E"/>
                </a:solidFill>
                <a:latin typeface="Myriad Pro" charset="0"/>
                <a:ea typeface="Myriad Pro" charset="0"/>
                <a:cs typeface="Myriad Pro" charset="0"/>
              </a:rPr>
              <a:t>SPaG</a:t>
            </a:r>
            <a:r>
              <a:rPr lang="en-GB" sz="1600" dirty="0">
                <a:solidFill>
                  <a:srgbClr val="1F224E"/>
                </a:solidFill>
                <a:latin typeface="Myriad Pro" charset="0"/>
                <a:ea typeface="Myriad Pro" charset="0"/>
                <a:cs typeface="Myriad Pro" charset="0"/>
              </a:rPr>
              <a:t>, which are separate from the geographical content of the rest of the question. </a:t>
            </a:r>
            <a:r>
              <a:rPr lang="en-US" sz="1600" dirty="0">
                <a:solidFill>
                  <a:srgbClr val="1F224E"/>
                </a:solidFill>
                <a:latin typeface="Myriad Pro" charset="0"/>
                <a:ea typeface="Myriad Pro" charset="0"/>
                <a:cs typeface="Myriad Pro" charset="0"/>
              </a:rPr>
              <a:t>The </a:t>
            </a:r>
            <a:r>
              <a:rPr lang="en-US" sz="1600" dirty="0" smtClean="0">
                <a:solidFill>
                  <a:srgbClr val="1F224E"/>
                </a:solidFill>
                <a:latin typeface="Myriad Pro" charset="0"/>
                <a:ea typeface="Myriad Pro" charset="0"/>
                <a:cs typeface="Myriad Pro" charset="0"/>
              </a:rPr>
              <a:t>student’s </a:t>
            </a:r>
            <a:r>
              <a:rPr lang="en-US" sz="1600" dirty="0">
                <a:solidFill>
                  <a:srgbClr val="1F224E"/>
                </a:solidFill>
                <a:latin typeface="Myriad Pro" charset="0"/>
                <a:ea typeface="Myriad Pro" charset="0"/>
                <a:cs typeface="Myriad Pro" charset="0"/>
              </a:rPr>
              <a:t>answer is read holistically and the SPaG marks are awarded on the whole answer.</a:t>
            </a:r>
            <a:endParaRPr lang="en-GB" sz="1600" dirty="0">
              <a:solidFill>
                <a:srgbClr val="1F224E"/>
              </a:solidFill>
              <a:latin typeface="Myriad Pro" charset="0"/>
              <a:ea typeface="Myriad Pro" charset="0"/>
              <a:cs typeface="Myriad Pro" charset="0"/>
            </a:endParaRPr>
          </a:p>
          <a:p>
            <a:endParaRPr lang="en-GB" sz="1600" dirty="0">
              <a:latin typeface="Myriad Pro"/>
            </a:endParaRPr>
          </a:p>
        </p:txBody>
      </p:sp>
      <p:pic>
        <p:nvPicPr>
          <p:cNvPr id="4" name="Picture 2" title="SPaG assessment gr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068960"/>
            <a:ext cx="6542386" cy="2869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087885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2953</TotalTime>
  <Words>9036</Words>
  <Application>Microsoft Office PowerPoint</Application>
  <PresentationFormat>On-screen Show (4:3)</PresentationFormat>
  <Paragraphs>682</Paragraphs>
  <Slides>68</Slides>
  <Notes>2</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1_Custom Design</vt:lpstr>
      <vt:lpstr>Geography A</vt:lpstr>
      <vt:lpstr>Guide to the SAMs</vt:lpstr>
      <vt:lpstr>J383/03 Geographical Skills</vt:lpstr>
      <vt:lpstr>How will Geographical Skills be assessed?</vt:lpstr>
      <vt:lpstr>PowerPoint Presentation</vt:lpstr>
      <vt:lpstr>Geographical Skills - Section A</vt:lpstr>
      <vt:lpstr>Geographical Skills - Section B</vt:lpstr>
      <vt:lpstr>Other things to know about the assessment…</vt:lpstr>
      <vt:lpstr>SPaG</vt:lpstr>
      <vt:lpstr>Quality of Extended Responses</vt:lpstr>
      <vt:lpstr>Level of Response Questions Marking Guidance</vt:lpstr>
      <vt:lpstr>Level of Response Question Mark Scheme</vt:lpstr>
      <vt:lpstr>Assessment Objectives</vt:lpstr>
      <vt:lpstr>The 4 Assessment Objectives (AOs)</vt:lpstr>
      <vt:lpstr>AO1 - Knowledge</vt:lpstr>
      <vt:lpstr>AO1 command words</vt:lpstr>
      <vt:lpstr>AO2 - Understanding</vt:lpstr>
      <vt:lpstr>AO2 command words</vt:lpstr>
      <vt:lpstr>AO3 - Application</vt:lpstr>
      <vt:lpstr>AO3 command words</vt:lpstr>
      <vt:lpstr>AO4 - Skills</vt:lpstr>
      <vt:lpstr>AO4 command words</vt:lpstr>
      <vt:lpstr>Question 1(a)(i) – 1 mark</vt:lpstr>
      <vt:lpstr>Question 1(a)(ii) – 1 mark</vt:lpstr>
      <vt:lpstr>Question 1(b)(i) – 1 mark</vt:lpstr>
      <vt:lpstr>PowerPoint Presentation</vt:lpstr>
      <vt:lpstr>Question 1(c) – 2 marks</vt:lpstr>
      <vt:lpstr>Question 1(d) – 4 marks</vt:lpstr>
      <vt:lpstr>Question 1(d) – 4 marks</vt:lpstr>
      <vt:lpstr>Question 1(d) – The mark scheme</vt:lpstr>
      <vt:lpstr>Question 2(a) – 3 marks</vt:lpstr>
      <vt:lpstr>Question 2(b) – 3 marks</vt:lpstr>
      <vt:lpstr>Question 2(c) – 4 marks</vt:lpstr>
      <vt:lpstr>PowerPoint Presentation</vt:lpstr>
      <vt:lpstr>PowerPoint Presentation</vt:lpstr>
      <vt:lpstr>PowerPoint Presentation</vt:lpstr>
      <vt:lpstr>PowerPoint Presentation</vt:lpstr>
      <vt:lpstr>Question 2(e) – 6 marks</vt:lpstr>
      <vt:lpstr>Question 2(e) – The mark scheme</vt:lpstr>
      <vt:lpstr>Question 2(e) – Indicative Content</vt:lpstr>
      <vt:lpstr>Question 2(d) – Well-developed? Developed? Simple?</vt:lpstr>
      <vt:lpstr>Question 3(a)</vt:lpstr>
      <vt:lpstr>Question 3(a)(i) – 1 mark</vt:lpstr>
      <vt:lpstr>Question 3(a)(ii) – 1 mark</vt:lpstr>
      <vt:lpstr>Question 3(b) – 1 mark</vt:lpstr>
      <vt:lpstr>Question 3(c) – 3 marks</vt:lpstr>
      <vt:lpstr>Question 3(d) – 3 mark</vt:lpstr>
      <vt:lpstr>Question 3(e)* – 8 marks</vt:lpstr>
      <vt:lpstr>Question 3(e)* – The mark scheme</vt:lpstr>
      <vt:lpstr>Question 3(e)* – Indicative Content</vt:lpstr>
      <vt:lpstr>Question 3(e)* – The mark scheme</vt:lpstr>
      <vt:lpstr>Question 4(a)</vt:lpstr>
      <vt:lpstr>Question 4(a)(i) – 2 marks</vt:lpstr>
      <vt:lpstr>Question 4(a)(ii) – 1 mark</vt:lpstr>
      <vt:lpstr>Question 4(b) – 3 marks</vt:lpstr>
      <vt:lpstr>Question 4(b) – The mark scheme</vt:lpstr>
      <vt:lpstr>Question 4(c) – 6 marks</vt:lpstr>
      <vt:lpstr>Question 4(c) – The mark scheme</vt:lpstr>
      <vt:lpstr>Question 4(c) – Well-developed? Developed? Simple?</vt:lpstr>
      <vt:lpstr>Question 4(d*) – 8 marks (+3 SPaG)</vt:lpstr>
      <vt:lpstr>Question 4(d*) – 8 marks (+3 SPaG)</vt:lpstr>
      <vt:lpstr>Question 4(d*) – The mark scheme</vt:lpstr>
      <vt:lpstr>Question 4(d*) – Well-developed? Developed? Simple?</vt:lpstr>
      <vt:lpstr>Question 5(a) – 4 marks</vt:lpstr>
      <vt:lpstr>Question 5(a) – The mark scheme</vt:lpstr>
      <vt:lpstr>Question 5(b) – 6 marks</vt:lpstr>
      <vt:lpstr>Question 4(c) – Well-developed? Developed? Simple?</vt:lpstr>
      <vt:lpstr>PowerPoint Presentation</vt:lpstr>
    </vt:vector>
  </TitlesOfParts>
  <Company>Cambridge Assessment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(9-1) Geography A Guide to the SAMs - Component 03 Geographical Skills</dc:title>
  <dc:creator>OCR</dc:creator>
  <cp:keywords>GCSE (9-1); Geography A; Guide to SAMs; Component; 03; Geographical; Skills</cp:keywords>
  <cp:lastModifiedBy>Rachel Davis</cp:lastModifiedBy>
  <cp:revision>194</cp:revision>
  <dcterms:created xsi:type="dcterms:W3CDTF">2015-10-07T12:54:48Z</dcterms:created>
  <dcterms:modified xsi:type="dcterms:W3CDTF">2018-02-19T09:17:43Z</dcterms:modified>
</cp:coreProperties>
</file>