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</p:sldMasterIdLst>
  <p:notesMasterIdLst>
    <p:notesMasterId r:id="rId7"/>
  </p:notesMasterIdLst>
  <p:handoutMasterIdLst>
    <p:handoutMasterId r:id="rId8"/>
  </p:handoutMasterIdLst>
  <p:sldIdLst>
    <p:sldId id="264" r:id="rId3"/>
    <p:sldId id="263" r:id="rId4"/>
    <p:sldId id="261" r:id="rId5"/>
    <p:sldId id="270" r:id="rId6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ix Boyes" initials="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AA00"/>
    <a:srgbClr val="7BAF95"/>
    <a:srgbClr val="2A7F49"/>
    <a:srgbClr val="ABCDBC"/>
    <a:srgbClr val="3CB668"/>
    <a:srgbClr val="369D5C"/>
    <a:srgbClr val="9BD19A"/>
    <a:srgbClr val="76D0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90" d="100"/>
          <a:sy n="90" d="100"/>
        </p:scale>
        <p:origin x="-594" y="-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D84649-2D12-44A3-A388-0DFC5FDC0DF3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B8960-068C-498F-9A79-15F57BB0F7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958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83B16-6C1A-4F33-8A10-7664C2B7B02E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3C671-43E9-42DC-998D-FC5C0C4A7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82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43C671-43E9-42DC-998D-FC5C0C4A7C1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1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63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3492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400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02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22642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259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1887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837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7261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944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46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B7AA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Box 3"/>
          <p:cNvSpPr txBox="1"/>
          <p:nvPr userDrawn="1"/>
        </p:nvSpPr>
        <p:spPr>
          <a:xfrm>
            <a:off x="8564170" y="5764986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 smtClean="0">
                <a:solidFill>
                  <a:srgbClr val="B7AA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/09</a:t>
            </a:r>
            <a:endParaRPr lang="en-GB" sz="1100" b="1" dirty="0">
              <a:solidFill>
                <a:srgbClr val="B7AA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89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6399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9758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C843091-1B9A-478B-9EAA-24E9825647CF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467F9DE-B8CA-42AC-B963-866F5C60F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66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221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715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08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716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70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1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48CA66-A653-4008-9682-A2418F4E62C6}" type="datetimeFigureOut">
              <a:rPr lang="en-GB" smtClean="0"/>
              <a:t>18/07/2016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B000E6B-4536-45D2-8197-CAE0F8DEED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277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277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5805264"/>
            <a:ext cx="172819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© OCR 2016</a:t>
            </a:r>
            <a:endParaRPr lang="en-GB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8244408" y="5759678"/>
            <a:ext cx="5760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b="1" dirty="0" smtClean="0">
                <a:solidFill>
                  <a:srgbClr val="B7AA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J410</a:t>
            </a:r>
          </a:p>
        </p:txBody>
      </p:sp>
      <p:pic>
        <p:nvPicPr>
          <p:cNvPr id="5" name="Picture 4" descr="GCSE (9-1) History A (Explaining the Modern World)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28738"/>
            <a:ext cx="9144000" cy="829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B7AA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119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cr.org.uk/history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OCR GCSE (9-1) History A (Explaining the Modern World)&#10;J410/09 For first teaching 2016&#10;Power: Monarchy and Democracy in Britain c.1000 to 2014&#10;Annotated Sample Assessment Materials&#10;" title="OCR GCSE (9-1) History A (Explaining the Modern World)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2404620"/>
            <a:ext cx="33123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Power: Monarchy and Democracy in Britain c.1000 to 2014</a:t>
            </a:r>
          </a:p>
          <a:p>
            <a:endParaRPr lang="en-GB" sz="8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Annotated Sample Question Paper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4616" y="190202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>
                <a:solidFill>
                  <a:schemeClr val="bg1"/>
                </a:solidFill>
              </a:rPr>
              <a:t>/09</a:t>
            </a:r>
            <a:endParaRPr lang="en-GB" sz="9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hlinkClick r:id="rId3"/>
          </p:cNvPr>
          <p:cNvSpPr txBox="1"/>
          <p:nvPr/>
        </p:nvSpPr>
        <p:spPr>
          <a:xfrm>
            <a:off x="467544" y="537321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3"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175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B7AA00"/>
                </a:solidFill>
              </a:rPr>
              <a:t>Guidance</a:t>
            </a:r>
            <a:endParaRPr lang="en-GB" dirty="0">
              <a:solidFill>
                <a:srgbClr val="B7AA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400" dirty="0" smtClean="0"/>
              <a:t>This guide is designed to take you though J410/09 GCSE (9–1</a:t>
            </a:r>
            <a:r>
              <a:rPr lang="en-GB" sz="1400" b="1" dirty="0" smtClean="0"/>
              <a:t>)</a:t>
            </a:r>
            <a:r>
              <a:rPr lang="en-GB" sz="1400" dirty="0" smtClean="0"/>
              <a:t> History A (Explaining the Modern World) </a:t>
            </a:r>
            <a:r>
              <a:rPr lang="en-GB" sz="1400" dirty="0"/>
              <a:t>exam paper.  </a:t>
            </a:r>
            <a:r>
              <a:rPr lang="en-GB" sz="1400" dirty="0" smtClean="0"/>
              <a:t>Its aim is to explain how candidates should approach each paper and how marks are awarded to the different questions.  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 smtClean="0"/>
              <a:t>The orange text boxes offer further explanation on the questions on the exam </a:t>
            </a:r>
          </a:p>
          <a:p>
            <a:pPr marL="0" indent="0">
              <a:buNone/>
            </a:pPr>
            <a:r>
              <a:rPr lang="en-GB" sz="1400" dirty="0" smtClean="0"/>
              <a:t>paper. They offer guidance on the wording of questions and what candidates </a:t>
            </a:r>
          </a:p>
          <a:p>
            <a:pPr marL="0" indent="0">
              <a:buNone/>
            </a:pPr>
            <a:r>
              <a:rPr lang="en-GB" sz="1400" dirty="0" smtClean="0"/>
              <a:t>should do in response to them.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 smtClean="0"/>
              <a:t>The green text boxes focus on the awarding of marks for each question.  They give </a:t>
            </a:r>
          </a:p>
          <a:p>
            <a:pPr marL="0" indent="0">
              <a:buNone/>
            </a:pPr>
            <a:r>
              <a:rPr lang="en-GB" sz="1400" dirty="0" smtClean="0"/>
              <a:t>further information on </a:t>
            </a:r>
            <a:r>
              <a:rPr lang="en-GB" sz="1400" dirty="0"/>
              <a:t>the percentage of </a:t>
            </a:r>
            <a:r>
              <a:rPr lang="en-GB" sz="1400" dirty="0" smtClean="0"/>
              <a:t>each assessment objective attributed </a:t>
            </a:r>
          </a:p>
          <a:p>
            <a:pPr marL="0" indent="0">
              <a:buNone/>
            </a:pPr>
            <a:r>
              <a:rPr lang="en-GB" sz="1400" dirty="0" smtClean="0"/>
              <a:t>to each question</a:t>
            </a:r>
            <a:r>
              <a:rPr lang="en-GB" sz="1400" dirty="0"/>
              <a:t>. The percentage given is over the whole qualification.</a:t>
            </a:r>
          </a:p>
          <a:p>
            <a:pPr marL="0" indent="0">
              <a:buNone/>
            </a:pPr>
            <a:endParaRPr lang="en-GB" sz="1400" dirty="0" smtClean="0"/>
          </a:p>
          <a:p>
            <a:pPr marL="0" indent="0">
              <a:buNone/>
            </a:pPr>
            <a:r>
              <a:rPr lang="en-GB" sz="1400" dirty="0" smtClean="0"/>
              <a:t>This Guidance has been produ</a:t>
            </a:r>
            <a:r>
              <a:rPr lang="en-GB" sz="1400" dirty="0"/>
              <a:t>ced using the Power: Monarchy and Democracy in Britain thematic study </a:t>
            </a:r>
            <a:r>
              <a:rPr lang="en-GB" sz="1400" dirty="0" smtClean="0"/>
              <a:t>as an example, but it is also applicable to both of the other British Thematic Studies (J410/10 and J410/11).</a:t>
            </a:r>
            <a:endParaRPr lang="en-GB" sz="1400" dirty="0"/>
          </a:p>
          <a:p>
            <a:pPr marL="0" indent="0">
              <a:buNone/>
            </a:pPr>
            <a:endParaRPr lang="en-GB" sz="1400" dirty="0"/>
          </a:p>
        </p:txBody>
      </p:sp>
      <p:sp>
        <p:nvSpPr>
          <p:cNvPr id="4" name="Rounded Rectangle 3"/>
          <p:cNvSpPr/>
          <p:nvPr/>
        </p:nvSpPr>
        <p:spPr>
          <a:xfrm>
            <a:off x="6994902" y="2527740"/>
            <a:ext cx="2016224" cy="111728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This will always be a comparison of two primary sources requiring evaluation of the sources in their historical context.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6202814" y="3139897"/>
            <a:ext cx="792088" cy="0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7" name="Rounded Rectangle 6"/>
          <p:cNvSpPr/>
          <p:nvPr/>
        </p:nvSpPr>
        <p:spPr>
          <a:xfrm>
            <a:off x="7039058" y="4077072"/>
            <a:ext cx="2016224" cy="506376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AO3 (5%)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202813" y="4203666"/>
            <a:ext cx="844956" cy="12659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130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3"/>
            <a:ext cx="8291264" cy="51845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dirty="0" smtClean="0"/>
              <a:t>Answer </a:t>
            </a:r>
            <a:r>
              <a:rPr lang="en-US" sz="1400" b="1" dirty="0"/>
              <a:t>all </a:t>
            </a:r>
            <a:r>
              <a:rPr lang="en-US" sz="1400" dirty="0"/>
              <a:t>the questions. </a:t>
            </a:r>
            <a:endParaRPr lang="en-GB" sz="1400" b="1" dirty="0" smtClean="0"/>
          </a:p>
          <a:p>
            <a:pPr marL="0" indent="0">
              <a:buNone/>
            </a:pPr>
            <a:endParaRPr lang="en-GB" sz="1400" b="1" dirty="0" smtClean="0"/>
          </a:p>
          <a:p>
            <a:pPr marL="0" indent="0">
              <a:buNone/>
            </a:pPr>
            <a:endParaRPr lang="en-GB" sz="1400" b="1" dirty="0" smtClean="0"/>
          </a:p>
          <a:p>
            <a:pPr marL="0" indent="0">
              <a:buNone/>
            </a:pPr>
            <a:endParaRPr lang="en-GB" sz="1400" b="1" dirty="0"/>
          </a:p>
          <a:p>
            <a:pPr>
              <a:buFont typeface="+mj-lt"/>
              <a:buAutoNum type="arabicPeriod"/>
            </a:pPr>
            <a:r>
              <a:rPr lang="en-US" sz="1400" dirty="0"/>
              <a:t>Describe </a:t>
            </a:r>
            <a:r>
              <a:rPr lang="en-US" sz="1400" b="1" dirty="0"/>
              <a:t>two</a:t>
            </a:r>
            <a:r>
              <a:rPr lang="en-US" sz="1400" dirty="0"/>
              <a:t> examples of challenges to the power of Parliament in the period 1979-1990.</a:t>
            </a:r>
            <a:r>
              <a:rPr lang="en-US" sz="1400" dirty="0" smtClean="0"/>
              <a:t>								</a:t>
            </a:r>
            <a:r>
              <a:rPr lang="en-GB" sz="1400" b="1" dirty="0" smtClean="0"/>
              <a:t>[</a:t>
            </a:r>
            <a:r>
              <a:rPr lang="en-GB" sz="1400" b="1" dirty="0"/>
              <a:t>4</a:t>
            </a:r>
            <a:r>
              <a:rPr lang="en-GB" sz="1400" b="1" dirty="0" smtClean="0"/>
              <a:t>] </a:t>
            </a:r>
          </a:p>
          <a:p>
            <a:pPr>
              <a:buFont typeface="+mj-lt"/>
              <a:buAutoNum type="arabicPeriod"/>
            </a:pPr>
            <a:endParaRPr lang="en-GB" sz="1400" b="1" dirty="0" smtClean="0"/>
          </a:p>
          <a:p>
            <a:pPr>
              <a:buFont typeface="+mj-lt"/>
              <a:buAutoNum type="arabicPeriod"/>
            </a:pPr>
            <a:endParaRPr lang="en-GB" sz="1400" b="1" dirty="0" smtClean="0"/>
          </a:p>
          <a:p>
            <a:pPr>
              <a:buFont typeface="+mj-lt"/>
              <a:buAutoNum type="arabicPeriod"/>
            </a:pPr>
            <a:endParaRPr lang="en-GB" sz="1400" b="1" dirty="0" smtClean="0"/>
          </a:p>
          <a:p>
            <a:pPr marL="0" indent="0">
              <a:buNone/>
            </a:pPr>
            <a:endParaRPr lang="en-GB" sz="1400" b="1" dirty="0" smtClean="0"/>
          </a:p>
          <a:p>
            <a:pPr>
              <a:buFont typeface="+mj-lt"/>
              <a:buAutoNum type="arabicPeriod" startAt="2"/>
            </a:pPr>
            <a:r>
              <a:rPr lang="en-US" sz="1400" dirty="0"/>
              <a:t>Explain why, by the early 1800s, there were criticisms of the systems to elect MPs to Parliament. </a:t>
            </a:r>
            <a:r>
              <a:rPr lang="en-US" sz="1400" dirty="0" smtClean="0"/>
              <a:t>								</a:t>
            </a:r>
            <a:r>
              <a:rPr lang="en-GB" sz="1400" b="1" dirty="0" smtClean="0"/>
              <a:t>[</a:t>
            </a:r>
            <a:r>
              <a:rPr lang="en-GB" sz="1400" b="1" dirty="0"/>
              <a:t>8</a:t>
            </a:r>
            <a:r>
              <a:rPr lang="en-GB" sz="1400" b="1" dirty="0" smtClean="0"/>
              <a:t>]</a:t>
            </a:r>
          </a:p>
          <a:p>
            <a:pPr>
              <a:buFont typeface="+mj-lt"/>
              <a:buAutoNum type="arabicPeriod" startAt="2"/>
            </a:pPr>
            <a:endParaRPr lang="en-GB" sz="1400" b="1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4479635" y="324433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12" name="Rounded Rectangle 11"/>
          <p:cNvSpPr/>
          <p:nvPr/>
        </p:nvSpPr>
        <p:spPr>
          <a:xfrm>
            <a:off x="3491880" y="2060848"/>
            <a:ext cx="4505527" cy="864096"/>
          </a:xfrm>
          <a:prstGeom prst="roundRect">
            <a:avLst/>
          </a:prstGeom>
          <a:ln>
            <a:solidFill>
              <a:srgbClr val="F6924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0" tIns="45714" rIns="91430" bIns="45714" rtlCol="0" anchor="ctr"/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question stem will always be ‘Describe two examples…'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question targets factual recall of knowledge and understanding. It is point marked with the first mark in each case being available for identifying a relevant example and the second mark for the detail of the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description .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1835696" y="1772816"/>
            <a:ext cx="1656184" cy="504056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6588224" y="697194"/>
            <a:ext cx="2016224" cy="612946"/>
          </a:xfrm>
          <a:prstGeom prst="roundRect">
            <a:avLst/>
          </a:prstGeom>
          <a:ln>
            <a:solidFill>
              <a:srgbClr val="F6924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0" tIns="45714" rIns="91430" bIns="45714" rtlCol="0" anchor="ctr"/>
          <a:lstStyle/>
          <a:p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There will never be optional questions in this exam paper.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652120" y="620688"/>
            <a:ext cx="936104" cy="21602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316343" y="3717032"/>
            <a:ext cx="2016224" cy="67534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This question is marked against the AO1 and AO2 assessment objectives.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2279866" y="3284985"/>
            <a:ext cx="347918" cy="436610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4932040" y="4005064"/>
            <a:ext cx="3928018" cy="1247798"/>
          </a:xfrm>
          <a:prstGeom prst="roundRect">
            <a:avLst/>
          </a:prstGeom>
          <a:ln>
            <a:solidFill>
              <a:srgbClr val="F6924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0" tIns="45714" rIns="91430" bIns="45714" rtlCol="0" anchor="ctr"/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question stem will typically be 'Explain…' 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question will target conceptual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understanding, for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example why something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happened/the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reasons for something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results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consequence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how something is the same/different -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diversity/change/continuity etc.) as well as knowledge and understanding.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flipH="1" flipV="1">
            <a:off x="3347866" y="3366119"/>
            <a:ext cx="1656182" cy="710953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ounded Rectangle 42"/>
          <p:cNvSpPr/>
          <p:nvPr/>
        </p:nvSpPr>
        <p:spPr>
          <a:xfrm>
            <a:off x="272052" y="4509120"/>
            <a:ext cx="3619517" cy="97186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Unlike 'Explain' questions elsewhere on the specification, this has only 8 marks and 4 levels, rather than 10 and 5, to reflect the fact that knowledge and understanding for the thematic study will be broader and so less in depth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and detailed than for the other studies.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2555776" y="3284986"/>
            <a:ext cx="576064" cy="122413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539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29" grpId="0" animBg="1"/>
      <p:bldP spid="40" grpId="0" animBg="1"/>
      <p:bldP spid="4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91264" cy="532859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 startAt="3"/>
            </a:pPr>
            <a:r>
              <a:rPr lang="en-US" sz="1400" dirty="0" smtClean="0"/>
              <a:t>How </a:t>
            </a:r>
            <a:r>
              <a:rPr lang="en-US" sz="1400" dirty="0"/>
              <a:t>significant a change was the Glorious Revolution for Britain? </a:t>
            </a:r>
            <a:r>
              <a:rPr lang="en-GB" sz="1400" b="1" dirty="0" smtClean="0"/>
              <a:t>	[14]</a:t>
            </a:r>
          </a:p>
          <a:p>
            <a:pPr>
              <a:buFont typeface="+mj-lt"/>
              <a:buAutoNum type="arabicPeriod" startAt="3"/>
            </a:pPr>
            <a:endParaRPr lang="en-GB" sz="1400" b="1" dirty="0" smtClean="0"/>
          </a:p>
          <a:p>
            <a:pPr>
              <a:buFont typeface="+mj-lt"/>
              <a:buAutoNum type="arabicPeriod" startAt="3"/>
            </a:pPr>
            <a:endParaRPr lang="en-GB" sz="1400" b="1" dirty="0" smtClean="0"/>
          </a:p>
          <a:p>
            <a:pPr>
              <a:buFont typeface="+mj-lt"/>
              <a:buAutoNum type="arabicPeriod" startAt="3"/>
            </a:pPr>
            <a:endParaRPr lang="en-GB" sz="1400" b="1" dirty="0" smtClean="0"/>
          </a:p>
          <a:p>
            <a:pPr>
              <a:buFont typeface="+mj-lt"/>
              <a:buAutoNum type="arabicPeriod" startAt="3"/>
            </a:pPr>
            <a:endParaRPr lang="en-GB" sz="1400" b="1" dirty="0"/>
          </a:p>
          <a:p>
            <a:pPr>
              <a:buFont typeface="+mj-lt"/>
              <a:buAutoNum type="arabicPeriod" startAt="3"/>
            </a:pPr>
            <a:endParaRPr lang="en-GB" sz="1400" b="1" dirty="0" smtClean="0"/>
          </a:p>
          <a:p>
            <a:pPr>
              <a:buFont typeface="+mj-lt"/>
              <a:buAutoNum type="arabicPeriod" startAt="3"/>
            </a:pPr>
            <a:endParaRPr lang="en-GB" sz="1400" b="1" dirty="0" smtClean="0"/>
          </a:p>
          <a:p>
            <a:pPr>
              <a:buFont typeface="+mj-lt"/>
              <a:buAutoNum type="arabicPeriod" startAt="3"/>
            </a:pPr>
            <a:endParaRPr lang="en-GB" sz="1400" b="1" dirty="0" smtClean="0"/>
          </a:p>
          <a:p>
            <a:pPr marL="0" indent="0">
              <a:buNone/>
            </a:pPr>
            <a:endParaRPr lang="en-GB" sz="1400" b="1" dirty="0" smtClean="0"/>
          </a:p>
          <a:p>
            <a:pPr marL="0" indent="0">
              <a:buNone/>
            </a:pPr>
            <a:endParaRPr lang="en-GB" sz="1400" b="1" dirty="0"/>
          </a:p>
          <a:p>
            <a:pPr marL="0" indent="0">
              <a:buNone/>
            </a:pPr>
            <a:endParaRPr lang="en-GB" sz="1400" b="1" dirty="0" smtClean="0"/>
          </a:p>
          <a:p>
            <a:pPr>
              <a:buFont typeface="+mj-lt"/>
              <a:buAutoNum type="arabicPeriod" startAt="4"/>
            </a:pPr>
            <a:r>
              <a:rPr lang="en-US" sz="1400" dirty="0" smtClean="0"/>
              <a:t>‘</a:t>
            </a:r>
            <a:r>
              <a:rPr lang="en-US" sz="1400" dirty="0"/>
              <a:t>Between c.1000 and 1750 monarchs relied on co-operation with their subjects rather than conflict.’ How far do you agree with this statement? </a:t>
            </a:r>
            <a:r>
              <a:rPr lang="en-US" sz="1400" dirty="0" smtClean="0"/>
              <a:t>											</a:t>
            </a:r>
            <a:r>
              <a:rPr lang="en-US" sz="1400" b="1" dirty="0" smtClean="0"/>
              <a:t>[24]  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 smtClean="0"/>
          </a:p>
        </p:txBody>
      </p:sp>
      <p:sp>
        <p:nvSpPr>
          <p:cNvPr id="16" name="TextBox 15"/>
          <p:cNvSpPr txBox="1"/>
          <p:nvPr/>
        </p:nvSpPr>
        <p:spPr>
          <a:xfrm>
            <a:off x="4479635" y="324433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4537880" y="1124683"/>
            <a:ext cx="4368150" cy="1080181"/>
          </a:xfrm>
          <a:prstGeom prst="roundRect">
            <a:avLst/>
          </a:prstGeom>
          <a:ln>
            <a:solidFill>
              <a:srgbClr val="F6924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0" tIns="45714" rIns="91430" bIns="45714" rtlCol="0" anchor="ctr"/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question stem will always target an aspect of conceptual understanding, for example  ‘How far was X significant for Y'/'How far was X the cause/consequence of Y'/'How far were X and Y similar/different'/ 'How much had X changed/remained the same between Y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and Z‘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against specified events/periods. The specific topic of this question will always be drawn directly from the specification.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3779912" y="836712"/>
            <a:ext cx="777559" cy="409184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267744" y="2909694"/>
            <a:ext cx="526738" cy="334640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le 21"/>
          <p:cNvSpPr/>
          <p:nvPr/>
        </p:nvSpPr>
        <p:spPr>
          <a:xfrm>
            <a:off x="3298388" y="4581128"/>
            <a:ext cx="5630174" cy="1044116"/>
          </a:xfrm>
          <a:prstGeom prst="roundRect">
            <a:avLst/>
          </a:prstGeom>
          <a:ln>
            <a:solidFill>
              <a:srgbClr val="F6924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30" tIns="45714" rIns="91430" bIns="45714" rtlCol="0" anchor="ctr"/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question stem will always be a statement followed by 'How far do you agree'.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The question will target analysis of the given statement using conceptual understanding, and use of knowledge, to </a:t>
            </a:r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analyse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, explain and reach a conclusion. The statement will always look at a specified issue across a long sweep of history, typically over two of the eras in the specification. 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H="1" flipV="1">
            <a:off x="2446996" y="3789040"/>
            <a:ext cx="900868" cy="864096"/>
          </a:xfrm>
          <a:prstGeom prst="straightConnector1">
            <a:avLst/>
          </a:prstGeom>
          <a:ln w="28575">
            <a:solidFill>
              <a:srgbClr val="F6924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154141" y="1700808"/>
            <a:ext cx="2122204" cy="136815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These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question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levels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marked. They 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are marked against both AO1 and AO2 assessment objectives, with the majority of marks being allocated for AO2 in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GB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rder to reflect the emphasis on conceptual understanding.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2195736" y="836712"/>
            <a:ext cx="936104" cy="933634"/>
          </a:xfrm>
          <a:prstGeom prst="straightConnector1">
            <a:avLst/>
          </a:prstGeom>
          <a:ln w="28575">
            <a:solidFill>
              <a:srgbClr val="B7D448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41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" grpId="0" animBg="1"/>
      <p:bldP spid="26" grpId="0" animBg="1"/>
    </p:bld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</TotalTime>
  <Words>575</Words>
  <Application>Microsoft Office PowerPoint</Application>
  <PresentationFormat>On-screen Show (4:3)</PresentationFormat>
  <Paragraphs>63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1_Custom Design</vt:lpstr>
      <vt:lpstr>Custom Design</vt:lpstr>
      <vt:lpstr>PowerPoint Presentation</vt:lpstr>
      <vt:lpstr>Guidance</vt:lpstr>
      <vt:lpstr>PowerPoint Presentation</vt:lpstr>
      <vt:lpstr>PowerPoint Presentation</vt:lpstr>
    </vt:vector>
  </TitlesOfParts>
  <Company>Cambridge Assessment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(9-1) History A (Explaining the Modern World) Annotated Sample Question Paper</dc:title>
  <dc:subject>GCSE (9-1) History A (Explaining the Modern World)</dc:subject>
  <dc:creator>OCR</dc:creator>
  <cp:keywords>GCSE, History A, Explaining the Modern World, SAM, J410, Power: Monarchy and Democracy in Britain c.1000 to 2014</cp:keywords>
  <cp:lastModifiedBy>Zoe Wells</cp:lastModifiedBy>
  <cp:revision>84</cp:revision>
  <cp:lastPrinted>2016-05-10T10:26:50Z</cp:lastPrinted>
  <dcterms:created xsi:type="dcterms:W3CDTF">2015-10-07T12:54:48Z</dcterms:created>
  <dcterms:modified xsi:type="dcterms:W3CDTF">2016-07-18T08:31:51Z</dcterms:modified>
</cp:coreProperties>
</file>