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</p:sldMasterIdLst>
  <p:notesMasterIdLst>
    <p:notesMasterId r:id="rId7"/>
  </p:notesMasterIdLst>
  <p:handoutMasterIdLst>
    <p:handoutMasterId r:id="rId8"/>
  </p:handoutMasterIdLst>
  <p:sldIdLst>
    <p:sldId id="264" r:id="rId3"/>
    <p:sldId id="263" r:id="rId4"/>
    <p:sldId id="261" r:id="rId5"/>
    <p:sldId id="270" r:id="rId6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AA00"/>
    <a:srgbClr val="7BAF95"/>
    <a:srgbClr val="2A7F49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90" d="100"/>
          <a:sy n="90" d="100"/>
        </p:scale>
        <p:origin x="-594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0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264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259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18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37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26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94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46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7AA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8564170" y="5764986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B7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/09</a:t>
            </a:r>
            <a:endParaRPr lang="en-GB" sz="1100" b="1" dirty="0">
              <a:solidFill>
                <a:srgbClr val="B7AA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639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975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66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2016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244408" y="5759678"/>
            <a:ext cx="576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 smtClean="0">
                <a:solidFill>
                  <a:srgbClr val="B7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J410</a:t>
            </a:r>
          </a:p>
        </p:txBody>
      </p:sp>
      <p:pic>
        <p:nvPicPr>
          <p:cNvPr id="5" name="Picture 4" descr="GCSE (9-1) History A (Explaining the Modern World)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8738"/>
            <a:ext cx="9144000" cy="82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B7AA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19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CR GCSE (9-1) History A (Explaining the Modern World)&#10;J410/09 For first teaching 2016&#10;Power: Monarchy and Democracy in Britain c.1000 to 2014&#10;Annotated Sample Assessment Materials&#10;" title="OCR GCSE (9-1) History A (Explaining the Modern World)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404620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Power: Monarchy and Democracy in Britain c.1000 to 2014</a:t>
            </a:r>
          </a:p>
          <a:p>
            <a:endParaRPr lang="en-GB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Annotated Sample Question Paper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616" y="190202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</a:rPr>
              <a:t>/09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467544" y="53732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B7AA00"/>
                </a:solidFill>
              </a:rPr>
              <a:t>Guidance</a:t>
            </a:r>
            <a:endParaRPr lang="en-GB" dirty="0">
              <a:solidFill>
                <a:srgbClr val="B7AA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 smtClean="0"/>
              <a:t>This guide is designed to take you though J410/09 GCSE (9–1</a:t>
            </a:r>
            <a:r>
              <a:rPr lang="en-GB" sz="1400" b="1" dirty="0" smtClean="0"/>
              <a:t>)</a:t>
            </a:r>
            <a:r>
              <a:rPr lang="en-GB" sz="1400" dirty="0" smtClean="0"/>
              <a:t> History A (Explaining the Modern World) </a:t>
            </a:r>
            <a:r>
              <a:rPr lang="en-GB" sz="1400" dirty="0"/>
              <a:t>exam paper.  </a:t>
            </a:r>
            <a:r>
              <a:rPr lang="en-GB" sz="1400" dirty="0" smtClean="0"/>
              <a:t>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 smtClean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 smtClean="0"/>
              <a:t>should do in response to them.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 smtClean="0"/>
              <a:t>further information on </a:t>
            </a:r>
            <a:r>
              <a:rPr lang="en-GB" sz="1400" dirty="0"/>
              <a:t>the percentage of </a:t>
            </a:r>
            <a:r>
              <a:rPr lang="en-GB" sz="1400" dirty="0" smtClean="0"/>
              <a:t>each assessment objective attributed </a:t>
            </a:r>
          </a:p>
          <a:p>
            <a:pPr marL="0" indent="0">
              <a:buNone/>
            </a:pPr>
            <a:r>
              <a:rPr lang="en-GB" sz="1400" dirty="0" smtClean="0"/>
              <a:t>to each question</a:t>
            </a:r>
            <a:r>
              <a:rPr lang="en-GB" sz="1400" dirty="0"/>
              <a:t>. The percentage given is over the whole qualification.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This Guidance has been produ</a:t>
            </a:r>
            <a:r>
              <a:rPr lang="en-GB" sz="1400" dirty="0"/>
              <a:t>ced using the Power: Monarchy and Democracy in Britain thematic study </a:t>
            </a:r>
            <a:r>
              <a:rPr lang="en-GB" sz="1400" dirty="0" smtClean="0"/>
              <a:t>as an example, but it is also applicable to both of the other British Thematic Studies (J410/10 and J410/11).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Rounded Rectangle 3"/>
          <p:cNvSpPr/>
          <p:nvPr/>
        </p:nvSpPr>
        <p:spPr>
          <a:xfrm>
            <a:off x="6994902" y="2527740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4" y="3139897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7039058" y="4077072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AO3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202813" y="4203666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3"/>
            <a:ext cx="829126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400" dirty="0" smtClean="0"/>
              <a:t>Answer </a:t>
            </a:r>
            <a:r>
              <a:rPr lang="en-US" sz="1400" b="1" dirty="0"/>
              <a:t>all </a:t>
            </a:r>
            <a:r>
              <a:rPr lang="en-US" sz="1400" dirty="0"/>
              <a:t>the questions. </a:t>
            </a:r>
            <a:endParaRPr lang="en-GB" sz="1400" b="1" dirty="0" smtClean="0"/>
          </a:p>
          <a:p>
            <a:pPr marL="0" indent="0">
              <a:buNone/>
            </a:pPr>
            <a:endParaRPr lang="en-GB" sz="1400" b="1" dirty="0" smtClean="0"/>
          </a:p>
          <a:p>
            <a:pPr marL="0" indent="0">
              <a:buNone/>
            </a:pPr>
            <a:endParaRPr lang="en-GB" sz="1400" b="1" dirty="0" smtClean="0"/>
          </a:p>
          <a:p>
            <a:pPr marL="0" indent="0">
              <a:buNone/>
            </a:pPr>
            <a:endParaRPr lang="en-GB" sz="1400" b="1" dirty="0"/>
          </a:p>
          <a:p>
            <a:pPr>
              <a:buFont typeface="+mj-lt"/>
              <a:buAutoNum type="arabicPeriod"/>
            </a:pPr>
            <a:r>
              <a:rPr lang="en-US" sz="1400" dirty="0"/>
              <a:t>Describe </a:t>
            </a:r>
            <a:r>
              <a:rPr lang="en-US" sz="1400" b="1" dirty="0"/>
              <a:t>two</a:t>
            </a:r>
            <a:r>
              <a:rPr lang="en-US" sz="1400" dirty="0"/>
              <a:t> examples of challenges to the power of Parliament in the period 1979-1990.</a:t>
            </a:r>
            <a:r>
              <a:rPr lang="en-US" sz="1400" dirty="0" smtClean="0"/>
              <a:t>								</a:t>
            </a:r>
            <a:r>
              <a:rPr lang="en-GB" sz="1400" b="1" dirty="0" smtClean="0"/>
              <a:t>[</a:t>
            </a:r>
            <a:r>
              <a:rPr lang="en-GB" sz="1400" b="1" dirty="0"/>
              <a:t>4</a:t>
            </a:r>
            <a:r>
              <a:rPr lang="en-GB" sz="1400" b="1" dirty="0" smtClean="0"/>
              <a:t>] </a:t>
            </a:r>
          </a:p>
          <a:p>
            <a:pPr>
              <a:buFont typeface="+mj-lt"/>
              <a:buAutoNum type="arabicPeriod"/>
            </a:pPr>
            <a:endParaRPr lang="en-GB" sz="1400" b="1" dirty="0" smtClean="0"/>
          </a:p>
          <a:p>
            <a:pPr>
              <a:buFont typeface="+mj-lt"/>
              <a:buAutoNum type="arabicPeriod"/>
            </a:pPr>
            <a:endParaRPr lang="en-GB" sz="1400" b="1" dirty="0" smtClean="0"/>
          </a:p>
          <a:p>
            <a:pPr>
              <a:buFont typeface="+mj-lt"/>
              <a:buAutoNum type="arabicPeriod"/>
            </a:pPr>
            <a:endParaRPr lang="en-GB" sz="1400" b="1" dirty="0" smtClean="0"/>
          </a:p>
          <a:p>
            <a:pPr marL="0" indent="0">
              <a:buNone/>
            </a:pPr>
            <a:endParaRPr lang="en-GB" sz="1400" b="1" dirty="0" smtClean="0"/>
          </a:p>
          <a:p>
            <a:pPr>
              <a:buFont typeface="+mj-lt"/>
              <a:buAutoNum type="arabicPeriod" startAt="2"/>
            </a:pPr>
            <a:r>
              <a:rPr lang="en-US" sz="1400" dirty="0"/>
              <a:t>Explain why, by the early 1800s, there were criticisms of the systems to elect MPs to Parliament. </a:t>
            </a:r>
            <a:r>
              <a:rPr lang="en-US" sz="1400" dirty="0" smtClean="0"/>
              <a:t>								</a:t>
            </a:r>
            <a:r>
              <a:rPr lang="en-GB" sz="1400" b="1" dirty="0" smtClean="0"/>
              <a:t>[</a:t>
            </a:r>
            <a:r>
              <a:rPr lang="en-GB" sz="1400" b="1" dirty="0"/>
              <a:t>8</a:t>
            </a:r>
            <a:r>
              <a:rPr lang="en-GB" sz="1400" b="1" dirty="0" smtClean="0"/>
              <a:t>]</a:t>
            </a:r>
          </a:p>
          <a:p>
            <a:pPr>
              <a:buFont typeface="+mj-lt"/>
              <a:buAutoNum type="arabicPeriod" startAt="2"/>
            </a:pPr>
            <a:endParaRPr lang="en-GB" sz="14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479635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491880" y="2060848"/>
            <a:ext cx="4505527" cy="864096"/>
          </a:xfrm>
          <a:prstGeom prst="roundRect">
            <a:avLst/>
          </a:prstGeom>
          <a:ln>
            <a:solidFill>
              <a:srgbClr val="F6924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0" tIns="45714" rIns="91430" bIns="45714"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stem will always be ‘Describe two examples…'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targets factual recall of knowledge and understanding. It is point marked with the first mark in each case being available for identifying a relevant example and the second mark for the detail of the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description 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835696" y="1772816"/>
            <a:ext cx="1656184" cy="50405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588224" y="697194"/>
            <a:ext cx="2016224" cy="612946"/>
          </a:xfrm>
          <a:prstGeom prst="roundRect">
            <a:avLst/>
          </a:prstGeom>
          <a:ln>
            <a:solidFill>
              <a:srgbClr val="F6924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0" tIns="45714" rIns="91430" bIns="45714"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will never be optional questions in this exam paper.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5652120" y="620688"/>
            <a:ext cx="936104" cy="21602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16343" y="3717032"/>
            <a:ext cx="2016224" cy="67534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question is marked against the AO1 and AO2 assessment objectives.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279866" y="3284985"/>
            <a:ext cx="347918" cy="43661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4932040" y="4005064"/>
            <a:ext cx="3928018" cy="1247798"/>
          </a:xfrm>
          <a:prstGeom prst="roundRect">
            <a:avLst/>
          </a:prstGeom>
          <a:ln>
            <a:solidFill>
              <a:srgbClr val="F6924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0" tIns="45714" rIns="91430" bIns="45714"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stem will typically be 'Explain…' 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will target conceptual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understanding, for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example why something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happened/the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reasons for something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results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consequence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how something is the same/different -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diversity/change/continuity etc.) as well as knowledge and understanding.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3347866" y="3366119"/>
            <a:ext cx="1656182" cy="71095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272052" y="4509120"/>
            <a:ext cx="3619517" cy="97186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Unlike 'Explain' questions elsewhere on the specification, this has only 8 marks and 4 levels, rather than 10 and 5, to reflect the fact that knowledge and understanding for the thematic study will be broader and so less in depth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detailed than for the other studies.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2555776" y="3284986"/>
            <a:ext cx="576064" cy="122413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53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9" grpId="0" animBg="1"/>
      <p:bldP spid="40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91264" cy="532859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 startAt="3"/>
            </a:pPr>
            <a:r>
              <a:rPr lang="en-US" sz="1400" dirty="0" smtClean="0"/>
              <a:t>How </a:t>
            </a:r>
            <a:r>
              <a:rPr lang="en-US" sz="1400" dirty="0"/>
              <a:t>significant a change was the Glorious Revolution for Britain? </a:t>
            </a:r>
            <a:r>
              <a:rPr lang="en-GB" sz="1400" b="1" dirty="0" smtClean="0"/>
              <a:t>	[14]</a:t>
            </a:r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>
              <a:buFont typeface="+mj-lt"/>
              <a:buAutoNum type="arabicPeriod" startAt="3"/>
            </a:pPr>
            <a:endParaRPr lang="en-GB" sz="1400" b="1" dirty="0"/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>
              <a:buFont typeface="+mj-lt"/>
              <a:buAutoNum type="arabicPeriod" startAt="3"/>
            </a:pPr>
            <a:endParaRPr lang="en-GB" sz="1400" b="1" dirty="0" smtClean="0"/>
          </a:p>
          <a:p>
            <a:pPr marL="0" indent="0">
              <a:buNone/>
            </a:pPr>
            <a:endParaRPr lang="en-GB" sz="1400" b="1" dirty="0" smtClean="0"/>
          </a:p>
          <a:p>
            <a:pPr marL="0" indent="0">
              <a:buNone/>
            </a:pPr>
            <a:endParaRPr lang="en-GB" sz="1400" b="1" dirty="0"/>
          </a:p>
          <a:p>
            <a:pPr marL="0" indent="0">
              <a:buNone/>
            </a:pPr>
            <a:endParaRPr lang="en-GB" sz="1400" b="1" dirty="0" smtClean="0"/>
          </a:p>
          <a:p>
            <a:pPr>
              <a:buFont typeface="+mj-lt"/>
              <a:buAutoNum type="arabicPeriod" startAt="4"/>
            </a:pPr>
            <a:r>
              <a:rPr lang="en-US" sz="1400" dirty="0" smtClean="0"/>
              <a:t>‘</a:t>
            </a:r>
            <a:r>
              <a:rPr lang="en-US" sz="1400" dirty="0"/>
              <a:t>Between c.1000 and 1750 monarchs relied on co-operation with their subjects rather than conflict.’ How far do you agree with this statement? </a:t>
            </a:r>
            <a:r>
              <a:rPr lang="en-US" sz="1400" dirty="0" smtClean="0"/>
              <a:t>											</a:t>
            </a:r>
            <a:r>
              <a:rPr lang="en-US" sz="1400" b="1" dirty="0" smtClean="0"/>
              <a:t>[24]  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479635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4537880" y="1124683"/>
            <a:ext cx="4368150" cy="1080181"/>
          </a:xfrm>
          <a:prstGeom prst="roundRect">
            <a:avLst/>
          </a:prstGeom>
          <a:ln>
            <a:solidFill>
              <a:srgbClr val="F6924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0" tIns="45714" rIns="91430" bIns="45714"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stem will always target an aspect of conceptual understanding, for example  ‘How far was X significant for Y'/'How far was X the cause/consequence of Y'/'How far were X and Y similar/different'/ 'How much had X changed/remained the same between Y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and Z‘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against specified events/periods. The specific topic of this question will always be drawn directly from the specification.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779912" y="836712"/>
            <a:ext cx="777559" cy="40918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67744" y="2909694"/>
            <a:ext cx="526738" cy="33464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3298388" y="4581128"/>
            <a:ext cx="5630174" cy="1044116"/>
          </a:xfrm>
          <a:prstGeom prst="roundRect">
            <a:avLst/>
          </a:prstGeom>
          <a:ln>
            <a:solidFill>
              <a:srgbClr val="F6924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0" tIns="45714" rIns="91430" bIns="45714"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stem will always be a statement followed by 'How far do you agree'.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question will target analysis of the given statement using conceptual understanding, and use of knowledge, to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explain and reach a conclusion. The statement will always look at a specified issue across a long sweep of history, typically over two of the eras in the specification.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2446996" y="3789040"/>
            <a:ext cx="900868" cy="86409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154141" y="1700808"/>
            <a:ext cx="2122204" cy="13681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question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levels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marked. They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are marked against both AO1 and AO2 assessment objectives, with the majority of marks being allocated for AO2 in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rder to reflect the emphasis on conceptual understanding.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195736" y="836712"/>
            <a:ext cx="936104" cy="93363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41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  <p:bldP spid="26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575</Words>
  <Application>Microsoft Office PowerPoint</Application>
  <PresentationFormat>On-screen Show (4:3)</PresentationFormat>
  <Paragraphs>63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1_Custom Design</vt:lpstr>
      <vt:lpstr>Custom Design</vt:lpstr>
      <vt:lpstr>PowerPoint Presentation</vt:lpstr>
      <vt:lpstr>Guidance</vt:lpstr>
      <vt:lpstr>PowerPoint Presentation</vt:lpstr>
      <vt:lpstr>PowerPoint Presentation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 (9-1) History A (Explaining the Modern World) Annotated Sample Question Paper</dc:title>
  <dc:subject>GCSE (9-1) History A (Explaining the Modern World)</dc:subject>
  <dc:creator>OCR</dc:creator>
  <cp:keywords>GCSE, History A, Explaining the Modern World, SAM, J410, Power: Monarchy and Democracy in Britain c.1000 to 2014</cp:keywords>
  <cp:lastModifiedBy>Zoe Wells</cp:lastModifiedBy>
  <cp:revision>84</cp:revision>
  <cp:lastPrinted>2016-05-10T10:26:50Z</cp:lastPrinted>
  <dcterms:created xsi:type="dcterms:W3CDTF">2015-10-07T12:54:48Z</dcterms:created>
  <dcterms:modified xsi:type="dcterms:W3CDTF">2016-07-18T08:31:51Z</dcterms:modified>
</cp:coreProperties>
</file>