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64" r:id="rId2"/>
    <p:sldId id="263" r:id="rId3"/>
    <p:sldId id="270" r:id="rId4"/>
    <p:sldId id="269" r:id="rId5"/>
    <p:sldId id="268" r:id="rId6"/>
    <p:sldId id="267" r:id="rId7"/>
    <p:sldId id="271" r:id="rId8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AA97"/>
    <a:srgbClr val="00654E"/>
    <a:srgbClr val="B7AA00"/>
    <a:srgbClr val="7BAF95"/>
    <a:srgbClr val="2A7F49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56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56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56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56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825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2AA9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OCR 2017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532440" y="5759098"/>
            <a:ext cx="720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22AA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J200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" y="6028738"/>
            <a:ext cx="9141231" cy="82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2AA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Images/385190-unit-j200-02-music-and-news-insert-sample-assessment-material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"/>
            <a:ext cx="9143999" cy="68573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533808"/>
            <a:ext cx="61206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J200/02</a:t>
            </a: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Music and News</a:t>
            </a:r>
          </a:p>
          <a:p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Annotated </a:t>
            </a:r>
            <a:r>
              <a:rPr lang="en-US" sz="1400" b="1" smtClean="0">
                <a:latin typeface="Arial" panose="020B0604020202020204" pitchFamily="34" charset="0"/>
                <a:cs typeface="Arial" panose="020B0604020202020204" pitchFamily="34" charset="0"/>
              </a:rPr>
              <a:t>Sample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Materials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95536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 smtClean="0"/>
              <a:t>This guide is designed to take you though the GCSE (9-1</a:t>
            </a:r>
            <a:r>
              <a:rPr lang="en-GB" sz="1400" dirty="0"/>
              <a:t>) Media Studies </a:t>
            </a:r>
            <a:r>
              <a:rPr lang="en-GB" sz="1400" dirty="0" smtClean="0"/>
              <a:t>J200/02 </a:t>
            </a:r>
            <a:r>
              <a:rPr lang="en-GB" sz="1400" dirty="0"/>
              <a:t>exam paper.  </a:t>
            </a:r>
            <a:r>
              <a:rPr lang="en-GB" sz="1400" dirty="0" smtClean="0"/>
              <a:t>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 smtClean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 smtClean="0"/>
              <a:t>should do in response to them.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 smtClean="0"/>
              <a:t>further information on </a:t>
            </a:r>
            <a:r>
              <a:rPr lang="en-GB" sz="1400" dirty="0"/>
              <a:t>the percentage of </a:t>
            </a:r>
            <a:r>
              <a:rPr lang="en-GB" sz="1400" dirty="0" smtClean="0"/>
              <a:t>each assessment objective attributed </a:t>
            </a:r>
          </a:p>
          <a:p>
            <a:pPr marL="0" indent="0">
              <a:buNone/>
            </a:pPr>
            <a:r>
              <a:rPr lang="en-GB" sz="1400" dirty="0" smtClean="0"/>
              <a:t>to each question</a:t>
            </a:r>
            <a:r>
              <a:rPr lang="en-GB" sz="1400" dirty="0"/>
              <a:t>. The percentage given is over the whole qualification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6994902" y="2132856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3" y="2924944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9" name="Rounded Rectangle 8"/>
          <p:cNvSpPr/>
          <p:nvPr/>
        </p:nvSpPr>
        <p:spPr>
          <a:xfrm>
            <a:off x="7039058" y="3858728"/>
            <a:ext cx="2104942" cy="722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AO3 (5%)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Percentage is out of 200 marks for full specification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217595" y="4113386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AO1 </a:t>
            </a:r>
            <a:r>
              <a:rPr lang="en-US" dirty="0" smtClean="0"/>
              <a:t>knowledge </a:t>
            </a:r>
            <a:r>
              <a:rPr lang="en-US" dirty="0"/>
              <a:t>and understanding of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1. the </a:t>
            </a:r>
            <a:r>
              <a:rPr lang="en-US" u="sng" dirty="0"/>
              <a:t>theoretical framework </a:t>
            </a:r>
            <a:r>
              <a:rPr lang="en-US" dirty="0"/>
              <a:t>of media </a:t>
            </a:r>
            <a:endParaRPr lang="en-US" dirty="0" smtClean="0"/>
          </a:p>
          <a:p>
            <a:pPr lvl="1"/>
            <a:r>
              <a:rPr lang="en-US" dirty="0" smtClean="0"/>
              <a:t>2. contexts </a:t>
            </a:r>
            <a:r>
              <a:rPr lang="en-US" dirty="0"/>
              <a:t>of media and their </a:t>
            </a:r>
            <a:r>
              <a:rPr lang="en-US" dirty="0" smtClean="0"/>
              <a:t>INFLUENCE </a:t>
            </a:r>
            <a:r>
              <a:rPr lang="en-US" dirty="0"/>
              <a:t>on media products and processes</a:t>
            </a:r>
            <a:r>
              <a:rPr lang="en-US" dirty="0" smtClean="0"/>
              <a:t>.</a:t>
            </a:r>
          </a:p>
          <a:p>
            <a:r>
              <a:rPr lang="en-US" dirty="0"/>
              <a:t>AO2 </a:t>
            </a:r>
            <a:r>
              <a:rPr lang="en-US" dirty="0" smtClean="0"/>
              <a:t>apply the framework to:</a:t>
            </a:r>
          </a:p>
          <a:p>
            <a:pPr lvl="1"/>
            <a:r>
              <a:rPr lang="en-US" dirty="0" smtClean="0"/>
              <a:t>1. ANALYSE MEDIA PRODUCTS </a:t>
            </a:r>
            <a:r>
              <a:rPr lang="en-US" dirty="0"/>
              <a:t>using the </a:t>
            </a:r>
            <a:r>
              <a:rPr lang="en-US" u="sng" dirty="0"/>
              <a:t>theoretical framework </a:t>
            </a:r>
            <a:r>
              <a:rPr lang="en-US" dirty="0"/>
              <a:t>of media, including </a:t>
            </a:r>
            <a:r>
              <a:rPr lang="en-US" dirty="0" smtClean="0"/>
              <a:t>in relation </a:t>
            </a:r>
            <a:r>
              <a:rPr lang="en-US" dirty="0"/>
              <a:t>to their </a:t>
            </a:r>
            <a:r>
              <a:rPr lang="en-US" dirty="0" smtClean="0"/>
              <a:t>contexts</a:t>
            </a:r>
          </a:p>
          <a:p>
            <a:pPr lvl="1"/>
            <a:r>
              <a:rPr lang="en-US" dirty="0" smtClean="0"/>
              <a:t>2. make </a:t>
            </a:r>
            <a:r>
              <a:rPr lang="en-US" dirty="0"/>
              <a:t>judgements and draw conclusions.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283968" y="1628800"/>
            <a:ext cx="2520280" cy="7920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6606226" y="2924944"/>
            <a:ext cx="2473644" cy="32403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interpretation note: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Ofqual Assessment Objective (AO)  AO2.1 is about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ANALYSING MEDIA PRODUCTS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Industry and Audience factors are not seen as qualities of a media product. They are external to a media product and therefore cannot be analysed under the wording provided for AO2.1.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will be of media language and/or representation.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Industry and Audience will be tested under AO1.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Language and Representations can be tested under either AO1 or AO2.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283968" y="3933056"/>
            <a:ext cx="2322258" cy="2531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2" name="Rounded Rectangle 11"/>
          <p:cNvSpPr/>
          <p:nvPr/>
        </p:nvSpPr>
        <p:spPr>
          <a:xfrm>
            <a:off x="0" y="0"/>
            <a:ext cx="1619672" cy="18448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AOs are useful for teachers to know to understand the assessments but students don’t need to know these.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wording of the questions will direct students on what kind of response is required e.g. AO1 or AO2.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04248" y="116632"/>
            <a:ext cx="2365632" cy="25922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Theoretical framework of media is the DfE’s name for the four key concepts:</a:t>
            </a:r>
          </a:p>
          <a:p>
            <a:pPr marL="171450" indent="-171450">
              <a:buFontTx/>
              <a:buChar char="-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Language</a:t>
            </a:r>
          </a:p>
          <a:p>
            <a:pPr marL="171450" indent="-171450">
              <a:buFontTx/>
              <a:buChar char="-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Representation</a:t>
            </a:r>
          </a:p>
          <a:p>
            <a:pPr marL="171450" indent="-171450">
              <a:buFontTx/>
              <a:buChar char="-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Industries</a:t>
            </a:r>
          </a:p>
          <a:p>
            <a:pPr marL="171450" indent="-171450">
              <a:buFontTx/>
              <a:buChar char="-"/>
            </a:pP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Audiences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will need to know this term for the synoptic question on each paper.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 questions are about the media form in general e.g. radio, video games etc and will usually ask students to refer to the set product to provide examples.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79512" y="4023646"/>
            <a:ext cx="2520280" cy="19976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Timings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are 75 minutes of assessment time after the extract has played and 70 marks on the paper.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should be instructed to spend approximately a mark a minute on each question,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e.g.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mark = 1 minute of writing time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4 marks = 4 minutes of writing time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5 marks = 5 minutes writing time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10 marks = 10 minutes writing time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15 marks = 15 minutes writing time</a:t>
            </a:r>
          </a:p>
        </p:txBody>
      </p:sp>
    </p:spTree>
    <p:extLst>
      <p:ext uri="{BB962C8B-B14F-4D97-AF65-F5344CB8AC3E}">
        <p14:creationId xmlns:p14="http://schemas.microsoft.com/office/powerpoint/2010/main" val="113691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INSERT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can’t re-produce the images in this document but you can find the extracts for use with this paper through the link below:</a:t>
            </a:r>
          </a:p>
          <a:p>
            <a:r>
              <a:rPr lang="en-GB" dirty="0" smtClean="0">
                <a:hlinkClick r:id="rId3"/>
              </a:rPr>
              <a:t>http://www.ocr.org.uk/Images/385190-unit-j200-02-music-and-news-insert-sample-assessment-material.pdf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344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282" y="836134"/>
            <a:ext cx="8025158" cy="4834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2463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r>
              <a:rPr lang="en-US" altLang="en-US" sz="1400" dirty="0" smtClean="0">
                <a:ea typeface="Arial" pitchFamily="34" charset="0"/>
              </a:rPr>
              <a:t>Identify </a:t>
            </a:r>
            <a:r>
              <a:rPr lang="en-US" altLang="en-US" sz="1400" dirty="0">
                <a:ea typeface="Arial" pitchFamily="34" charset="0"/>
              </a:rPr>
              <a:t>the regulator for radio in the UK.</a:t>
            </a:r>
            <a:r>
              <a:rPr lang="en-US" altLang="en-US" sz="1400" dirty="0" smtClean="0">
                <a:ea typeface="Arial" pitchFamily="34" charset="0"/>
                <a:cs typeface="Times New Roman" pitchFamily="18" charset="0"/>
              </a:rPr>
              <a:t>	</a:t>
            </a:r>
            <a:r>
              <a:rPr lang="en-US" altLang="en-US" sz="1400" b="1" dirty="0" smtClean="0">
                <a:ea typeface="Arial" pitchFamily="34" charset="0"/>
                <a:cs typeface="Times New Roman" pitchFamily="18" charset="0"/>
              </a:rPr>
              <a:t>[1]</a:t>
            </a: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endParaRPr lang="en-US" altLang="en-US" sz="1400" b="1" dirty="0" smtClean="0">
              <a:ea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r>
              <a:rPr lang="en-US" altLang="en-US" sz="1400" dirty="0" smtClean="0"/>
              <a:t>Explain </a:t>
            </a:r>
            <a:r>
              <a:rPr lang="en-US" altLang="en-US" sz="1400" b="1" dirty="0"/>
              <a:t>one</a:t>
            </a:r>
            <a:r>
              <a:rPr lang="en-US" altLang="en-US" sz="1400" dirty="0"/>
              <a:t> way in which music videos use media language to differ from each other. Refer to  </a:t>
            </a:r>
            <a:r>
              <a:rPr lang="en-US" altLang="en-US" sz="1400" b="1" dirty="0"/>
              <a:t>one</a:t>
            </a:r>
            <a:r>
              <a:rPr lang="en-US" altLang="en-US" sz="1400" dirty="0"/>
              <a:t> example of contrasting media language in </a:t>
            </a:r>
            <a:r>
              <a:rPr lang="en-US" altLang="en-US" sz="1400" b="1" dirty="0"/>
              <a:t>two </a:t>
            </a:r>
            <a:r>
              <a:rPr lang="en-US" altLang="en-US" sz="1400" dirty="0"/>
              <a:t>music videos you have studied to support your answer</a:t>
            </a:r>
            <a:r>
              <a:rPr lang="en-US" altLang="en-US" sz="1400" dirty="0" smtClean="0"/>
              <a:t>.	</a:t>
            </a:r>
            <a:r>
              <a:rPr lang="en-US" altLang="en-US" sz="1400" b="1" dirty="0" smtClean="0"/>
              <a:t>[4]</a:t>
            </a: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endParaRPr lang="en-US" altLang="en-US" sz="1400" b="1" dirty="0" smtClean="0"/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r>
              <a:rPr lang="en-US" altLang="en-US" sz="1400" dirty="0" smtClean="0"/>
              <a:t>Explain </a:t>
            </a:r>
            <a:r>
              <a:rPr lang="en-US" altLang="en-US" sz="1400" dirty="0"/>
              <a:t>how and why producers of radio programmes target different audiences. Refer to the </a:t>
            </a:r>
            <a:r>
              <a:rPr lang="en-US" altLang="en-US" sz="1400" i="1" dirty="0"/>
              <a:t>Radio 1 Live Lounge </a:t>
            </a:r>
            <a:r>
              <a:rPr lang="en-US" altLang="en-US" sz="1400" dirty="0"/>
              <a:t>to support your answer</a:t>
            </a:r>
            <a:r>
              <a:rPr lang="en-US" altLang="en-US" sz="1400" dirty="0" smtClean="0"/>
              <a:t>.	</a:t>
            </a:r>
            <a:r>
              <a:rPr lang="en-US" altLang="en-US" sz="1400" b="1" dirty="0" smtClean="0"/>
              <a:t>[10]</a:t>
            </a: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endParaRPr lang="en-US" altLang="en-US" sz="1400" dirty="0" smtClean="0"/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r>
              <a:rPr lang="en-US" altLang="en-US" sz="1400" dirty="0" smtClean="0"/>
              <a:t>Refer </a:t>
            </a:r>
            <a:r>
              <a:rPr lang="en-US" altLang="en-US" sz="1400" dirty="0"/>
              <a:t>to </a:t>
            </a:r>
            <a:r>
              <a:rPr lang="en-US" altLang="en-US" sz="1400" b="1" dirty="0"/>
              <a:t>Extract 1</a:t>
            </a:r>
            <a:r>
              <a:rPr lang="en-US" altLang="en-US" sz="1400" dirty="0"/>
              <a:t> in the </a:t>
            </a:r>
            <a:r>
              <a:rPr lang="en-US" altLang="en-US" sz="1400" b="1" dirty="0"/>
              <a:t>Insert</a:t>
            </a:r>
            <a:r>
              <a:rPr lang="en-US" altLang="en-US" sz="1400" dirty="0"/>
              <a:t>. Analyse the representation of musicians in </a:t>
            </a:r>
            <a:r>
              <a:rPr lang="en-US" altLang="en-US" sz="1400" b="1" dirty="0"/>
              <a:t>Extract 1</a:t>
            </a:r>
            <a:r>
              <a:rPr lang="en-US" altLang="en-US" sz="1400" dirty="0"/>
              <a:t>, which is from </a:t>
            </a:r>
            <a:r>
              <a:rPr lang="en-US" altLang="en-US" sz="1400" i="1" dirty="0"/>
              <a:t>MOJO Magazine</a:t>
            </a:r>
            <a:r>
              <a:rPr lang="en-US" altLang="en-US" sz="1400" dirty="0" smtClean="0"/>
              <a:t>.	</a:t>
            </a:r>
            <a:r>
              <a:rPr lang="en-US" altLang="en-US" sz="1400" b="1" dirty="0" smtClean="0"/>
              <a:t>[5]</a:t>
            </a:r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endParaRPr lang="en-US" altLang="en-US" sz="1400" dirty="0" smtClean="0"/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r>
              <a:rPr lang="en-US" altLang="en-US" sz="1400" dirty="0"/>
              <a:t>Refer to </a:t>
            </a:r>
            <a:r>
              <a:rPr lang="en-US" altLang="en-US" sz="1400" b="1" dirty="0"/>
              <a:t>Extracts 1</a:t>
            </a:r>
            <a:r>
              <a:rPr lang="en-US" altLang="en-US" sz="1400" dirty="0"/>
              <a:t> and </a:t>
            </a:r>
            <a:r>
              <a:rPr lang="en-US" altLang="en-US" sz="1400" b="1" dirty="0"/>
              <a:t>2</a:t>
            </a:r>
            <a:r>
              <a:rPr lang="en-US" altLang="en-US" sz="1400" dirty="0"/>
              <a:t> in the </a:t>
            </a:r>
            <a:r>
              <a:rPr lang="en-US" altLang="en-US" sz="1400" b="1" dirty="0" smtClean="0"/>
              <a:t>Insert</a:t>
            </a:r>
            <a:r>
              <a:rPr lang="en-US" altLang="en-US" sz="1400" dirty="0" smtClean="0"/>
              <a:t>.</a:t>
            </a:r>
            <a:br>
              <a:rPr lang="en-US" altLang="en-US" sz="1400" dirty="0" smtClean="0"/>
            </a:br>
            <a:r>
              <a:rPr lang="en-US" altLang="en-US" sz="1400" dirty="0" smtClean="0"/>
              <a:t/>
            </a:r>
            <a:br>
              <a:rPr lang="en-US" altLang="en-US" sz="1400" dirty="0" smtClean="0"/>
            </a:br>
            <a:r>
              <a:rPr lang="en-US" altLang="en-US" sz="1400" dirty="0" smtClean="0"/>
              <a:t>How </a:t>
            </a:r>
            <a:r>
              <a:rPr lang="en-US" altLang="en-US" sz="1400" dirty="0"/>
              <a:t>far is media language used differently in </a:t>
            </a:r>
            <a:r>
              <a:rPr lang="en-US" altLang="en-US" sz="1400" b="1" dirty="0"/>
              <a:t>Extracts 1</a:t>
            </a:r>
            <a:r>
              <a:rPr lang="en-US" altLang="en-US" sz="1400" dirty="0"/>
              <a:t> and </a:t>
            </a:r>
            <a:r>
              <a:rPr lang="en-US" altLang="en-US" sz="1400" b="1" dirty="0"/>
              <a:t>2</a:t>
            </a:r>
            <a:r>
              <a:rPr lang="en-US" altLang="en-US" sz="1400" dirty="0"/>
              <a:t> to reflect genre conventions? In your answer you </a:t>
            </a:r>
            <a:r>
              <a:rPr lang="en-US" altLang="en-US" sz="1400" dirty="0" smtClean="0"/>
              <a:t>must: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tabLst>
                <a:tab pos="652463" algn="l"/>
                <a:tab pos="7718425" algn="r"/>
              </a:tabLst>
            </a:pPr>
            <a:r>
              <a:rPr lang="en-US" altLang="en-US" sz="1400" dirty="0" smtClean="0"/>
              <a:t>analyse </a:t>
            </a:r>
            <a:r>
              <a:rPr lang="en-US" altLang="en-US" sz="1400" dirty="0"/>
              <a:t>examples of how media language is used similarly and differently in </a:t>
            </a:r>
            <a:r>
              <a:rPr lang="en-US" altLang="en-US" sz="1400" b="1" dirty="0"/>
              <a:t>Extracts </a:t>
            </a:r>
            <a:r>
              <a:rPr lang="en-US" altLang="en-US" sz="1400" b="1" dirty="0" smtClean="0"/>
              <a:t>1</a:t>
            </a:r>
            <a:r>
              <a:rPr lang="en-US" altLang="en-US" sz="1400" dirty="0" smtClean="0"/>
              <a:t> and </a:t>
            </a:r>
            <a:r>
              <a:rPr lang="en-US" altLang="en-US" sz="1400" b="1" dirty="0"/>
              <a:t>2</a:t>
            </a:r>
            <a:r>
              <a:rPr lang="en-US" altLang="en-US" sz="1400" dirty="0"/>
              <a:t>, which are from We Love Pop and MOJO </a:t>
            </a:r>
            <a:r>
              <a:rPr lang="en-US" altLang="en-US" sz="1400" dirty="0" smtClean="0"/>
              <a:t>magazines</a:t>
            </a: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tabLst>
                <a:tab pos="652463" algn="l"/>
                <a:tab pos="7718425" algn="r"/>
              </a:tabLst>
            </a:pPr>
            <a:r>
              <a:rPr lang="en-US" altLang="en-US" sz="1400" dirty="0" smtClean="0"/>
              <a:t>make </a:t>
            </a:r>
            <a:r>
              <a:rPr lang="en-US" altLang="en-US" sz="1400" dirty="0"/>
              <a:t>judgements and reach conclusions about whether there are more similarities due to genre conventions than differences in the extracts</a:t>
            </a:r>
            <a:r>
              <a:rPr lang="en-US" altLang="en-US" sz="1400" dirty="0" smtClean="0"/>
              <a:t>.	</a:t>
            </a:r>
            <a:r>
              <a:rPr lang="en-US" altLang="en-US" sz="1400" b="1" dirty="0" smtClean="0"/>
              <a:t>[15]</a:t>
            </a:r>
            <a:endParaRPr lang="en-US" altLang="en-US" sz="1400" dirty="0"/>
          </a:p>
          <a:p>
            <a:pPr marL="342900" indent="-342900" eaLnBrk="0" hangingPunct="0">
              <a:buFont typeface="+mj-lt"/>
              <a:buAutoNum type="arabicPeriod"/>
              <a:tabLst>
                <a:tab pos="652463" algn="l"/>
                <a:tab pos="7718425" algn="r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3017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Section A: Music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422445" y="620688"/>
            <a:ext cx="21948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Answer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questions.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065947" y="98897"/>
            <a:ext cx="1993949" cy="96605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is a straightforward knowledge only question (recall) for 1 mark.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questions are likely to be industry or audience based.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73988" y="1229186"/>
            <a:ext cx="2570012" cy="26789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In the live examination the list of set music videos would be reproduced so students don’t have to remember their names.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Note – this is an AO1 knowledge and understanding (K&amp;U) question of music videos.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will have analysed the videos in the classroom but in this question they’ll be bringing their K&amp;U of music videos as a form informed by their classroom  study of the set videos.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There could be an AO2.1 question asking students to analyse a music video and / or compare music videos. There will be no stimulus provided for music video analysis questions so analysis would be via recall.</a:t>
            </a:r>
            <a:endParaRPr lang="en-GB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995936" y="640432"/>
            <a:ext cx="3070011" cy="56802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5732599" y="1787304"/>
            <a:ext cx="792088" cy="148871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0" name="Rounded Rectangle 9"/>
          <p:cNvSpPr/>
          <p:nvPr/>
        </p:nvSpPr>
        <p:spPr>
          <a:xfrm>
            <a:off x="4709866" y="2647118"/>
            <a:ext cx="1814821" cy="25220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an AO1 question on Radio as a media form as a whole. Note the command word ‘explain’ (not ‘analyse’). 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In AO1 questions there is usually an instruction to ‘refer to the </a:t>
            </a:r>
            <a:r>
              <a:rPr lang="en-GB" sz="9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set product </a:t>
            </a:r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to support your answer’.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The terms ‘how’ and ‘why’ have been used so more than just recall knowledge can be demonstrated and students can also demonstrate their understanding.</a:t>
            </a:r>
            <a:endParaRPr lang="en-GB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4123817" y="2544253"/>
            <a:ext cx="792088" cy="113371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2" name="Rounded Rectangle 11"/>
          <p:cNvSpPr/>
          <p:nvPr/>
        </p:nvSpPr>
        <p:spPr>
          <a:xfrm>
            <a:off x="3059832" y="2912306"/>
            <a:ext cx="1555889" cy="231869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an AO2.1 question on music magazines. 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It focuses on analysis of an unseen extract, using representation as the focus of analysis from the theoretical framework.</a:t>
            </a: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industry and audiences are not qualities of a media product and cannot be analysed using the wording formulation of AO2.1</a:t>
            </a:r>
            <a:endParaRPr lang="en-GB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766148" y="3158726"/>
            <a:ext cx="293684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4" name="Rounded Rectangle 13"/>
          <p:cNvSpPr/>
          <p:nvPr/>
        </p:nvSpPr>
        <p:spPr>
          <a:xfrm>
            <a:off x="0" y="4133215"/>
            <a:ext cx="1789120" cy="17794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Q5 is an AO2.1 </a:t>
            </a:r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question that also requires judgements and conclusions (AO2.2)</a:t>
            </a:r>
          </a:p>
          <a:p>
            <a:endParaRPr lang="en-GB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Exam boards are required to have a question that compares the use of media language in media products. This question fulfils that requirement.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V="1">
            <a:off x="894560" y="3861048"/>
            <a:ext cx="855555" cy="27216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6" name="Rounded Rectangle 15"/>
          <p:cNvSpPr/>
          <p:nvPr/>
        </p:nvSpPr>
        <p:spPr>
          <a:xfrm>
            <a:off x="5796136" y="5132630"/>
            <a:ext cx="3024336" cy="15600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Bullet points are used to provide clarity to students so they know exactly what they need to include in their answers . 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needn’t answer each bullet point separately. Less able students might structure their answers in that way, whereas more able students might weave analysis and judgements and conclusions together.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7308304" y="4707850"/>
            <a:ext cx="780949" cy="39505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8" name="Rounded Rectangle 17"/>
          <p:cNvSpPr/>
          <p:nvPr/>
        </p:nvSpPr>
        <p:spPr>
          <a:xfrm>
            <a:off x="1957523" y="1194096"/>
            <a:ext cx="726300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AO1.1a  (0.5%)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/>
          <p:cNvCxnSpPr>
            <a:stCxn id="18" idx="1"/>
          </p:cNvCxnSpPr>
          <p:nvPr/>
        </p:nvCxnSpPr>
        <p:spPr>
          <a:xfrm flipH="1" flipV="1">
            <a:off x="982601" y="1320690"/>
            <a:ext cx="974922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002455" y="1787304"/>
            <a:ext cx="720777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 (2%)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1075448" y="1735145"/>
            <a:ext cx="960736" cy="25318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2002455" y="2404436"/>
            <a:ext cx="720777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flipH="1" flipV="1">
            <a:off x="1188897" y="2495404"/>
            <a:ext cx="813558" cy="16222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1977770" y="3008564"/>
            <a:ext cx="74546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flipH="1" flipV="1">
            <a:off x="1414994" y="3144980"/>
            <a:ext cx="562776" cy="116772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166932" y="4491491"/>
            <a:ext cx="746058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/>
          <p:cNvCxnSpPr>
            <a:stCxn id="28" idx="1"/>
          </p:cNvCxnSpPr>
          <p:nvPr/>
        </p:nvCxnSpPr>
        <p:spPr>
          <a:xfrm flipH="1" flipV="1">
            <a:off x="1957524" y="4491491"/>
            <a:ext cx="209408" cy="25318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179512" y="5141024"/>
            <a:ext cx="733478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AO2.2 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1905435" y="5169192"/>
            <a:ext cx="261498" cy="12360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7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6" grpId="0" animBg="1"/>
      <p:bldP spid="28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1764" y="2976490"/>
            <a:ext cx="2921304" cy="21431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Q7 moves beyond Q6 as it asks for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explanations.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For each explanation a straightforward recall statement (AO1.1a) would score 1 mark; a statement developed with some understanding would score 2 marks (AO1.1 a&amp;b) (see mark scheme in specimen paper for details).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also be guided by the number of marks and lines on the question paper as to how much to write.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942776" y="92731"/>
            <a:ext cx="2201224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is a straightforward knowledge only question (recall) for 1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mark (AO1.1a).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These questions are likely to be industry or audience based.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282" y="1196172"/>
            <a:ext cx="8025158" cy="203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2463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buFont typeface="+mj-lt"/>
              <a:buAutoNum type="arabicPeriod" startAt="6"/>
              <a:tabLst>
                <a:tab pos="652463" algn="l"/>
                <a:tab pos="7718425" algn="r"/>
              </a:tabLst>
            </a:pPr>
            <a:r>
              <a:rPr lang="en-US" sz="1400" dirty="0"/>
              <a:t>Identify </a:t>
            </a:r>
            <a:r>
              <a:rPr lang="en-US" sz="1400" b="1" dirty="0"/>
              <a:t>one</a:t>
            </a:r>
            <a:r>
              <a:rPr lang="en-US" sz="1400" dirty="0"/>
              <a:t> press regulator in the UK.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	</a:t>
            </a:r>
            <a:r>
              <a:rPr lang="en-US" altLang="en-US" sz="1400" b="1" dirty="0">
                <a:ea typeface="Arial" pitchFamily="34" charset="0"/>
                <a:cs typeface="Times New Roman" pitchFamily="18" charset="0"/>
              </a:rPr>
              <a:t>[1]</a:t>
            </a:r>
          </a:p>
          <a:p>
            <a:pPr marL="342900" indent="-342900" eaLnBrk="0" hangingPunct="0">
              <a:buFont typeface="+mj-lt"/>
              <a:buAutoNum type="arabicPeriod" startAt="6"/>
              <a:tabLst>
                <a:tab pos="652463" algn="l"/>
                <a:tab pos="7718425" algn="r"/>
              </a:tabLst>
            </a:pPr>
            <a:endParaRPr lang="en-US" altLang="en-US" sz="1400" b="1" dirty="0">
              <a:ea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buFont typeface="+mj-lt"/>
              <a:buAutoNum type="arabicPeriod" startAt="6"/>
              <a:tabLst>
                <a:tab pos="652463" algn="l"/>
                <a:tab pos="7718425" algn="r"/>
              </a:tabLst>
            </a:pPr>
            <a:r>
              <a:rPr lang="en-US" sz="1400" dirty="0"/>
              <a:t>Explain </a:t>
            </a:r>
            <a:r>
              <a:rPr lang="en-US" sz="1400" b="1" dirty="0"/>
              <a:t>two</a:t>
            </a:r>
            <a:r>
              <a:rPr lang="en-US" sz="1400" dirty="0"/>
              <a:t> ways that newspapers are </a:t>
            </a:r>
            <a:r>
              <a:rPr lang="en-US" sz="1400" dirty="0" smtClean="0"/>
              <a:t>funded.</a:t>
            </a:r>
            <a:r>
              <a:rPr lang="en-US" altLang="en-US" sz="1400" dirty="0" smtClean="0">
                <a:ea typeface="Arial" pitchFamily="34" charset="0"/>
                <a:cs typeface="Times New Roman" pitchFamily="18" charset="0"/>
              </a:rPr>
              <a:t>	</a:t>
            </a:r>
            <a:r>
              <a:rPr lang="en-US" altLang="en-US" sz="1400" b="1" dirty="0" smtClean="0">
                <a:ea typeface="Arial" pitchFamily="34" charset="0"/>
                <a:cs typeface="Times New Roman" pitchFamily="18" charset="0"/>
              </a:rPr>
              <a:t>[4]</a:t>
            </a:r>
          </a:p>
          <a:p>
            <a:pPr eaLnBrk="0" hangingPunct="0">
              <a:tabLst>
                <a:tab pos="652463" algn="l"/>
                <a:tab pos="7718425" algn="r"/>
              </a:tabLst>
            </a:pPr>
            <a:endParaRPr lang="en-US" altLang="en-US" sz="1400" b="1" dirty="0" smtClean="0">
              <a:ea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buFont typeface="+mj-lt"/>
              <a:buAutoNum type="arabicPeriod" startAt="8"/>
              <a:tabLst>
                <a:tab pos="652463" algn="l"/>
                <a:tab pos="7718425" algn="r"/>
              </a:tabLst>
            </a:pPr>
            <a:r>
              <a:rPr lang="en-US" sz="1400" dirty="0"/>
              <a:t>Refer to </a:t>
            </a:r>
            <a:r>
              <a:rPr lang="en-US" sz="1400" b="1" dirty="0"/>
              <a:t>Extract 3</a:t>
            </a:r>
            <a:r>
              <a:rPr lang="en-US" sz="1400" dirty="0"/>
              <a:t> in </a:t>
            </a:r>
            <a:r>
              <a:rPr lang="en-US" sz="1400" b="1" dirty="0"/>
              <a:t>the Insert</a:t>
            </a:r>
            <a:r>
              <a:rPr lang="en-US" sz="1400" dirty="0"/>
              <a:t>. Analyse the use of media language to create meaning in the online Observer home page. Give </a:t>
            </a:r>
            <a:r>
              <a:rPr lang="en-US" sz="1400" b="1" dirty="0"/>
              <a:t>two</a:t>
            </a:r>
            <a:r>
              <a:rPr lang="en-US" sz="1400" dirty="0"/>
              <a:t> examples from Extract 3. </a:t>
            </a:r>
            <a:r>
              <a:rPr lang="en-US" sz="1400" dirty="0" smtClean="0"/>
              <a:t>	</a:t>
            </a:r>
            <a:r>
              <a:rPr lang="en-US" altLang="en-US" sz="1400" b="1" dirty="0" smtClean="0">
                <a:ea typeface="Arial" pitchFamily="34" charset="0"/>
                <a:cs typeface="Times New Roman" pitchFamily="18" charset="0"/>
              </a:rPr>
              <a:t>[5]</a:t>
            </a:r>
            <a:endParaRPr lang="en-US" altLang="en-US" sz="1400" b="1" dirty="0">
              <a:ea typeface="Arial" pitchFamily="34" charset="0"/>
              <a:cs typeface="Times New Roman" pitchFamily="18" charset="0"/>
            </a:endParaRPr>
          </a:p>
          <a:p>
            <a:pPr eaLnBrk="0" hangingPunct="0">
              <a:tabLst>
                <a:tab pos="652463" algn="l"/>
                <a:tab pos="7718425" algn="r"/>
              </a:tabLst>
            </a:pPr>
            <a:endParaRPr lang="en-US" altLang="en-US" sz="1400" b="1" dirty="0" smtClean="0">
              <a:ea typeface="Arial" pitchFamily="34" charset="0"/>
              <a:cs typeface="Times New Roman" pitchFamily="18" charset="0"/>
            </a:endParaRPr>
          </a:p>
          <a:p>
            <a:pPr marL="800100" lvl="1" indent="-342900" eaLnBrk="0" hangingPunct="0">
              <a:buFont typeface="Arial" panose="020B0604020202020204" pitchFamily="34" charset="0"/>
              <a:buChar char="•"/>
              <a:tabLst>
                <a:tab pos="652463" algn="l"/>
                <a:tab pos="7718425" algn="r"/>
              </a:tabLst>
            </a:pPr>
            <a:endParaRPr lang="en-US" altLang="en-US" sz="1400" dirty="0">
              <a:ea typeface="Arial" pitchFamily="34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3017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Section B: News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422445" y="620688"/>
            <a:ext cx="21948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Answer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questions.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>
            <a:stCxn id="5" idx="1"/>
          </p:cNvCxnSpPr>
          <p:nvPr/>
        </p:nvCxnSpPr>
        <p:spPr>
          <a:xfrm flipH="1">
            <a:off x="2890284" y="704799"/>
            <a:ext cx="4052492" cy="841785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812416" y="2061999"/>
            <a:ext cx="208902" cy="914491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3" name="Rounded Rectangle 12"/>
          <p:cNvSpPr/>
          <p:nvPr/>
        </p:nvSpPr>
        <p:spPr>
          <a:xfrm>
            <a:off x="6120738" y="1293396"/>
            <a:ext cx="905550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AO1.1a  (0.5%)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>
            <a:stCxn id="13" idx="3"/>
          </p:cNvCxnSpPr>
          <p:nvPr/>
        </p:nvCxnSpPr>
        <p:spPr>
          <a:xfrm>
            <a:off x="7026288" y="1546584"/>
            <a:ext cx="1037057" cy="82215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7054888" y="1717557"/>
            <a:ext cx="835902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AO1.1 (2%)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>
            <a:stCxn id="15" idx="3"/>
          </p:cNvCxnSpPr>
          <p:nvPr/>
        </p:nvCxnSpPr>
        <p:spPr>
          <a:xfrm>
            <a:off x="7890790" y="1970745"/>
            <a:ext cx="172555" cy="1243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969821" y="3011706"/>
            <a:ext cx="925898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H="1" flipV="1">
            <a:off x="8166140" y="2723302"/>
            <a:ext cx="266630" cy="28840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4022862" y="3128890"/>
            <a:ext cx="3213434" cy="21431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Q8 is an AO2.1 analysis question focussed on the online </a:t>
            </a:r>
            <a:r>
              <a:rPr lang="en-GB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Observer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homepage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language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is broadly referenced in this question as the element targeted from the subject content.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As stated in the specimen mark scheme, excellent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responses in the top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mark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band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‘will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typically explore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how meaning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is created, including connotative effect(s), by at least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two well-chosen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examples described accurately using Media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Studies terminology’.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3059832" y="2519245"/>
            <a:ext cx="963030" cy="83774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59223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13" grpId="0" animBg="1"/>
      <p:bldP spid="15" grpId="0" animBg="1"/>
      <p:bldP spid="2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282" y="682275"/>
            <a:ext cx="8025158" cy="5049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5246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2463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Times New Roman" pitchFamily="18" charset="0"/>
            </a:endParaRPr>
          </a:p>
          <a:p>
            <a:pPr marL="342900" lvl="0" indent="-342900" eaLnBrk="0" hangingPunct="0">
              <a:buFont typeface="+mj-lt"/>
              <a:buAutoNum type="arabicPeriod" startAt="9"/>
              <a:tabLst>
                <a:tab pos="652463" algn="l"/>
                <a:tab pos="7718425" algn="r"/>
              </a:tabLst>
            </a:pPr>
            <a:r>
              <a:rPr lang="en-US" sz="1400" dirty="0" smtClean="0"/>
              <a:t>Refer </a:t>
            </a:r>
            <a:r>
              <a:rPr lang="en-US" sz="1400" dirty="0"/>
              <a:t>to </a:t>
            </a:r>
            <a:r>
              <a:rPr lang="en-US" sz="1400" b="1" dirty="0"/>
              <a:t>Extract 3 </a:t>
            </a:r>
            <a:r>
              <a:rPr lang="en-US" sz="1400" dirty="0"/>
              <a:t>in </a:t>
            </a:r>
            <a:r>
              <a:rPr lang="en-US" sz="1400" b="1" dirty="0"/>
              <a:t>the Insert</a:t>
            </a:r>
            <a:r>
              <a:rPr lang="en-US" sz="1400" dirty="0"/>
              <a:t>. Analyse the use of media language to create meaning in the online </a:t>
            </a:r>
            <a:r>
              <a:rPr lang="en-US" sz="1400" i="1" dirty="0"/>
              <a:t>Observer </a:t>
            </a:r>
            <a:r>
              <a:rPr lang="en-US" sz="1400" dirty="0"/>
              <a:t>home page. Give </a:t>
            </a:r>
            <a:r>
              <a:rPr lang="en-US" sz="1400" b="1" dirty="0"/>
              <a:t>two </a:t>
            </a:r>
            <a:r>
              <a:rPr lang="en-US" sz="1400" dirty="0"/>
              <a:t>examples from Extract 3.</a:t>
            </a:r>
            <a:r>
              <a:rPr lang="en-GB" sz="1400" dirty="0"/>
              <a:t>	</a:t>
            </a:r>
            <a:r>
              <a:rPr lang="en-US" altLang="en-US" sz="1400" b="1" dirty="0">
                <a:ea typeface="Arial" pitchFamily="34" charset="0"/>
                <a:cs typeface="Times New Roman" pitchFamily="18" charset="0"/>
              </a:rPr>
              <a:t>[5]</a:t>
            </a:r>
            <a:endParaRPr lang="en-US" altLang="en-US" sz="1400" dirty="0">
              <a:ea typeface="Arial" pitchFamily="34" charset="0"/>
              <a:cs typeface="Times New Roman" pitchFamily="18" charset="0"/>
            </a:endParaRPr>
          </a:p>
          <a:p>
            <a:pPr marL="355600" lvl="1" eaLnBrk="0" hangingPunct="0">
              <a:tabLst>
                <a:tab pos="652463" algn="l"/>
                <a:tab pos="7718425" algn="r"/>
              </a:tabLst>
            </a:pPr>
            <a:endParaRPr lang="en-US" altLang="en-US" sz="1400" dirty="0">
              <a:ea typeface="Arial" pitchFamily="34" charset="0"/>
              <a:cs typeface="Times New Roman" pitchFamily="18" charset="0"/>
            </a:endParaRPr>
          </a:p>
          <a:p>
            <a:pPr marL="355600" lvl="1" eaLnBrk="0" hangingPunct="0">
              <a:tabLst>
                <a:tab pos="652463" algn="l"/>
                <a:tab pos="7718425" algn="r"/>
              </a:tabLst>
            </a:pP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In this question you will be rewarded for drawing together elements from your full course of study, including different areas of the theoretical framework and media contexts.</a:t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/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‘The representations featured in the online </a:t>
            </a:r>
            <a:r>
              <a:rPr lang="en-US" altLang="en-US" sz="1400" i="1" dirty="0">
                <a:ea typeface="Arial" pitchFamily="34" charset="0"/>
                <a:cs typeface="Times New Roman" pitchFamily="18" charset="0"/>
              </a:rPr>
              <a:t>Observer 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reflect its values and beliefs.’ Discuss how far you agree with this statement in relation to </a:t>
            </a:r>
            <a:r>
              <a:rPr lang="en-US" altLang="en-US" sz="1400" b="1" dirty="0">
                <a:ea typeface="Arial" pitchFamily="34" charset="0"/>
                <a:cs typeface="Times New Roman" pitchFamily="18" charset="0"/>
              </a:rPr>
              <a:t>Extract 3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, the online </a:t>
            </a:r>
            <a:r>
              <a:rPr lang="en-US" altLang="en-US" sz="1400" i="1" dirty="0">
                <a:ea typeface="Arial" pitchFamily="34" charset="0"/>
                <a:cs typeface="Times New Roman" pitchFamily="18" charset="0"/>
              </a:rPr>
              <a:t>Observer 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homepage.</a:t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/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In your answer you must:</a:t>
            </a:r>
          </a:p>
          <a:p>
            <a:pPr marL="641350" lvl="2" indent="-285750" eaLnBrk="0" hangingPunct="0">
              <a:buFont typeface="Arial" panose="020B0604020202020204" pitchFamily="34" charset="0"/>
              <a:buChar char="•"/>
              <a:tabLst>
                <a:tab pos="652463" algn="l"/>
                <a:tab pos="7718425" algn="r"/>
              </a:tabLst>
            </a:pP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analyse the representations featured in </a:t>
            </a:r>
            <a:r>
              <a:rPr lang="en-US" altLang="en-US" sz="1400" b="1" dirty="0">
                <a:ea typeface="Arial" pitchFamily="34" charset="0"/>
                <a:cs typeface="Times New Roman" pitchFamily="18" charset="0"/>
              </a:rPr>
              <a:t>Extract 3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 with reference to the online </a:t>
            </a:r>
            <a:r>
              <a:rPr lang="en-US" altLang="en-US" sz="1400" i="1" dirty="0">
                <a:ea typeface="Arial" pitchFamily="34" charset="0"/>
                <a:cs typeface="Times New Roman" pitchFamily="18" charset="0"/>
              </a:rPr>
              <a:t>Observer’s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 values and beliefs</a:t>
            </a:r>
          </a:p>
          <a:p>
            <a:pPr marL="641350" lvl="2" indent="-285750" eaLnBrk="0" hangingPunct="0">
              <a:buFont typeface="Arial" panose="020B0604020202020204" pitchFamily="34" charset="0"/>
              <a:buChar char="•"/>
              <a:tabLst>
                <a:tab pos="652463" algn="l"/>
                <a:tab pos="7718425" algn="r"/>
              </a:tabLst>
            </a:pP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make judgements and draw conclusions about how far you agree with the statement.</a:t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endParaRPr lang="en-US" altLang="en-US" sz="1400" dirty="0">
              <a:ea typeface="Arial" pitchFamily="34" charset="0"/>
              <a:cs typeface="Times New Roman" pitchFamily="18" charset="0"/>
            </a:endParaRPr>
          </a:p>
          <a:p>
            <a:pPr marL="355600" lvl="2" eaLnBrk="0" hangingPunct="0">
              <a:tabLst>
                <a:tab pos="652463" algn="l"/>
                <a:tab pos="7718425" algn="r"/>
              </a:tabLst>
            </a:pP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In your answer you must also refer to relevant media contexts.	</a:t>
            </a:r>
            <a:r>
              <a:rPr lang="en-US" altLang="en-US" sz="1400" b="1" dirty="0">
                <a:ea typeface="Arial" pitchFamily="34" charset="0"/>
                <a:cs typeface="Times New Roman" pitchFamily="18" charset="0"/>
              </a:rPr>
              <a:t>[15</a:t>
            </a:r>
            <a:r>
              <a:rPr lang="en-US" altLang="en-US" sz="1400" b="1" dirty="0" smtClean="0">
                <a:ea typeface="Arial" pitchFamily="34" charset="0"/>
                <a:cs typeface="Times New Roman" pitchFamily="18" charset="0"/>
              </a:rPr>
              <a:t>]</a:t>
            </a:r>
          </a:p>
          <a:p>
            <a:pPr marL="0" lvl="1" indent="-101600" eaLnBrk="0" hangingPunct="0">
              <a:tabLst>
                <a:tab pos="652463" algn="l"/>
                <a:tab pos="7718425" algn="r"/>
              </a:tabLst>
            </a:pPr>
            <a:endParaRPr lang="en-US" altLang="en-US" sz="1400" b="1" dirty="0" smtClean="0">
              <a:ea typeface="Arial" pitchFamily="34" charset="0"/>
              <a:cs typeface="Times New Roman" pitchFamily="18" charset="0"/>
            </a:endParaRPr>
          </a:p>
          <a:p>
            <a:pPr marL="355600" lvl="1" indent="-355600" eaLnBrk="0" hangingPunct="0">
              <a:buFont typeface="+mj-lt"/>
              <a:buAutoNum type="arabicPeriod" startAt="10"/>
              <a:tabLst>
                <a:tab pos="652463" algn="l"/>
                <a:tab pos="7718425" algn="r"/>
              </a:tabLst>
            </a:pPr>
            <a:r>
              <a:rPr lang="en-US" sz="1400" dirty="0"/>
              <a:t>Explain how broadsheet newspapers reflect the time and historical contexts in which they were published. Refer to the </a:t>
            </a:r>
            <a:r>
              <a:rPr lang="en-US" sz="1400" i="1" dirty="0"/>
              <a:t>Observer</a:t>
            </a:r>
            <a:r>
              <a:rPr lang="en-US" sz="1400" dirty="0"/>
              <a:t> front page from </a:t>
            </a:r>
            <a:r>
              <a:rPr lang="en-US" sz="1400" b="1" dirty="0"/>
              <a:t>6 November 1966 </a:t>
            </a:r>
            <a:r>
              <a:rPr lang="en-US" sz="1400" dirty="0"/>
              <a:t>that you have studied to support your answer. </a:t>
            </a:r>
            <a:endParaRPr lang="en-US" sz="1400" dirty="0" smtClean="0"/>
          </a:p>
          <a:p>
            <a:pPr marL="355600" lvl="1" eaLnBrk="0" hangingPunct="0">
              <a:tabLst>
                <a:tab pos="652463" algn="l"/>
                <a:tab pos="7718425" algn="r"/>
              </a:tabLst>
            </a:pPr>
            <a:r>
              <a:rPr lang="en-US" sz="1400" dirty="0" smtClean="0"/>
              <a:t>In </a:t>
            </a:r>
            <a:r>
              <a:rPr lang="en-US" sz="1400" dirty="0"/>
              <a:t>your answer you must also refer to relevant media contexts. </a:t>
            </a:r>
            <a:r>
              <a:rPr lang="en-US" sz="1400" dirty="0" smtClean="0"/>
              <a:t>	</a:t>
            </a:r>
            <a:r>
              <a:rPr lang="en-US" sz="1400" b="1" dirty="0" smtClean="0"/>
              <a:t>[10]</a:t>
            </a: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/>
            </a:r>
            <a:br>
              <a:rPr lang="en-US" altLang="en-US" sz="1400" dirty="0">
                <a:ea typeface="Arial" pitchFamily="34" charset="0"/>
                <a:cs typeface="Times New Roman" pitchFamily="18" charset="0"/>
              </a:rPr>
            </a:br>
            <a:r>
              <a:rPr lang="en-US" altLang="en-US" sz="1400" dirty="0">
                <a:ea typeface="Arial" pitchFamily="34" charset="0"/>
                <a:cs typeface="Times New Roman" pitchFamily="18" charset="0"/>
              </a:rPr>
              <a:t>	</a:t>
            </a:r>
            <a:endParaRPr lang="en-US" altLang="en-US" sz="1400" dirty="0"/>
          </a:p>
          <a:p>
            <a:pPr marL="342900" indent="-342900" eaLnBrk="0" hangingPunct="0">
              <a:buFont typeface="+mj-lt"/>
              <a:buAutoNum type="arabicPeriod" startAt="9"/>
              <a:tabLst>
                <a:tab pos="652463" algn="l"/>
                <a:tab pos="7718425" algn="r"/>
              </a:tabLst>
            </a:pPr>
            <a:endParaRPr lang="en-US" altLang="en-US" sz="1400" b="1" dirty="0">
              <a:ea typeface="Arial" pitchFamily="34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3017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Section B: News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422445" y="620688"/>
            <a:ext cx="21948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Answer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questions.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49660" y="3645025"/>
            <a:ext cx="3096345" cy="29523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Q10 is an AO1.2 question (K&amp;U of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of media and their influence on media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products)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can refer to a variety of historical contexts e.g. historical social, historical cultural, historical political etc. (see mark scheme indicative content for exemplification).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As the question refers to contexts as a plural a strong answer would be expected to focus on more than one context.</a:t>
            </a: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AO1 questions are about the media form so students can talk broadly about newspapers and exemplify using the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Observer.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See indicative content in SAMs for exemplification.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499992" y="1385439"/>
            <a:ext cx="987620" cy="22647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3" name="Rounded Rectangle 12"/>
          <p:cNvSpPr/>
          <p:nvPr/>
        </p:nvSpPr>
        <p:spPr>
          <a:xfrm>
            <a:off x="3716483" y="2962425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 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592422" y="3215613"/>
            <a:ext cx="1124129" cy="11077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1560" y="830861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Myriad Pro" pitchFamily="34" charset="0"/>
              </a:rPr>
              <a:t>*</a:t>
            </a:r>
            <a:endParaRPr lang="en-GB" sz="1600" b="1" dirty="0">
              <a:latin typeface="Myriad Pro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012783" y="5201863"/>
            <a:ext cx="762237" cy="10995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1" name="Rounded Rectangle 10"/>
          <p:cNvSpPr/>
          <p:nvPr/>
        </p:nvSpPr>
        <p:spPr>
          <a:xfrm>
            <a:off x="5436096" y="686313"/>
            <a:ext cx="3536904" cy="25267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9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is a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synoptic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question.</a:t>
            </a:r>
          </a:p>
          <a:p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form of words above the question will be indicated on synoptic questions.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who are synoptic (e.g. respond on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just </a:t>
            </a:r>
            <a:r>
              <a:rPr lang="en-GB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area of the framework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their answer, e.g. representation, language and audiences) can access the full mark scheme.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strong answer focussing only on media representations in this case would be capped halfway up the top level (8/10 marks for AO2.1) – so any penalty is only likely to affect higher ability students.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* Indicates extended response.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88952" y="3468801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AO2.2 (2.5%)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2708439" y="3721989"/>
            <a:ext cx="1008112" cy="7620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2959496" y="5256839"/>
            <a:ext cx="925898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AO1.2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Arrow Connector 25"/>
          <p:cNvCxnSpPr>
            <a:stCxn id="25" idx="0"/>
          </p:cNvCxnSpPr>
          <p:nvPr/>
        </p:nvCxnSpPr>
        <p:spPr>
          <a:xfrm flipH="1" flipV="1">
            <a:off x="3155815" y="4968435"/>
            <a:ext cx="266630" cy="28840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6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1" grpId="0" animBg="1"/>
      <p:bldP spid="15" grpId="0" animBg="1"/>
      <p:bldP spid="25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1928</TotalTime>
  <Words>1365</Words>
  <Application>Microsoft Office PowerPoint</Application>
  <PresentationFormat>On-screen Show (4:3)</PresentationFormat>
  <Paragraphs>154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1_Custom Design</vt:lpstr>
      <vt:lpstr>PowerPoint Presentation</vt:lpstr>
      <vt:lpstr>Guidance</vt:lpstr>
      <vt:lpstr>Assessment Objectives</vt:lpstr>
      <vt:lpstr>INSERT</vt:lpstr>
      <vt:lpstr>Section A: Music</vt:lpstr>
      <vt:lpstr>Section B: News</vt:lpstr>
      <vt:lpstr>Section B: News</vt:lpstr>
    </vt:vector>
  </TitlesOfParts>
  <Company>Cambridge Assessment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Media Studies J200/01 Music and News Annotated Specimen Assessment Materials</dc:title>
  <dc:subject>GCSE (9-1) History A (Explaining the Modern World)</dc:subject>
  <dc:creator>OCR</dc:creator>
  <cp:keywords>GCSE, Media Studies, J200, 02, Media and News</cp:keywords>
  <cp:lastModifiedBy>Nicola Williams</cp:lastModifiedBy>
  <cp:revision>148</cp:revision>
  <cp:lastPrinted>2016-05-10T10:26:50Z</cp:lastPrinted>
  <dcterms:created xsi:type="dcterms:W3CDTF">2015-10-07T12:54:48Z</dcterms:created>
  <dcterms:modified xsi:type="dcterms:W3CDTF">2017-11-24T13:57:31Z</dcterms:modified>
</cp:coreProperties>
</file>