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7"/>
  </p:notesMasterIdLst>
  <p:handoutMasterIdLst>
    <p:handoutMasterId r:id="rId8"/>
  </p:handoutMasterIdLst>
  <p:sldIdLst>
    <p:sldId id="264" r:id="rId2"/>
    <p:sldId id="263" r:id="rId3"/>
    <p:sldId id="265" r:id="rId4"/>
    <p:sldId id="268" r:id="rId5"/>
    <p:sldId id="267" r:id="rId6"/>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ix Boyes" initials="A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2AA97"/>
    <a:srgbClr val="00654E"/>
    <a:srgbClr val="B7AA00"/>
    <a:srgbClr val="7BAF95"/>
    <a:srgbClr val="2A7F49"/>
    <a:srgbClr val="ABCDBC"/>
    <a:srgbClr val="3CB668"/>
    <a:srgbClr val="369D5C"/>
    <a:srgbClr val="9BD19A"/>
    <a:srgbClr val="76D0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p:scale>
          <a:sx n="80" d="100"/>
          <a:sy n="80" d="100"/>
        </p:scale>
        <p:origin x="-864" y="-7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1342" y="0"/>
            <a:ext cx="2946347" cy="496491"/>
          </a:xfrm>
          <a:prstGeom prst="rect">
            <a:avLst/>
          </a:prstGeom>
        </p:spPr>
        <p:txBody>
          <a:bodyPr vert="horz" lIns="91440" tIns="45720" rIns="91440" bIns="45720" rtlCol="0"/>
          <a:lstStyle>
            <a:lvl1pPr algn="r">
              <a:defRPr sz="1200"/>
            </a:lvl1pPr>
          </a:lstStyle>
          <a:p>
            <a:fld id="{17D84649-2D12-44A3-A388-0DFC5FDC0DF3}" type="datetimeFigureOut">
              <a:rPr lang="en-GB" smtClean="0"/>
              <a:t>24/11/2017</a:t>
            </a:fld>
            <a:endParaRPr lang="en-GB" dirty="0"/>
          </a:p>
        </p:txBody>
      </p:sp>
      <p:sp>
        <p:nvSpPr>
          <p:cNvPr id="4" name="Footer Placeholder 3"/>
          <p:cNvSpPr>
            <a:spLocks noGrp="1"/>
          </p:cNvSpPr>
          <p:nvPr>
            <p:ph type="ftr" sz="quarter" idx="2"/>
          </p:nvPr>
        </p:nvSpPr>
        <p:spPr>
          <a:xfrm>
            <a:off x="0" y="9431599"/>
            <a:ext cx="2946347" cy="496491"/>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1342" y="9431599"/>
            <a:ext cx="2946347" cy="496491"/>
          </a:xfrm>
          <a:prstGeom prst="rect">
            <a:avLst/>
          </a:prstGeom>
        </p:spPr>
        <p:txBody>
          <a:bodyPr vert="horz" lIns="91440" tIns="45720" rIns="91440" bIns="45720" rtlCol="0" anchor="b"/>
          <a:lstStyle>
            <a:lvl1pPr algn="r">
              <a:defRPr sz="1200"/>
            </a:lvl1pPr>
          </a:lstStyle>
          <a:p>
            <a:fld id="{97EB8960-068C-498F-9A79-15F57BB0F772}" type="slidenum">
              <a:rPr lang="en-GB" smtClean="0"/>
              <a:t>‹#›</a:t>
            </a:fld>
            <a:endParaRPr lang="en-GB" dirty="0"/>
          </a:p>
        </p:txBody>
      </p:sp>
    </p:spTree>
    <p:extLst>
      <p:ext uri="{BB962C8B-B14F-4D97-AF65-F5344CB8AC3E}">
        <p14:creationId xmlns:p14="http://schemas.microsoft.com/office/powerpoint/2010/main" val="2180958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1275" y="0"/>
            <a:ext cx="2946400" cy="496888"/>
          </a:xfrm>
          <a:prstGeom prst="rect">
            <a:avLst/>
          </a:prstGeom>
        </p:spPr>
        <p:txBody>
          <a:bodyPr vert="horz" lIns="91440" tIns="45720" rIns="91440" bIns="45720" rtlCol="0"/>
          <a:lstStyle>
            <a:lvl1pPr algn="r">
              <a:defRPr sz="1200"/>
            </a:lvl1pPr>
          </a:lstStyle>
          <a:p>
            <a:fld id="{2C983B16-6C1A-4F33-8A10-7664C2B7B02E}" type="datetimeFigureOut">
              <a:rPr lang="en-GB" smtClean="0"/>
              <a:t>24/11/2017</a:t>
            </a:fld>
            <a:endParaRPr lang="en-GB" dirty="0"/>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6463"/>
            <a:ext cx="5440363" cy="44688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338"/>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1275" y="9431338"/>
            <a:ext cx="2946400" cy="496887"/>
          </a:xfrm>
          <a:prstGeom prst="rect">
            <a:avLst/>
          </a:prstGeom>
        </p:spPr>
        <p:txBody>
          <a:bodyPr vert="horz" lIns="91440" tIns="45720" rIns="91440" bIns="45720" rtlCol="0" anchor="b"/>
          <a:lstStyle>
            <a:lvl1pPr algn="r">
              <a:defRPr sz="1200"/>
            </a:lvl1pPr>
          </a:lstStyle>
          <a:p>
            <a:fld id="{4C43C671-43E9-42DC-998D-FC5C0C4A7C1B}" type="slidenum">
              <a:rPr lang="en-GB" smtClean="0"/>
              <a:t>‹#›</a:t>
            </a:fld>
            <a:endParaRPr lang="en-GB" dirty="0"/>
          </a:p>
        </p:txBody>
      </p:sp>
    </p:spTree>
    <p:extLst>
      <p:ext uri="{BB962C8B-B14F-4D97-AF65-F5344CB8AC3E}">
        <p14:creationId xmlns:p14="http://schemas.microsoft.com/office/powerpoint/2010/main" val="301182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2</a:t>
            </a:fld>
            <a:endParaRPr lang="en-GB" dirty="0"/>
          </a:p>
        </p:txBody>
      </p:sp>
    </p:spTree>
    <p:extLst>
      <p:ext uri="{BB962C8B-B14F-4D97-AF65-F5344CB8AC3E}">
        <p14:creationId xmlns:p14="http://schemas.microsoft.com/office/powerpoint/2010/main" val="1427117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3</a:t>
            </a:fld>
            <a:endParaRPr lang="en-GB" dirty="0"/>
          </a:p>
        </p:txBody>
      </p:sp>
    </p:spTree>
    <p:extLst>
      <p:ext uri="{BB962C8B-B14F-4D97-AF65-F5344CB8AC3E}">
        <p14:creationId xmlns:p14="http://schemas.microsoft.com/office/powerpoint/2010/main" val="3778256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4</a:t>
            </a:fld>
            <a:endParaRPr lang="en-GB" dirty="0"/>
          </a:p>
        </p:txBody>
      </p:sp>
    </p:spTree>
    <p:extLst>
      <p:ext uri="{BB962C8B-B14F-4D97-AF65-F5344CB8AC3E}">
        <p14:creationId xmlns:p14="http://schemas.microsoft.com/office/powerpoint/2010/main" val="3778256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C43C671-43E9-42DC-998D-FC5C0C4A7C1B}" type="slidenum">
              <a:rPr lang="en-GB" smtClean="0"/>
              <a:t>5</a:t>
            </a:fld>
            <a:endParaRPr lang="en-GB" dirty="0"/>
          </a:p>
        </p:txBody>
      </p:sp>
    </p:spTree>
    <p:extLst>
      <p:ext uri="{BB962C8B-B14F-4D97-AF65-F5344CB8AC3E}">
        <p14:creationId xmlns:p14="http://schemas.microsoft.com/office/powerpoint/2010/main" val="3778256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192263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92349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2740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22AA97"/>
                </a:solidFill>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8448953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15221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392715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145087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22716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238970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1221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95227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1"/>
            <a:ext cx="8229600" cy="427765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TextBox 6"/>
          <p:cNvSpPr txBox="1"/>
          <p:nvPr/>
        </p:nvSpPr>
        <p:spPr>
          <a:xfrm>
            <a:off x="179512" y="5805264"/>
            <a:ext cx="1728192" cy="215444"/>
          </a:xfrm>
          <a:prstGeom prst="rect">
            <a:avLst/>
          </a:prstGeom>
          <a:noFill/>
        </p:spPr>
        <p:txBody>
          <a:bodyPr wrap="square" rtlCol="0">
            <a:spAutoFit/>
          </a:bodyPr>
          <a:lstStyle/>
          <a:p>
            <a:r>
              <a:rPr lang="en-GB" sz="800" dirty="0" smtClean="0">
                <a:latin typeface="Arial" panose="020B0604020202020204" pitchFamily="34" charset="0"/>
                <a:cs typeface="Arial" panose="020B0604020202020204" pitchFamily="34" charset="0"/>
              </a:rPr>
              <a:t>© OCR 2017</a:t>
            </a:r>
            <a:endParaRPr lang="en-GB" sz="800" dirty="0">
              <a:latin typeface="Arial" panose="020B0604020202020204" pitchFamily="34" charset="0"/>
              <a:cs typeface="Arial" panose="020B0604020202020204" pitchFamily="34" charset="0"/>
            </a:endParaRPr>
          </a:p>
        </p:txBody>
      </p:sp>
      <p:sp>
        <p:nvSpPr>
          <p:cNvPr id="4" name="Rectangle 3"/>
          <p:cNvSpPr/>
          <p:nvPr/>
        </p:nvSpPr>
        <p:spPr>
          <a:xfrm>
            <a:off x="8532440" y="5759098"/>
            <a:ext cx="720080" cy="261610"/>
          </a:xfrm>
          <a:prstGeom prst="rect">
            <a:avLst/>
          </a:prstGeom>
        </p:spPr>
        <p:txBody>
          <a:bodyPr wrap="square">
            <a:spAutoFit/>
          </a:bodyPr>
          <a:lstStyle/>
          <a:p>
            <a:r>
              <a:rPr lang="en-GB" sz="1100" b="1" dirty="0" smtClean="0">
                <a:solidFill>
                  <a:srgbClr val="22AA97"/>
                </a:solidFill>
                <a:latin typeface="Arial" panose="020B0604020202020204" pitchFamily="34" charset="0"/>
                <a:cs typeface="Arial" panose="020B0604020202020204" pitchFamily="34" charset="0"/>
              </a:rPr>
              <a:t>J200</a:t>
            </a:r>
          </a:p>
        </p:txBody>
      </p:sp>
      <p:pic>
        <p:nvPicPr>
          <p:cNvPr id="5" name="Picture 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384" y="6028738"/>
            <a:ext cx="9141231" cy="829261"/>
          </a:xfrm>
          <a:prstGeom prst="rect">
            <a:avLst/>
          </a:prstGeom>
        </p:spPr>
      </p:pic>
    </p:spTree>
    <p:extLst>
      <p:ext uri="{BB962C8B-B14F-4D97-AF65-F5344CB8AC3E}">
        <p14:creationId xmlns:p14="http://schemas.microsoft.com/office/powerpoint/2010/main" val="77763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rgbClr val="22AA97"/>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ocr.org.uk/history"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impawards.com/2014/lego_movie_ver9.html" TargetMode="External"/><Relationship Id="rId7" Type="http://schemas.openxmlformats.org/officeDocument/2006/relationships/hyperlink" Target="http://www.impawards.com/2014/lego_movie_ver7.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impawards.com/2014/lego_movie_ver5.html" TargetMode="External"/><Relationship Id="rId5" Type="http://schemas.openxmlformats.org/officeDocument/2006/relationships/hyperlink" Target="http://www.impawards.com/2014/lego_movie_ver8.html" TargetMode="External"/><Relationship Id="rId4" Type="http://schemas.openxmlformats.org/officeDocument/2006/relationships/hyperlink" Target="http://www.impawards.com/2014/lego_movie_ver3.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345"/>
            <a:ext cx="9143999" cy="6857308"/>
          </a:xfrm>
          <a:prstGeom prst="rect">
            <a:avLst/>
          </a:prstGeom>
        </p:spPr>
      </p:pic>
      <p:sp>
        <p:nvSpPr>
          <p:cNvPr id="5" name="TextBox 4"/>
          <p:cNvSpPr txBox="1"/>
          <p:nvPr/>
        </p:nvSpPr>
        <p:spPr>
          <a:xfrm>
            <a:off x="395536" y="3533808"/>
            <a:ext cx="6120680" cy="800219"/>
          </a:xfrm>
          <a:prstGeom prst="rect">
            <a:avLst/>
          </a:prstGeom>
          <a:noFill/>
        </p:spPr>
        <p:txBody>
          <a:bodyPr wrap="square" rtlCol="0">
            <a:spAutoFit/>
          </a:bodyPr>
          <a:lstStyle/>
          <a:p>
            <a:r>
              <a:rPr lang="en-GB" b="1" dirty="0" smtClean="0">
                <a:latin typeface="Arial" panose="020B0604020202020204" pitchFamily="34" charset="0"/>
                <a:cs typeface="Arial" panose="020B0604020202020204" pitchFamily="34" charset="0"/>
              </a:rPr>
              <a:t>J200/01</a:t>
            </a:r>
          </a:p>
          <a:p>
            <a:r>
              <a:rPr lang="en-US" sz="1400" b="1" dirty="0" smtClean="0">
                <a:latin typeface="Arial" panose="020B0604020202020204" pitchFamily="34" charset="0"/>
                <a:cs typeface="Arial" panose="020B0604020202020204" pitchFamily="34" charset="0"/>
              </a:rPr>
              <a:t>Television </a:t>
            </a:r>
            <a:r>
              <a:rPr lang="en-US" sz="1400" b="1" dirty="0">
                <a:latin typeface="Arial" panose="020B0604020202020204" pitchFamily="34" charset="0"/>
                <a:cs typeface="Arial" panose="020B0604020202020204" pitchFamily="34" charset="0"/>
              </a:rPr>
              <a:t>and Promoting </a:t>
            </a:r>
            <a:r>
              <a:rPr lang="en-US" sz="1400" b="1" dirty="0" smtClean="0">
                <a:latin typeface="Arial" panose="020B0604020202020204" pitchFamily="34" charset="0"/>
                <a:cs typeface="Arial" panose="020B0604020202020204" pitchFamily="34" charset="0"/>
              </a:rPr>
              <a:t>Media</a:t>
            </a:r>
          </a:p>
          <a:p>
            <a:r>
              <a:rPr lang="en-US" sz="1400" b="1" smtClean="0">
                <a:latin typeface="Arial" panose="020B0604020202020204" pitchFamily="34" charset="0"/>
                <a:cs typeface="Arial" panose="020B0604020202020204" pitchFamily="34" charset="0"/>
              </a:rPr>
              <a:t>Annotated </a:t>
            </a:r>
            <a:r>
              <a:rPr lang="en-US" sz="1400" b="1" smtClean="0">
                <a:latin typeface="Arial" panose="020B0604020202020204" pitchFamily="34" charset="0"/>
                <a:cs typeface="Arial" panose="020B0604020202020204" pitchFamily="34" charset="0"/>
              </a:rPr>
              <a:t>Sample </a:t>
            </a:r>
            <a:r>
              <a:rPr lang="en-US" sz="1400" b="1" dirty="0" smtClean="0">
                <a:latin typeface="Arial" panose="020B0604020202020204" pitchFamily="34" charset="0"/>
                <a:cs typeface="Arial" panose="020B0604020202020204" pitchFamily="34" charset="0"/>
              </a:rPr>
              <a:t>Assessment Materials</a:t>
            </a:r>
            <a:endParaRPr lang="en-GB" sz="1400" b="1" dirty="0">
              <a:latin typeface="Arial" panose="020B0604020202020204" pitchFamily="34" charset="0"/>
              <a:cs typeface="Arial" panose="020B0604020202020204" pitchFamily="34" charset="0"/>
            </a:endParaRPr>
          </a:p>
        </p:txBody>
      </p:sp>
      <p:sp>
        <p:nvSpPr>
          <p:cNvPr id="3" name="TextBox 2">
            <a:hlinkClick r:id="rId3"/>
          </p:cNvPr>
          <p:cNvSpPr txBox="1"/>
          <p:nvPr/>
        </p:nvSpPr>
        <p:spPr>
          <a:xfrm>
            <a:off x="395536" y="5373216"/>
            <a:ext cx="1656184" cy="369332"/>
          </a:xfrm>
          <a:prstGeom prst="rect">
            <a:avLst/>
          </a:prstGeom>
          <a:noFill/>
        </p:spPr>
        <p:txBody>
          <a:bodyPr wrap="square" rtlCol="0">
            <a:spAutoFit/>
          </a:bodyPr>
          <a:lstStyle/>
          <a:p>
            <a:r>
              <a:rPr lang="en-GB" dirty="0" smtClean="0">
                <a:hlinkClick r:id="rId3"/>
              </a:rPr>
              <a:t>               </a:t>
            </a:r>
            <a:endParaRPr lang="en-GB" dirty="0"/>
          </a:p>
        </p:txBody>
      </p:sp>
    </p:spTree>
    <p:extLst>
      <p:ext uri="{BB962C8B-B14F-4D97-AF65-F5344CB8AC3E}">
        <p14:creationId xmlns:p14="http://schemas.microsoft.com/office/powerpoint/2010/main" val="621758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Guidance</a:t>
            </a:r>
            <a:endParaRPr lang="en-GB" dirty="0"/>
          </a:p>
        </p:txBody>
      </p:sp>
      <p:sp>
        <p:nvSpPr>
          <p:cNvPr id="9" name="Content Placeholder 2"/>
          <p:cNvSpPr>
            <a:spLocks noGrp="1"/>
          </p:cNvSpPr>
          <p:nvPr>
            <p:ph idx="1"/>
          </p:nvPr>
        </p:nvSpPr>
        <p:spPr>
          <a:xfrm>
            <a:off x="457200" y="1600201"/>
            <a:ext cx="8229600" cy="4277652"/>
          </a:xfrm>
        </p:spPr>
        <p:txBody>
          <a:bodyPr>
            <a:normAutofit/>
          </a:bodyPr>
          <a:lstStyle/>
          <a:p>
            <a:pPr marL="0" indent="0">
              <a:buNone/>
            </a:pPr>
            <a:r>
              <a:rPr lang="en-GB" sz="1400" dirty="0" smtClean="0"/>
              <a:t>This guide is designed to take you though the GCSE (9-1) Media Studies J200/01 exam </a:t>
            </a:r>
            <a:r>
              <a:rPr lang="en-GB" sz="1400" dirty="0"/>
              <a:t>paper. </a:t>
            </a:r>
            <a:r>
              <a:rPr lang="en-GB" sz="1400" dirty="0" smtClean="0"/>
              <a:t>Its aim is to explain how candidates should approach each paper and how marks are awarded to the different questions. </a:t>
            </a:r>
          </a:p>
          <a:p>
            <a:pPr marL="0" indent="0">
              <a:buNone/>
            </a:pPr>
            <a:endParaRPr lang="en-GB" sz="1400" dirty="0" smtClean="0"/>
          </a:p>
          <a:p>
            <a:pPr marL="0" indent="0">
              <a:buNone/>
            </a:pPr>
            <a:r>
              <a:rPr lang="en-GB" sz="1400" dirty="0" smtClean="0"/>
              <a:t>The orange text boxes offer further explanation on the questions on the exam </a:t>
            </a:r>
          </a:p>
          <a:p>
            <a:pPr marL="0" indent="0">
              <a:buNone/>
            </a:pPr>
            <a:r>
              <a:rPr lang="en-GB" sz="1400" dirty="0" smtClean="0"/>
              <a:t>paper. They offer guidance on the wording of questions and what candidates </a:t>
            </a:r>
          </a:p>
          <a:p>
            <a:pPr marL="0" indent="0">
              <a:buNone/>
            </a:pPr>
            <a:r>
              <a:rPr lang="en-GB" sz="1400" dirty="0" smtClean="0"/>
              <a:t>should do in response to them.</a:t>
            </a:r>
          </a:p>
          <a:p>
            <a:pPr marL="0" indent="0">
              <a:buNone/>
            </a:pPr>
            <a:endParaRPr lang="en-GB" sz="1400" dirty="0" smtClean="0"/>
          </a:p>
          <a:p>
            <a:pPr marL="0" indent="0">
              <a:buNone/>
            </a:pPr>
            <a:r>
              <a:rPr lang="en-GB" sz="1400" dirty="0" smtClean="0"/>
              <a:t>The green text boxes focus on the awarding of marks for each question. They give </a:t>
            </a:r>
          </a:p>
          <a:p>
            <a:pPr marL="0" indent="0">
              <a:buNone/>
            </a:pPr>
            <a:r>
              <a:rPr lang="en-GB" sz="1400" dirty="0" smtClean="0"/>
              <a:t>further information on </a:t>
            </a:r>
            <a:r>
              <a:rPr lang="en-GB" sz="1400" dirty="0"/>
              <a:t>the percentage of </a:t>
            </a:r>
            <a:r>
              <a:rPr lang="en-GB" sz="1400" dirty="0" smtClean="0"/>
              <a:t>each assessment objective attributed </a:t>
            </a:r>
          </a:p>
          <a:p>
            <a:pPr marL="0" indent="0">
              <a:buNone/>
            </a:pPr>
            <a:r>
              <a:rPr lang="en-GB" sz="1400" dirty="0" smtClean="0"/>
              <a:t>to each question. The </a:t>
            </a:r>
            <a:r>
              <a:rPr lang="en-GB" sz="1400" dirty="0"/>
              <a:t>percentage given is over the whole qualification</a:t>
            </a:r>
            <a:r>
              <a:rPr lang="en-GB" sz="1400" dirty="0" smtClean="0"/>
              <a:t>.</a:t>
            </a:r>
            <a:endParaRPr lang="en-GB" sz="1400" dirty="0"/>
          </a:p>
        </p:txBody>
      </p:sp>
      <p:sp>
        <p:nvSpPr>
          <p:cNvPr id="10" name="Rounded Rectangle 9"/>
          <p:cNvSpPr/>
          <p:nvPr/>
        </p:nvSpPr>
        <p:spPr>
          <a:xfrm>
            <a:off x="6994902" y="2132856"/>
            <a:ext cx="2016224" cy="11172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will always be a comparison of two primary sources requiring evaluation of the sources in their historical context [this is an example].</a:t>
            </a:r>
            <a:endParaRPr lang="en-GB" sz="1000" dirty="0">
              <a:latin typeface="Arial" panose="020B0604020202020204" pitchFamily="34" charset="0"/>
              <a:cs typeface="Arial" panose="020B0604020202020204" pitchFamily="34" charset="0"/>
            </a:endParaRPr>
          </a:p>
        </p:txBody>
      </p:sp>
      <p:cxnSp>
        <p:nvCxnSpPr>
          <p:cNvPr id="11" name="Straight Arrow Connector 10"/>
          <p:cNvCxnSpPr/>
          <p:nvPr/>
        </p:nvCxnSpPr>
        <p:spPr>
          <a:xfrm flipH="1">
            <a:off x="6516217" y="2939711"/>
            <a:ext cx="478685" cy="0"/>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2" name="Rounded Rectangle 11"/>
          <p:cNvSpPr/>
          <p:nvPr/>
        </p:nvSpPr>
        <p:spPr>
          <a:xfrm>
            <a:off x="7039058" y="3858728"/>
            <a:ext cx="2104942" cy="72240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AO3 (5%)</a:t>
            </a:r>
          </a:p>
          <a:p>
            <a:endParaRPr lang="en-GB" sz="1000" dirty="0" smtClean="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Percentage is out of 200 marks for full specification </a:t>
            </a:r>
            <a:endParaRPr lang="en-GB" sz="1000" dirty="0">
              <a:latin typeface="Arial" panose="020B0604020202020204" pitchFamily="34" charset="0"/>
              <a:cs typeface="Arial" panose="020B0604020202020204" pitchFamily="34" charset="0"/>
            </a:endParaRPr>
          </a:p>
        </p:txBody>
      </p:sp>
      <p:cxnSp>
        <p:nvCxnSpPr>
          <p:cNvPr id="13" name="Straight Arrow Connector 12"/>
          <p:cNvCxnSpPr/>
          <p:nvPr/>
        </p:nvCxnSpPr>
        <p:spPr>
          <a:xfrm flipH="1" flipV="1">
            <a:off x="6194102" y="4156631"/>
            <a:ext cx="844956" cy="12659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130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par>
                                <p:cTn id="22" presetID="10" presetClass="entr" presetSubtype="0"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par>
                                <p:cTn id="25" presetID="1" presetClass="entr" presetSubtype="0" fill="hold" nodeType="with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Objectives</a:t>
            </a:r>
            <a:endParaRPr lang="en-GB" dirty="0"/>
          </a:p>
        </p:txBody>
      </p:sp>
      <p:sp>
        <p:nvSpPr>
          <p:cNvPr id="3" name="Content Placeholder 2"/>
          <p:cNvSpPr>
            <a:spLocks noGrp="1"/>
          </p:cNvSpPr>
          <p:nvPr>
            <p:ph idx="1"/>
          </p:nvPr>
        </p:nvSpPr>
        <p:spPr/>
        <p:txBody>
          <a:bodyPr>
            <a:normAutofit lnSpcReduction="10000"/>
          </a:bodyPr>
          <a:lstStyle/>
          <a:p>
            <a:r>
              <a:rPr lang="en-GB" dirty="0" smtClean="0"/>
              <a:t>AO1 </a:t>
            </a:r>
            <a:r>
              <a:rPr lang="en-US" dirty="0" smtClean="0"/>
              <a:t>knowledge </a:t>
            </a:r>
            <a:r>
              <a:rPr lang="en-US" dirty="0"/>
              <a:t>and understanding of</a:t>
            </a:r>
            <a:r>
              <a:rPr lang="en-US" dirty="0" smtClean="0"/>
              <a:t>:</a:t>
            </a:r>
          </a:p>
          <a:p>
            <a:pPr lvl="1"/>
            <a:r>
              <a:rPr lang="en-US" dirty="0" smtClean="0"/>
              <a:t>1. the </a:t>
            </a:r>
            <a:r>
              <a:rPr lang="en-US" u="sng" dirty="0"/>
              <a:t>theoretical framework </a:t>
            </a:r>
            <a:r>
              <a:rPr lang="en-US" dirty="0"/>
              <a:t>of media </a:t>
            </a:r>
            <a:endParaRPr lang="en-US" dirty="0" smtClean="0"/>
          </a:p>
          <a:p>
            <a:pPr lvl="1"/>
            <a:r>
              <a:rPr lang="en-US" dirty="0" smtClean="0"/>
              <a:t>2. contexts </a:t>
            </a:r>
            <a:r>
              <a:rPr lang="en-US" dirty="0"/>
              <a:t>of media and their </a:t>
            </a:r>
            <a:r>
              <a:rPr lang="en-US" dirty="0" smtClean="0"/>
              <a:t>INFLUENCE </a:t>
            </a:r>
            <a:r>
              <a:rPr lang="en-US" dirty="0"/>
              <a:t>on media products and processes</a:t>
            </a:r>
            <a:r>
              <a:rPr lang="en-US" dirty="0" smtClean="0"/>
              <a:t>.</a:t>
            </a:r>
          </a:p>
          <a:p>
            <a:r>
              <a:rPr lang="en-US" dirty="0"/>
              <a:t>AO2 </a:t>
            </a:r>
            <a:r>
              <a:rPr lang="en-US" dirty="0" smtClean="0"/>
              <a:t>apply the framework to:</a:t>
            </a:r>
          </a:p>
          <a:p>
            <a:pPr lvl="1"/>
            <a:r>
              <a:rPr lang="en-US" dirty="0" smtClean="0"/>
              <a:t>1. ANALYSE MEDIA PRODUCTS </a:t>
            </a:r>
            <a:r>
              <a:rPr lang="en-US" dirty="0"/>
              <a:t>using the </a:t>
            </a:r>
            <a:r>
              <a:rPr lang="en-US" u="sng" dirty="0"/>
              <a:t>theoretical framework </a:t>
            </a:r>
            <a:r>
              <a:rPr lang="en-US" dirty="0"/>
              <a:t>of media, including </a:t>
            </a:r>
            <a:r>
              <a:rPr lang="en-US" dirty="0" smtClean="0"/>
              <a:t>in relation </a:t>
            </a:r>
            <a:r>
              <a:rPr lang="en-US" dirty="0"/>
              <a:t>to their </a:t>
            </a:r>
            <a:r>
              <a:rPr lang="en-US" dirty="0" smtClean="0"/>
              <a:t>contexts</a:t>
            </a:r>
          </a:p>
          <a:p>
            <a:pPr lvl="1"/>
            <a:r>
              <a:rPr lang="en-US" dirty="0" smtClean="0"/>
              <a:t>2. make </a:t>
            </a:r>
            <a:r>
              <a:rPr lang="en-US" dirty="0"/>
              <a:t>judgements and draw conclusions.</a:t>
            </a:r>
            <a:endParaRPr lang="en-GB" dirty="0"/>
          </a:p>
        </p:txBody>
      </p:sp>
      <p:cxnSp>
        <p:nvCxnSpPr>
          <p:cNvPr id="5" name="Straight Arrow Connector 4"/>
          <p:cNvCxnSpPr/>
          <p:nvPr/>
        </p:nvCxnSpPr>
        <p:spPr>
          <a:xfrm flipH="1">
            <a:off x="4464791" y="1556792"/>
            <a:ext cx="2293526" cy="64807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7" name="Rounded Rectangle 6"/>
          <p:cNvSpPr/>
          <p:nvPr/>
        </p:nvSpPr>
        <p:spPr>
          <a:xfrm>
            <a:off x="6615213" y="3068960"/>
            <a:ext cx="2473644" cy="316835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b="1" dirty="0" smtClean="0">
                <a:latin typeface="Arial" panose="020B0604020202020204" pitchFamily="34" charset="0"/>
                <a:cs typeface="Arial" panose="020B0604020202020204" pitchFamily="34" charset="0"/>
              </a:rPr>
              <a:t>Important interpretation note:</a:t>
            </a:r>
          </a:p>
          <a:p>
            <a:endParaRPr lang="en-GB" sz="1000" dirty="0" smtClean="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The Ofqual Assessment Objective (AO) AO2.1 is about </a:t>
            </a:r>
            <a:r>
              <a:rPr lang="en-GB" sz="1000" b="1" dirty="0" smtClean="0">
                <a:latin typeface="Arial" panose="020B0604020202020204" pitchFamily="34" charset="0"/>
                <a:cs typeface="Arial" panose="020B0604020202020204" pitchFamily="34" charset="0"/>
              </a:rPr>
              <a:t>ANALYSING MEDIA PRODUCTS.</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Industry and Audience factors are not seen as qualities of a media product. They are external to a media product and therefore cannot be analysed under the wording provided for AO2.1.</a:t>
            </a:r>
          </a:p>
          <a:p>
            <a:r>
              <a:rPr lang="en-GB" sz="1000" dirty="0" smtClean="0">
                <a:latin typeface="Arial" panose="020B0604020202020204" pitchFamily="34" charset="0"/>
                <a:cs typeface="Arial" panose="020B0604020202020204" pitchFamily="34" charset="0"/>
              </a:rPr>
              <a:t>Analysis will be of media language and/or representation</a:t>
            </a:r>
          </a:p>
          <a:p>
            <a:r>
              <a:rPr lang="en-GB" sz="1000" dirty="0" smtClean="0">
                <a:latin typeface="Arial" panose="020B0604020202020204" pitchFamily="34" charset="0"/>
                <a:cs typeface="Arial" panose="020B0604020202020204" pitchFamily="34" charset="0"/>
              </a:rPr>
              <a:t>Industry and Audience will be tested under AO1.</a:t>
            </a:r>
          </a:p>
          <a:p>
            <a:r>
              <a:rPr lang="en-GB" sz="1000" dirty="0" smtClean="0">
                <a:latin typeface="Arial" panose="020B0604020202020204" pitchFamily="34" charset="0"/>
                <a:cs typeface="Arial" panose="020B0604020202020204" pitchFamily="34" charset="0"/>
              </a:rPr>
              <a:t>Media Language and Representations can be tested under either AO1 or AO2.</a:t>
            </a:r>
            <a:endParaRPr lang="en-GB" sz="1000" dirty="0">
              <a:latin typeface="Arial" panose="020B0604020202020204" pitchFamily="34" charset="0"/>
              <a:cs typeface="Arial" panose="020B0604020202020204" pitchFamily="34" charset="0"/>
            </a:endParaRPr>
          </a:p>
        </p:txBody>
      </p:sp>
      <p:cxnSp>
        <p:nvCxnSpPr>
          <p:cNvPr id="8" name="Straight Arrow Connector 7"/>
          <p:cNvCxnSpPr/>
          <p:nvPr/>
        </p:nvCxnSpPr>
        <p:spPr>
          <a:xfrm flipH="1">
            <a:off x="4283968" y="4023646"/>
            <a:ext cx="2232248" cy="162598"/>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2" name="Rounded Rectangle 11"/>
          <p:cNvSpPr/>
          <p:nvPr/>
        </p:nvSpPr>
        <p:spPr>
          <a:xfrm>
            <a:off x="0" y="13265"/>
            <a:ext cx="1656184" cy="201622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AOs are useful for teachers to know to understand the assessments but students don’t need to know these.</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The wording of the questions will direct students on what kind of response is required e.g. AO1 or AO2.</a:t>
            </a:r>
            <a:endParaRPr lang="en-GB" sz="1000" dirty="0">
              <a:latin typeface="Arial" panose="020B0604020202020204" pitchFamily="34" charset="0"/>
              <a:cs typeface="Arial" panose="020B0604020202020204" pitchFamily="34" charset="0"/>
            </a:endParaRPr>
          </a:p>
        </p:txBody>
      </p:sp>
      <p:sp>
        <p:nvSpPr>
          <p:cNvPr id="4" name="Rounded Rectangle 3"/>
          <p:cNvSpPr/>
          <p:nvPr/>
        </p:nvSpPr>
        <p:spPr>
          <a:xfrm>
            <a:off x="6758317" y="13265"/>
            <a:ext cx="2365632" cy="25922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Theoretical framework of media is the DfE’s name for the four key concepts:</a:t>
            </a:r>
          </a:p>
          <a:p>
            <a:pPr marL="171450" indent="-171450">
              <a:buFontTx/>
              <a:buChar char="-"/>
            </a:pPr>
            <a:r>
              <a:rPr lang="en-GB" sz="1000" dirty="0" smtClean="0">
                <a:latin typeface="Arial" panose="020B0604020202020204" pitchFamily="34" charset="0"/>
                <a:cs typeface="Arial" panose="020B0604020202020204" pitchFamily="34" charset="0"/>
              </a:rPr>
              <a:t>Media Language</a:t>
            </a:r>
          </a:p>
          <a:p>
            <a:pPr marL="171450" indent="-171450">
              <a:buFontTx/>
              <a:buChar char="-"/>
            </a:pPr>
            <a:r>
              <a:rPr lang="en-GB" sz="1000" dirty="0" smtClean="0">
                <a:latin typeface="Arial" panose="020B0604020202020204" pitchFamily="34" charset="0"/>
                <a:cs typeface="Arial" panose="020B0604020202020204" pitchFamily="34" charset="0"/>
              </a:rPr>
              <a:t>Media Representation</a:t>
            </a:r>
          </a:p>
          <a:p>
            <a:pPr marL="171450" indent="-171450">
              <a:buFontTx/>
              <a:buChar char="-"/>
            </a:pPr>
            <a:r>
              <a:rPr lang="en-GB" sz="1000" dirty="0" smtClean="0">
                <a:latin typeface="Arial" panose="020B0604020202020204" pitchFamily="34" charset="0"/>
                <a:cs typeface="Arial" panose="020B0604020202020204" pitchFamily="34" charset="0"/>
              </a:rPr>
              <a:t>Media Industries</a:t>
            </a:r>
          </a:p>
          <a:p>
            <a:pPr marL="171450" indent="-171450">
              <a:buFontTx/>
              <a:buChar char="-"/>
            </a:pPr>
            <a:r>
              <a:rPr lang="en-GB" sz="1000" dirty="0" smtClean="0">
                <a:latin typeface="Arial" panose="020B0604020202020204" pitchFamily="34" charset="0"/>
                <a:cs typeface="Arial" panose="020B0604020202020204" pitchFamily="34" charset="0"/>
              </a:rPr>
              <a:t>Media Audiences</a:t>
            </a:r>
          </a:p>
          <a:p>
            <a:r>
              <a:rPr lang="en-GB" sz="1000" dirty="0" smtClean="0">
                <a:latin typeface="Arial" panose="020B0604020202020204" pitchFamily="34" charset="0"/>
                <a:cs typeface="Arial" panose="020B0604020202020204" pitchFamily="34" charset="0"/>
              </a:rPr>
              <a:t>Students will need to know this term for the synoptic question on each paper.</a:t>
            </a:r>
          </a:p>
          <a:p>
            <a:r>
              <a:rPr lang="en-GB" sz="1000" dirty="0" smtClean="0">
                <a:latin typeface="Arial" panose="020B0604020202020204" pitchFamily="34" charset="0"/>
                <a:cs typeface="Arial" panose="020B0604020202020204" pitchFamily="34" charset="0"/>
              </a:rPr>
              <a:t>AO1 questions are about the media form in general e.g. radio, video games etc and will usually ask students to refer to the set product to provide examples.</a:t>
            </a:r>
            <a:endParaRPr lang="en-GB" sz="1000" dirty="0">
              <a:latin typeface="Arial" panose="020B0604020202020204" pitchFamily="34" charset="0"/>
              <a:cs typeface="Arial" panose="020B0604020202020204" pitchFamily="34" charset="0"/>
            </a:endParaRPr>
          </a:p>
        </p:txBody>
      </p:sp>
      <p:sp>
        <p:nvSpPr>
          <p:cNvPr id="15" name="Rounded Rectangle 14"/>
          <p:cNvSpPr/>
          <p:nvPr/>
        </p:nvSpPr>
        <p:spPr>
          <a:xfrm>
            <a:off x="62676" y="3861048"/>
            <a:ext cx="2421092" cy="216024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b="1" dirty="0">
                <a:latin typeface="Arial" panose="020B0604020202020204" pitchFamily="34" charset="0"/>
                <a:cs typeface="Arial" panose="020B0604020202020204" pitchFamily="34" charset="0"/>
              </a:rPr>
              <a:t>Timings</a:t>
            </a:r>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There </a:t>
            </a:r>
            <a:r>
              <a:rPr lang="en-GB" sz="1000" dirty="0">
                <a:latin typeface="Arial" panose="020B0604020202020204" pitchFamily="34" charset="0"/>
                <a:cs typeface="Arial" panose="020B0604020202020204" pitchFamily="34" charset="0"/>
              </a:rPr>
              <a:t>are 75 minutes of assessment time after the extract has played and 70 marks on the paper.</a:t>
            </a:r>
          </a:p>
          <a:p>
            <a:r>
              <a:rPr lang="en-GB" sz="1000" dirty="0" smtClean="0">
                <a:latin typeface="Arial" panose="020B0604020202020204" pitchFamily="34" charset="0"/>
                <a:cs typeface="Arial" panose="020B0604020202020204" pitchFamily="34" charset="0"/>
              </a:rPr>
              <a:t>Students </a:t>
            </a:r>
            <a:r>
              <a:rPr lang="en-GB" sz="1000" dirty="0">
                <a:latin typeface="Arial" panose="020B0604020202020204" pitchFamily="34" charset="0"/>
                <a:cs typeface="Arial" panose="020B0604020202020204" pitchFamily="34" charset="0"/>
              </a:rPr>
              <a:t>should be instructed to spend approximately a mark a minute on each question, e.g.</a:t>
            </a:r>
          </a:p>
          <a:p>
            <a:r>
              <a:rPr lang="en-GB" sz="1000" dirty="0" smtClean="0">
                <a:latin typeface="Arial" panose="020B0604020202020204" pitchFamily="34" charset="0"/>
                <a:cs typeface="Arial" panose="020B0604020202020204" pitchFamily="34" charset="0"/>
              </a:rPr>
              <a:t>1 </a:t>
            </a:r>
            <a:r>
              <a:rPr lang="en-GB" sz="1000" dirty="0">
                <a:latin typeface="Arial" panose="020B0604020202020204" pitchFamily="34" charset="0"/>
                <a:cs typeface="Arial" panose="020B0604020202020204" pitchFamily="34" charset="0"/>
              </a:rPr>
              <a:t>mark = 1 minute of writing time</a:t>
            </a:r>
          </a:p>
          <a:p>
            <a:r>
              <a:rPr lang="en-GB" sz="1000" dirty="0">
                <a:latin typeface="Arial" panose="020B0604020202020204" pitchFamily="34" charset="0"/>
                <a:cs typeface="Arial" panose="020B0604020202020204" pitchFamily="34" charset="0"/>
              </a:rPr>
              <a:t>4 marks = 4 minutes of writing time</a:t>
            </a:r>
          </a:p>
          <a:p>
            <a:r>
              <a:rPr lang="en-GB" sz="1000" dirty="0">
                <a:latin typeface="Arial" panose="020B0604020202020204" pitchFamily="34" charset="0"/>
                <a:cs typeface="Arial" panose="020B0604020202020204" pitchFamily="34" charset="0"/>
              </a:rPr>
              <a:t>5 marks = 5 minutes writing time</a:t>
            </a:r>
          </a:p>
          <a:p>
            <a:r>
              <a:rPr lang="en-GB" sz="1000" dirty="0">
                <a:latin typeface="Arial" panose="020B0604020202020204" pitchFamily="34" charset="0"/>
                <a:cs typeface="Arial" panose="020B0604020202020204" pitchFamily="34" charset="0"/>
              </a:rPr>
              <a:t>10 marks = 10 minutes writing time</a:t>
            </a:r>
          </a:p>
          <a:p>
            <a:r>
              <a:rPr lang="en-GB" sz="1000" dirty="0">
                <a:latin typeface="Arial" panose="020B0604020202020204" pitchFamily="34" charset="0"/>
                <a:cs typeface="Arial" panose="020B0604020202020204" pitchFamily="34" charset="0"/>
              </a:rPr>
              <a:t>15 marks = 15 minutes writing time</a:t>
            </a:r>
          </a:p>
        </p:txBody>
      </p:sp>
    </p:spTree>
    <p:extLst>
      <p:ext uri="{BB962C8B-B14F-4D97-AF65-F5344CB8AC3E}">
        <p14:creationId xmlns:p14="http://schemas.microsoft.com/office/powerpoint/2010/main" val="454862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animBg="1"/>
      <p:bldP spid="4"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99510" y="2483604"/>
            <a:ext cx="255198" cy="307777"/>
          </a:xfrm>
          <a:prstGeom prst="rect">
            <a:avLst/>
          </a:prstGeom>
          <a:noFill/>
        </p:spPr>
        <p:txBody>
          <a:bodyPr wrap="none" rtlCol="0">
            <a:spAutoFit/>
          </a:bodyPr>
          <a:lstStyle/>
          <a:p>
            <a:r>
              <a:rPr lang="en-GB" sz="1400" dirty="0" smtClean="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
        <p:nvSpPr>
          <p:cNvPr id="4" name="Rectangle 2"/>
          <p:cNvSpPr>
            <a:spLocks noChangeArrowheads="1"/>
          </p:cNvSpPr>
          <p:nvPr/>
        </p:nvSpPr>
        <p:spPr bwMode="auto">
          <a:xfrm>
            <a:off x="507282" y="620688"/>
            <a:ext cx="8025158" cy="5265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spAutoFit/>
          </a:bodyPr>
          <a:lstStyle>
            <a:lvl1pPr fontAlgn="base">
              <a:spcBef>
                <a:spcPct val="0"/>
              </a:spcBef>
              <a:spcAft>
                <a:spcPct val="0"/>
              </a:spcAft>
              <a:tabLst>
                <a:tab pos="652463" algn="l"/>
              </a:tabLst>
              <a:defRPr>
                <a:solidFill>
                  <a:schemeClr val="tx1"/>
                </a:solidFill>
                <a:latin typeface="Arial" pitchFamily="34" charset="0"/>
                <a:cs typeface="Arial" pitchFamily="34" charset="0"/>
              </a:defRPr>
            </a:lvl1pPr>
            <a:lvl2pPr fontAlgn="base">
              <a:spcBef>
                <a:spcPct val="0"/>
              </a:spcBef>
              <a:spcAft>
                <a:spcPct val="0"/>
              </a:spcAft>
              <a:tabLst>
                <a:tab pos="652463" algn="l"/>
              </a:tabLst>
              <a:defRPr>
                <a:solidFill>
                  <a:schemeClr val="tx1"/>
                </a:solidFill>
                <a:latin typeface="Arial" pitchFamily="34" charset="0"/>
                <a:cs typeface="Arial" pitchFamily="34" charset="0"/>
              </a:defRPr>
            </a:lvl2pPr>
            <a:lvl3pPr fontAlgn="base">
              <a:spcBef>
                <a:spcPct val="0"/>
              </a:spcBef>
              <a:spcAft>
                <a:spcPct val="0"/>
              </a:spcAft>
              <a:tabLst>
                <a:tab pos="652463" algn="l"/>
              </a:tabLst>
              <a:defRPr>
                <a:solidFill>
                  <a:schemeClr val="tx1"/>
                </a:solidFill>
                <a:latin typeface="Arial" pitchFamily="34" charset="0"/>
                <a:cs typeface="Arial" pitchFamily="34" charset="0"/>
              </a:defRPr>
            </a:lvl3pPr>
            <a:lvl4pPr fontAlgn="base">
              <a:spcBef>
                <a:spcPct val="0"/>
              </a:spcBef>
              <a:spcAft>
                <a:spcPct val="0"/>
              </a:spcAft>
              <a:tabLst>
                <a:tab pos="652463" algn="l"/>
              </a:tabLst>
              <a:defRPr>
                <a:solidFill>
                  <a:schemeClr val="tx1"/>
                </a:solidFill>
                <a:latin typeface="Arial" pitchFamily="34" charset="0"/>
                <a:cs typeface="Arial" pitchFamily="34" charset="0"/>
              </a:defRPr>
            </a:lvl4pPr>
            <a:lvl5pPr fontAlgn="base">
              <a:spcBef>
                <a:spcPct val="0"/>
              </a:spcBef>
              <a:spcAft>
                <a:spcPct val="0"/>
              </a:spcAft>
              <a:tabLst>
                <a:tab pos="652463" algn="l"/>
              </a:tabLst>
              <a:defRPr>
                <a:solidFill>
                  <a:schemeClr val="tx1"/>
                </a:solidFill>
                <a:latin typeface="Arial" pitchFamily="34" charset="0"/>
                <a:cs typeface="Arial" pitchFamily="34" charset="0"/>
              </a:defRPr>
            </a:lvl5pPr>
            <a:lvl6pPr fontAlgn="base">
              <a:spcBef>
                <a:spcPct val="0"/>
              </a:spcBef>
              <a:spcAft>
                <a:spcPct val="0"/>
              </a:spcAft>
              <a:tabLst>
                <a:tab pos="652463" algn="l"/>
              </a:tabLst>
              <a:defRPr>
                <a:solidFill>
                  <a:schemeClr val="tx1"/>
                </a:solidFill>
                <a:latin typeface="Arial" pitchFamily="34" charset="0"/>
                <a:cs typeface="Arial" pitchFamily="34" charset="0"/>
              </a:defRPr>
            </a:lvl6pPr>
            <a:lvl7pPr fontAlgn="base">
              <a:spcBef>
                <a:spcPct val="0"/>
              </a:spcBef>
              <a:spcAft>
                <a:spcPct val="0"/>
              </a:spcAft>
              <a:tabLst>
                <a:tab pos="652463" algn="l"/>
              </a:tabLst>
              <a:defRPr>
                <a:solidFill>
                  <a:schemeClr val="tx1"/>
                </a:solidFill>
                <a:latin typeface="Arial" pitchFamily="34" charset="0"/>
                <a:cs typeface="Arial" pitchFamily="34" charset="0"/>
              </a:defRPr>
            </a:lvl7pPr>
            <a:lvl8pPr fontAlgn="base">
              <a:spcBef>
                <a:spcPct val="0"/>
              </a:spcBef>
              <a:spcAft>
                <a:spcPct val="0"/>
              </a:spcAft>
              <a:tabLst>
                <a:tab pos="652463" algn="l"/>
              </a:tabLst>
              <a:defRPr>
                <a:solidFill>
                  <a:schemeClr val="tx1"/>
                </a:solidFill>
                <a:latin typeface="Arial" pitchFamily="34" charset="0"/>
                <a:cs typeface="Arial" pitchFamily="34" charset="0"/>
              </a:defRPr>
            </a:lvl8pPr>
            <a:lvl9pPr fontAlgn="base">
              <a:spcBef>
                <a:spcPct val="0"/>
              </a:spcBef>
              <a:spcAft>
                <a:spcPct val="0"/>
              </a:spcAft>
              <a:tabLst>
                <a:tab pos="652463" algn="l"/>
              </a:tabLs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652463" algn="l"/>
              </a:tabLst>
            </a:pPr>
            <a:endParaRPr kumimoji="0" lang="en-US" altLang="en-US" sz="1400" b="0" i="0" u="none" strike="noStrike" cap="none" normalizeH="0" baseline="0" dirty="0" smtClean="0">
              <a:ln>
                <a:noFill/>
              </a:ln>
              <a:solidFill>
                <a:schemeClr val="tx1"/>
              </a:solidFill>
              <a:effectLst/>
              <a:ea typeface="Arial" pitchFamily="34" charset="0"/>
              <a:cs typeface="Times New Roman" pitchFamily="18" charset="0"/>
            </a:endParaRPr>
          </a:p>
          <a:p>
            <a:pPr marL="342900" indent="-342900" eaLnBrk="0" hangingPunct="0">
              <a:buFont typeface="+mj-lt"/>
              <a:buAutoNum type="arabicPeriod"/>
              <a:tabLst>
                <a:tab pos="652463" algn="l"/>
                <a:tab pos="7718425" algn="r"/>
              </a:tabLst>
            </a:pPr>
            <a:r>
              <a:rPr kumimoji="0" lang="en-US" altLang="en-US" sz="1400" b="0" i="0" u="none" strike="noStrike" cap="none" normalizeH="0" baseline="0" dirty="0" smtClean="0">
                <a:ln>
                  <a:noFill/>
                </a:ln>
                <a:solidFill>
                  <a:schemeClr val="tx1"/>
                </a:solidFill>
                <a:effectLst/>
                <a:ea typeface="Arial" pitchFamily="34" charset="0"/>
              </a:rPr>
              <a:t>‘</a:t>
            </a:r>
            <a:r>
              <a:rPr lang="en-US" sz="1400" dirty="0" smtClean="0"/>
              <a:t>Analyse how sound is used in the extract to create meaning. Refer to at least </a:t>
            </a:r>
            <a:r>
              <a:rPr lang="en-US" sz="1400" b="1" dirty="0" smtClean="0"/>
              <a:t>two </a:t>
            </a:r>
            <a:r>
              <a:rPr lang="en-US" sz="1400" dirty="0" smtClean="0"/>
              <a:t>examples from the extract in your answer.</a:t>
            </a: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	</a:t>
            </a:r>
            <a:r>
              <a:rPr kumimoji="0" lang="en-US" altLang="en-US" sz="1400" b="1" i="0" u="none" strike="noStrike" cap="none" normalizeH="0" baseline="0" dirty="0" smtClean="0">
                <a:ln>
                  <a:noFill/>
                </a:ln>
                <a:solidFill>
                  <a:schemeClr val="tx1"/>
                </a:solidFill>
                <a:effectLst/>
                <a:ea typeface="Arial" pitchFamily="34" charset="0"/>
                <a:cs typeface="Times New Roman" pitchFamily="18" charset="0"/>
              </a:rPr>
              <a:t>[5]</a:t>
            </a:r>
          </a:p>
          <a:p>
            <a:pPr marL="342900" indent="-342900" eaLnBrk="0" hangingPunct="0">
              <a:buFont typeface="+mj-lt"/>
              <a:buAutoNum type="arabicPeriod"/>
              <a:tabLst>
                <a:tab pos="652463" algn="l"/>
                <a:tab pos="7718425" algn="r"/>
              </a:tabLst>
            </a:pPr>
            <a:endParaRPr lang="en-US" altLang="en-US" sz="1400" b="1" dirty="0">
              <a:ea typeface="Arial" pitchFamily="34" charset="0"/>
              <a:cs typeface="Times New Roman" pitchFamily="18" charset="0"/>
            </a:endParaRPr>
          </a:p>
          <a:p>
            <a:pPr marL="342900" indent="-342900" eaLnBrk="0" hangingPunct="0">
              <a:buFont typeface="+mj-lt"/>
              <a:buAutoNum type="arabicPeriod"/>
              <a:tabLst>
                <a:tab pos="652463" algn="l"/>
                <a:tab pos="7718425" algn="r"/>
              </a:tabLst>
            </a:pPr>
            <a:r>
              <a:rPr lang="en-US" altLang="en-US" sz="1400" dirty="0" smtClean="0">
                <a:ea typeface="Arial" pitchFamily="34" charset="0"/>
                <a:cs typeface="Times New Roman" pitchFamily="18" charset="0"/>
              </a:rPr>
              <a:t>Analyse </a:t>
            </a:r>
            <a:r>
              <a:rPr lang="en-US" altLang="en-US" sz="1400" dirty="0">
                <a:ea typeface="Arial" pitchFamily="34" charset="0"/>
                <a:cs typeface="Times New Roman" pitchFamily="18" charset="0"/>
              </a:rPr>
              <a:t>how far the extract depicts the police’s point of view rather than the criminals’ point of view. In your answer you must</a:t>
            </a:r>
            <a:r>
              <a:rPr lang="en-US" altLang="en-US" sz="1400" dirty="0" smtClean="0">
                <a:ea typeface="Arial" pitchFamily="34" charset="0"/>
                <a:cs typeface="Times New Roman" pitchFamily="18" charset="0"/>
              </a:rPr>
              <a:t>:</a:t>
            </a:r>
            <a:r>
              <a:rPr lang="en-US" altLang="en-US" sz="1400" dirty="0">
                <a:ea typeface="Arial" pitchFamily="34" charset="0"/>
                <a:cs typeface="Times New Roman" pitchFamily="18" charset="0"/>
              </a:rPr>
              <a:t>	</a:t>
            </a:r>
            <a:endParaRPr lang="en-US" altLang="en-US" sz="1400" dirty="0" smtClean="0">
              <a:ea typeface="Arial" pitchFamily="34" charset="0"/>
              <a:cs typeface="Times New Roman" pitchFamily="18" charset="0"/>
            </a:endParaRPr>
          </a:p>
          <a:p>
            <a:pPr marL="800100" lvl="1" indent="-342900" eaLnBrk="0" hangingPunct="0">
              <a:buFont typeface="Arial" panose="020B0604020202020204" pitchFamily="34" charset="0"/>
              <a:buChar char="•"/>
              <a:tabLst>
                <a:tab pos="652463" algn="l"/>
                <a:tab pos="7718425" algn="r"/>
              </a:tabLst>
            </a:pPr>
            <a:r>
              <a:rPr lang="en-US" altLang="en-US" sz="1400" dirty="0" smtClean="0">
                <a:ea typeface="Arial" pitchFamily="34" charset="0"/>
                <a:cs typeface="Times New Roman" pitchFamily="18" charset="0"/>
              </a:rPr>
              <a:t>analyse </a:t>
            </a:r>
            <a:r>
              <a:rPr lang="en-US" altLang="en-US" sz="1400" dirty="0">
                <a:ea typeface="Arial" pitchFamily="34" charset="0"/>
                <a:cs typeface="Times New Roman" pitchFamily="18" charset="0"/>
              </a:rPr>
              <a:t>aspects of the extract using examples to support your </a:t>
            </a:r>
            <a:r>
              <a:rPr lang="en-US" altLang="en-US" sz="1400" dirty="0" smtClean="0">
                <a:ea typeface="Arial" pitchFamily="34" charset="0"/>
                <a:cs typeface="Times New Roman" pitchFamily="18" charset="0"/>
              </a:rPr>
              <a:t>analysis</a:t>
            </a:r>
          </a:p>
          <a:p>
            <a:pPr marL="800100" lvl="1" indent="-342900" eaLnBrk="0" hangingPunct="0">
              <a:buFont typeface="Arial" panose="020B0604020202020204" pitchFamily="34" charset="0"/>
              <a:buChar char="•"/>
              <a:tabLst>
                <a:tab pos="652463" algn="l"/>
                <a:tab pos="7718425" algn="r"/>
              </a:tabLst>
            </a:pPr>
            <a:r>
              <a:rPr lang="en-US" altLang="en-US" sz="1400" dirty="0" smtClean="0">
                <a:ea typeface="Arial" pitchFamily="34" charset="0"/>
                <a:cs typeface="Times New Roman" pitchFamily="18" charset="0"/>
              </a:rPr>
              <a:t>judge </a:t>
            </a:r>
            <a:r>
              <a:rPr lang="en-US" altLang="en-US" sz="1400" dirty="0">
                <a:ea typeface="Arial" pitchFamily="34" charset="0"/>
                <a:cs typeface="Times New Roman" pitchFamily="18" charset="0"/>
              </a:rPr>
              <a:t>how far these aspects depict the police’s point of view</a:t>
            </a:r>
            <a:r>
              <a:rPr lang="en-US" altLang="en-US" sz="1400" dirty="0" smtClean="0">
                <a:ea typeface="Arial" pitchFamily="34" charset="0"/>
                <a:cs typeface="Times New Roman" pitchFamily="18" charset="0"/>
              </a:rPr>
              <a:t>.	</a:t>
            </a:r>
            <a:r>
              <a:rPr lang="en-US" altLang="en-US" sz="1400" b="1" dirty="0" smtClean="0">
                <a:ea typeface="Arial" pitchFamily="34" charset="0"/>
                <a:cs typeface="Times New Roman" pitchFamily="18" charset="0"/>
              </a:rPr>
              <a:t>[10]</a:t>
            </a:r>
          </a:p>
          <a:p>
            <a:pPr marL="800100" lvl="1" indent="-342900" eaLnBrk="0" hangingPunct="0">
              <a:buFont typeface="Arial" panose="020B0604020202020204" pitchFamily="34" charset="0"/>
              <a:buChar char="•"/>
              <a:tabLst>
                <a:tab pos="652463" algn="l"/>
                <a:tab pos="7718425" algn="r"/>
              </a:tabLst>
            </a:pPr>
            <a:endParaRPr lang="en-US" altLang="en-US" sz="1400" dirty="0">
              <a:ea typeface="Arial" pitchFamily="34" charset="0"/>
              <a:cs typeface="Times New Roman" pitchFamily="18" charset="0"/>
            </a:endParaRPr>
          </a:p>
          <a:p>
            <a:pPr marL="342900" indent="-342900" eaLnBrk="0" hangingPunct="0">
              <a:buFont typeface="+mj-lt"/>
              <a:buAutoNum type="arabicPeriod"/>
              <a:tabLst>
                <a:tab pos="652463" algn="l"/>
                <a:tab pos="7718425" algn="r"/>
              </a:tabLst>
            </a:pPr>
            <a:r>
              <a:rPr lang="en-US" altLang="en-US" sz="1400" dirty="0">
                <a:ea typeface="Arial" pitchFamily="34" charset="0"/>
                <a:cs typeface="Times New Roman" pitchFamily="18" charset="0"/>
              </a:rPr>
              <a:t>In this question you will be rewarded for drawing together elements from your full course of study, including different areas of the theoretical framework and media </a:t>
            </a:r>
            <a:r>
              <a:rPr lang="en-US" altLang="en-US" sz="1400" dirty="0" smtClean="0">
                <a:ea typeface="Arial" pitchFamily="34" charset="0"/>
                <a:cs typeface="Times New Roman" pitchFamily="18" charset="0"/>
              </a:rPr>
              <a:t>contexts.</a:t>
            </a:r>
            <a:br>
              <a:rPr lang="en-US" altLang="en-US" sz="1400" dirty="0" smtClean="0">
                <a:ea typeface="Arial" pitchFamily="34" charset="0"/>
                <a:cs typeface="Times New Roman" pitchFamily="18" charset="0"/>
              </a:rPr>
            </a:br>
            <a:r>
              <a:rPr lang="en-US" altLang="en-US" sz="1400" dirty="0" smtClean="0">
                <a:ea typeface="Arial" pitchFamily="34" charset="0"/>
                <a:cs typeface="Times New Roman" pitchFamily="18" charset="0"/>
              </a:rPr>
              <a:t/>
            </a:r>
            <a:br>
              <a:rPr lang="en-US" altLang="en-US" sz="1400" dirty="0" smtClean="0">
                <a:ea typeface="Arial" pitchFamily="34" charset="0"/>
                <a:cs typeface="Times New Roman" pitchFamily="18" charset="0"/>
              </a:rPr>
            </a:br>
            <a:r>
              <a:rPr lang="en-US" altLang="en-US" sz="1400" dirty="0" smtClean="0">
                <a:ea typeface="Arial" pitchFamily="34" charset="0"/>
                <a:cs typeface="Times New Roman" pitchFamily="18" charset="0"/>
              </a:rPr>
              <a:t>How </a:t>
            </a:r>
            <a:r>
              <a:rPr lang="en-US" altLang="en-US" sz="1400" dirty="0">
                <a:ea typeface="Arial" pitchFamily="34" charset="0"/>
                <a:cs typeface="Times New Roman" pitchFamily="18" charset="0"/>
              </a:rPr>
              <a:t>far does the extract try to create a sense that it is portraying 'real life'? </a:t>
            </a:r>
            <a:r>
              <a:rPr lang="en-US" altLang="en-US" sz="1400" dirty="0" smtClean="0">
                <a:ea typeface="Arial" pitchFamily="34" charset="0"/>
                <a:cs typeface="Times New Roman" pitchFamily="18" charset="0"/>
              </a:rPr>
              <a:t/>
            </a:r>
            <a:br>
              <a:rPr lang="en-US" altLang="en-US" sz="1400" dirty="0" smtClean="0">
                <a:ea typeface="Arial" pitchFamily="34" charset="0"/>
                <a:cs typeface="Times New Roman" pitchFamily="18" charset="0"/>
              </a:rPr>
            </a:br>
            <a:r>
              <a:rPr lang="en-US" altLang="en-US" sz="1400" dirty="0" smtClean="0">
                <a:ea typeface="Arial" pitchFamily="34" charset="0"/>
                <a:cs typeface="Times New Roman" pitchFamily="18" charset="0"/>
              </a:rPr>
              <a:t/>
            </a:r>
            <a:br>
              <a:rPr lang="en-US" altLang="en-US" sz="1400" dirty="0" smtClean="0">
                <a:ea typeface="Arial" pitchFamily="34" charset="0"/>
                <a:cs typeface="Times New Roman" pitchFamily="18" charset="0"/>
              </a:rPr>
            </a:br>
            <a:r>
              <a:rPr lang="en-US" altLang="en-US" sz="1400" dirty="0" smtClean="0">
                <a:ea typeface="Arial" pitchFamily="34" charset="0"/>
                <a:cs typeface="Times New Roman" pitchFamily="18" charset="0"/>
              </a:rPr>
              <a:t>In </a:t>
            </a:r>
            <a:r>
              <a:rPr lang="en-US" altLang="en-US" sz="1400" dirty="0">
                <a:ea typeface="Arial" pitchFamily="34" charset="0"/>
                <a:cs typeface="Times New Roman" pitchFamily="18" charset="0"/>
              </a:rPr>
              <a:t>your answer you must:</a:t>
            </a:r>
          </a:p>
          <a:p>
            <a:pPr marL="800100" lvl="1" indent="-342900" eaLnBrk="0" hangingPunct="0">
              <a:buFont typeface="Arial" panose="020B0604020202020204" pitchFamily="34" charset="0"/>
              <a:buChar char="•"/>
              <a:tabLst>
                <a:tab pos="652463" algn="l"/>
                <a:tab pos="7718425" algn="r"/>
              </a:tabLst>
            </a:pPr>
            <a:r>
              <a:rPr lang="en-US" altLang="en-US" sz="1400" dirty="0" smtClean="0">
                <a:ea typeface="Arial" pitchFamily="34" charset="0"/>
                <a:cs typeface="Times New Roman" pitchFamily="18" charset="0"/>
              </a:rPr>
              <a:t>analyse </a:t>
            </a:r>
            <a:r>
              <a:rPr lang="en-US" altLang="en-US" sz="1400" dirty="0">
                <a:ea typeface="Arial" pitchFamily="34" charset="0"/>
                <a:cs typeface="Times New Roman" pitchFamily="18" charset="0"/>
              </a:rPr>
              <a:t>aspects of the extract giving detailed examples</a:t>
            </a:r>
          </a:p>
          <a:p>
            <a:pPr marL="800100" lvl="1" indent="-342900" eaLnBrk="0" hangingPunct="0">
              <a:buFont typeface="Arial" panose="020B0604020202020204" pitchFamily="34" charset="0"/>
              <a:buChar char="•"/>
              <a:tabLst>
                <a:tab pos="652463" algn="l"/>
                <a:tab pos="7718425" algn="r"/>
              </a:tabLst>
            </a:pPr>
            <a:r>
              <a:rPr lang="en-US" altLang="en-US" sz="1400" dirty="0" smtClean="0">
                <a:ea typeface="Arial" pitchFamily="34" charset="0"/>
                <a:cs typeface="Times New Roman" pitchFamily="18" charset="0"/>
              </a:rPr>
              <a:t>judge </a:t>
            </a:r>
            <a:r>
              <a:rPr lang="en-US" altLang="en-US" sz="1400" dirty="0">
                <a:ea typeface="Arial" pitchFamily="34" charset="0"/>
                <a:cs typeface="Times New Roman" pitchFamily="18" charset="0"/>
              </a:rPr>
              <a:t>how far these aspects create a sense of watching 'real life</a:t>
            </a:r>
            <a:r>
              <a:rPr lang="en-US" altLang="en-US" sz="1400" dirty="0" smtClean="0">
                <a:ea typeface="Arial" pitchFamily="34" charset="0"/>
                <a:cs typeface="Times New Roman" pitchFamily="18" charset="0"/>
              </a:rPr>
              <a:t>'.	</a:t>
            </a:r>
            <a:r>
              <a:rPr lang="en-US" altLang="en-US" sz="1400" b="1" dirty="0" smtClean="0">
                <a:ea typeface="Arial" pitchFamily="34" charset="0"/>
                <a:cs typeface="Times New Roman" pitchFamily="18" charset="0"/>
              </a:rPr>
              <a:t>[15]</a:t>
            </a:r>
            <a:endParaRPr lang="en-US" altLang="en-US" sz="1400" dirty="0" smtClean="0">
              <a:ea typeface="Arial" pitchFamily="34" charset="0"/>
              <a:cs typeface="Times New Roman" pitchFamily="18" charset="0"/>
            </a:endParaRPr>
          </a:p>
          <a:p>
            <a:pPr marL="342900" indent="-342900" eaLnBrk="0" hangingPunct="0">
              <a:buFont typeface="+mj-lt"/>
              <a:buAutoNum type="arabicPeriod"/>
              <a:tabLst>
                <a:tab pos="652463" algn="l"/>
                <a:tab pos="7718425" algn="r"/>
              </a:tabLst>
            </a:pPr>
            <a:endParaRPr lang="en-US" altLang="en-US" sz="1400" dirty="0">
              <a:ea typeface="Arial" pitchFamily="34" charset="0"/>
              <a:cs typeface="Times New Roman" pitchFamily="18" charset="0"/>
            </a:endParaRPr>
          </a:p>
          <a:p>
            <a:pPr marL="342900" indent="-342900" eaLnBrk="0" hangingPunct="0">
              <a:buFont typeface="+mj-lt"/>
              <a:buAutoNum type="arabicPeriod"/>
              <a:tabLst>
                <a:tab pos="652463" algn="l"/>
                <a:tab pos="7718425" algn="r"/>
              </a:tabLst>
            </a:pPr>
            <a:r>
              <a:rPr lang="en-US" altLang="en-US" sz="1400" dirty="0" smtClean="0">
                <a:ea typeface="Arial" pitchFamily="34" charset="0"/>
                <a:cs typeface="Times New Roman" pitchFamily="18" charset="0"/>
              </a:rPr>
              <a:t>Describe </a:t>
            </a:r>
            <a:r>
              <a:rPr lang="en-US" altLang="en-US" sz="1400" dirty="0">
                <a:ea typeface="Arial" pitchFamily="34" charset="0"/>
                <a:cs typeface="Times New Roman" pitchFamily="18" charset="0"/>
              </a:rPr>
              <a:t>what is meant by 'Public Service Broadcasting' (PSB). Use the BBC as an example in your answer</a:t>
            </a:r>
            <a:r>
              <a:rPr lang="en-US" altLang="en-US" sz="1400" dirty="0" smtClean="0">
                <a:ea typeface="Arial" pitchFamily="34" charset="0"/>
                <a:cs typeface="Times New Roman" pitchFamily="18" charset="0"/>
              </a:rPr>
              <a:t>.	</a:t>
            </a:r>
            <a:r>
              <a:rPr lang="en-US" altLang="en-US" sz="1400" b="1" dirty="0" smtClean="0">
                <a:ea typeface="Arial" pitchFamily="34" charset="0"/>
                <a:cs typeface="Times New Roman" pitchFamily="18" charset="0"/>
              </a:rPr>
              <a:t>[5]</a:t>
            </a:r>
            <a:endParaRPr lang="en-US" altLang="en-US" sz="1400" dirty="0" smtClean="0">
              <a:ea typeface="Arial" pitchFamily="34" charset="0"/>
              <a:cs typeface="Times New Roman" pitchFamily="18" charset="0"/>
            </a:endParaRPr>
          </a:p>
          <a:p>
            <a:pPr marL="342900" indent="-342900" eaLnBrk="0" hangingPunct="0">
              <a:buFont typeface="+mj-lt"/>
              <a:buAutoNum type="arabicPeriod"/>
              <a:tabLst>
                <a:tab pos="652463" algn="l"/>
                <a:tab pos="7718425" algn="r"/>
              </a:tabLst>
            </a:pPr>
            <a:endParaRPr lang="en-US" altLang="en-US" sz="1400" dirty="0">
              <a:ea typeface="Arial" pitchFamily="34" charset="0"/>
              <a:cs typeface="Times New Roman" pitchFamily="18" charset="0"/>
            </a:endParaRPr>
          </a:p>
          <a:p>
            <a:pPr marL="342900" indent="-342900" eaLnBrk="0" hangingPunct="0">
              <a:buFont typeface="+mj-lt"/>
              <a:buAutoNum type="arabicPeriod"/>
              <a:tabLst>
                <a:tab pos="652463" algn="l"/>
                <a:tab pos="7718425" algn="r"/>
              </a:tabLst>
            </a:pPr>
            <a:r>
              <a:rPr lang="en-US" altLang="en-US" sz="1400" b="1" i="1" dirty="0" smtClean="0">
                <a:ea typeface="Arial" pitchFamily="34" charset="0"/>
                <a:cs typeface="Times New Roman" pitchFamily="18" charset="0"/>
              </a:rPr>
              <a:t>The Avengers</a:t>
            </a:r>
            <a:br>
              <a:rPr lang="en-US" altLang="en-US" sz="1400" b="1" i="1" dirty="0" smtClean="0">
                <a:ea typeface="Arial" pitchFamily="34" charset="0"/>
                <a:cs typeface="Times New Roman" pitchFamily="18" charset="0"/>
              </a:rPr>
            </a:br>
            <a:r>
              <a:rPr lang="en-US" altLang="en-US" sz="1400" dirty="0" smtClean="0">
                <a:ea typeface="Arial" pitchFamily="34" charset="0"/>
                <a:cs typeface="Times New Roman" pitchFamily="18" charset="0"/>
              </a:rPr>
              <a:t>Explain </a:t>
            </a:r>
            <a:r>
              <a:rPr lang="en-US" altLang="en-US" sz="1400" dirty="0">
                <a:ea typeface="Arial" pitchFamily="34" charset="0"/>
                <a:cs typeface="Times New Roman" pitchFamily="18" charset="0"/>
              </a:rPr>
              <a:t>how social contexts influence television programmes. Refer to </a:t>
            </a:r>
            <a:r>
              <a:rPr lang="en-US" altLang="en-US" sz="1400" i="1" dirty="0">
                <a:ea typeface="Arial" pitchFamily="34" charset="0"/>
                <a:cs typeface="Times New Roman" pitchFamily="18" charset="0"/>
              </a:rPr>
              <a:t>The Avengers </a:t>
            </a:r>
            <a:r>
              <a:rPr lang="en-US" altLang="en-US" sz="1400" dirty="0">
                <a:ea typeface="Arial" pitchFamily="34" charset="0"/>
                <a:cs typeface="Times New Roman" pitchFamily="18" charset="0"/>
              </a:rPr>
              <a:t>from 1965 to support your </a:t>
            </a:r>
            <a:r>
              <a:rPr lang="en-US" altLang="en-US" sz="1400" dirty="0" smtClean="0">
                <a:ea typeface="Arial" pitchFamily="34" charset="0"/>
                <a:cs typeface="Times New Roman" pitchFamily="18" charset="0"/>
              </a:rPr>
              <a:t>answer.	</a:t>
            </a:r>
            <a:r>
              <a:rPr lang="en-US" altLang="en-US" sz="1400" b="1" dirty="0" smtClean="0">
                <a:ea typeface="Arial" pitchFamily="34" charset="0"/>
                <a:cs typeface="Times New Roman" pitchFamily="18" charset="0"/>
              </a:rPr>
              <a:t>[10]</a:t>
            </a:r>
            <a:endParaRPr kumimoji="0" lang="en-US" altLang="en-US" sz="1400" b="0" i="0" u="none" strike="noStrike" cap="none" normalizeH="0" baseline="0" dirty="0" smtClean="0">
              <a:ln>
                <a:noFill/>
              </a:ln>
              <a:solidFill>
                <a:schemeClr val="tx1"/>
              </a:solidFill>
              <a:effectLst/>
            </a:endParaRPr>
          </a:p>
        </p:txBody>
      </p:sp>
      <p:sp>
        <p:nvSpPr>
          <p:cNvPr id="2" name="Title 1"/>
          <p:cNvSpPr>
            <a:spLocks noGrp="1"/>
          </p:cNvSpPr>
          <p:nvPr>
            <p:ph type="title"/>
          </p:nvPr>
        </p:nvSpPr>
        <p:spPr>
          <a:xfrm>
            <a:off x="457200" y="116632"/>
            <a:ext cx="8229600" cy="530177"/>
          </a:xfrm>
        </p:spPr>
        <p:txBody>
          <a:bodyPr>
            <a:normAutofit fontScale="90000"/>
          </a:bodyPr>
          <a:lstStyle/>
          <a:p>
            <a:r>
              <a:rPr lang="en-GB" dirty="0" smtClean="0"/>
              <a:t>Section A: Television</a:t>
            </a:r>
            <a:endParaRPr lang="en-GB" dirty="0"/>
          </a:p>
        </p:txBody>
      </p:sp>
      <p:sp>
        <p:nvSpPr>
          <p:cNvPr id="3" name="Rectangle 2"/>
          <p:cNvSpPr/>
          <p:nvPr/>
        </p:nvSpPr>
        <p:spPr>
          <a:xfrm>
            <a:off x="3422445" y="620688"/>
            <a:ext cx="2194832" cy="307777"/>
          </a:xfrm>
          <a:prstGeom prst="rect">
            <a:avLst/>
          </a:prstGeom>
        </p:spPr>
        <p:txBody>
          <a:bodyPr wrap="none">
            <a:spAutoFit/>
          </a:bodyPr>
          <a:lstStyle/>
          <a:p>
            <a:r>
              <a:rPr lang="en-US" sz="1400" dirty="0">
                <a:latin typeface="Arial" panose="020B0604020202020204" pitchFamily="34" charset="0"/>
                <a:cs typeface="Arial" panose="020B0604020202020204" pitchFamily="34" charset="0"/>
              </a:rPr>
              <a:t>Answer </a:t>
            </a:r>
            <a:r>
              <a:rPr lang="en-US" sz="1400" b="1" dirty="0">
                <a:latin typeface="Arial" panose="020B0604020202020204" pitchFamily="34" charset="0"/>
                <a:cs typeface="Arial" panose="020B0604020202020204" pitchFamily="34" charset="0"/>
              </a:rPr>
              <a:t>all </a:t>
            </a:r>
            <a:r>
              <a:rPr lang="en-US" sz="1400" dirty="0">
                <a:latin typeface="Arial" panose="020B0604020202020204" pitchFamily="34" charset="0"/>
                <a:cs typeface="Arial" panose="020B0604020202020204" pitchFamily="34" charset="0"/>
              </a:rPr>
              <a:t>the questions.</a:t>
            </a:r>
            <a:endParaRPr lang="en-GB" sz="1400" dirty="0">
              <a:latin typeface="Arial" panose="020B0604020202020204" pitchFamily="34" charset="0"/>
              <a:cs typeface="Arial" panose="020B0604020202020204" pitchFamily="34" charset="0"/>
            </a:endParaRPr>
          </a:p>
        </p:txBody>
      </p:sp>
      <p:sp>
        <p:nvSpPr>
          <p:cNvPr id="5" name="Rounded Rectangle 4"/>
          <p:cNvSpPr/>
          <p:nvPr/>
        </p:nvSpPr>
        <p:spPr>
          <a:xfrm>
            <a:off x="5652120" y="15587"/>
            <a:ext cx="2520280" cy="221831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Question 1 is a 5 mark media language analysis question. Students need to reference two examples from the extract in relation to how the set element of media language has been used to create meaning.</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In this case the element is sound.</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In this type of question the media language element could also be camerawork, mise-en-scène or editing.</a:t>
            </a:r>
            <a:endParaRPr lang="en-GB" sz="1000" dirty="0">
              <a:latin typeface="Arial" panose="020B0604020202020204" pitchFamily="34" charset="0"/>
              <a:cs typeface="Arial" panose="020B0604020202020204" pitchFamily="34" charset="0"/>
            </a:endParaRPr>
          </a:p>
        </p:txBody>
      </p:sp>
      <p:cxnSp>
        <p:nvCxnSpPr>
          <p:cNvPr id="6" name="Straight Arrow Connector 5"/>
          <p:cNvCxnSpPr/>
          <p:nvPr/>
        </p:nvCxnSpPr>
        <p:spPr>
          <a:xfrm flipH="1" flipV="1">
            <a:off x="2483768" y="1052736"/>
            <a:ext cx="3133509" cy="72007"/>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1" name="Rounded Rectangle 10"/>
          <p:cNvSpPr/>
          <p:nvPr/>
        </p:nvSpPr>
        <p:spPr>
          <a:xfrm>
            <a:off x="5940152" y="2202646"/>
            <a:ext cx="3024336" cy="156008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Bullet points are used to provide clarity to students so they know exactly what they need to include in their answers. </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Students needn’t answer each bullet point separately. Less able students might structure their answers in that way, whereas more able students might weave analysis and judgements and conclusions together.</a:t>
            </a:r>
            <a:endParaRPr lang="en-GB" sz="1000" dirty="0">
              <a:latin typeface="Arial" panose="020B0604020202020204" pitchFamily="34" charset="0"/>
              <a:cs typeface="Arial" panose="020B0604020202020204" pitchFamily="34" charset="0"/>
            </a:endParaRPr>
          </a:p>
        </p:txBody>
      </p:sp>
      <p:cxnSp>
        <p:nvCxnSpPr>
          <p:cNvPr id="12" name="Straight Arrow Connector 11"/>
          <p:cNvCxnSpPr/>
          <p:nvPr/>
        </p:nvCxnSpPr>
        <p:spPr>
          <a:xfrm flipH="1" flipV="1">
            <a:off x="2987824" y="2132857"/>
            <a:ext cx="2952328" cy="670333"/>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cxnSp>
        <p:nvCxnSpPr>
          <p:cNvPr id="14" name="Straight Arrow Connector 13"/>
          <p:cNvCxnSpPr/>
          <p:nvPr/>
        </p:nvCxnSpPr>
        <p:spPr>
          <a:xfrm flipH="1" flipV="1">
            <a:off x="2915049" y="2796347"/>
            <a:ext cx="2531412" cy="96638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cxnSp>
        <p:nvCxnSpPr>
          <p:cNvPr id="18" name="Straight Arrow Connector 17"/>
          <p:cNvCxnSpPr/>
          <p:nvPr/>
        </p:nvCxnSpPr>
        <p:spPr>
          <a:xfrm>
            <a:off x="2483768" y="4511800"/>
            <a:ext cx="576064" cy="69328"/>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9" name="Rounded Rectangle 18"/>
          <p:cNvSpPr/>
          <p:nvPr/>
        </p:nvSpPr>
        <p:spPr>
          <a:xfrm>
            <a:off x="41545" y="3392063"/>
            <a:ext cx="2424220" cy="262922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Q4 in the SAM is an AO1 knowledge and understanding question (no requirement for analysis).</a:t>
            </a:r>
          </a:p>
          <a:p>
            <a:r>
              <a:rPr lang="en-GB" sz="1000" dirty="0" smtClean="0">
                <a:latin typeface="Arial" panose="020B0604020202020204" pitchFamily="34" charset="0"/>
                <a:cs typeface="Arial" panose="020B0604020202020204" pitchFamily="34" charset="0"/>
              </a:rPr>
              <a:t>The questions is about the media form (television). This question is targeting an element of the media industries subject content on PSB. Students are asked to refer to the BBC in their answer as they will have studied PSB industry factors in relation to Cuffs.</a:t>
            </a:r>
          </a:p>
          <a:p>
            <a:r>
              <a:rPr lang="en-GB" sz="1000" dirty="0" smtClean="0">
                <a:latin typeface="Arial" panose="020B0604020202020204" pitchFamily="34" charset="0"/>
                <a:cs typeface="Arial" panose="020B0604020202020204" pitchFamily="34" charset="0"/>
              </a:rPr>
              <a:t>Students don’t need to mention the set product unless instructed.</a:t>
            </a:r>
          </a:p>
          <a:p>
            <a:r>
              <a:rPr lang="en-GB" sz="1000" dirty="0" smtClean="0">
                <a:latin typeface="Arial" panose="020B0604020202020204" pitchFamily="34" charset="0"/>
                <a:cs typeface="Arial" panose="020B0604020202020204" pitchFamily="34" charset="0"/>
              </a:rPr>
              <a:t>Here they can broadly reference the BBC.</a:t>
            </a:r>
          </a:p>
          <a:p>
            <a:endParaRPr lang="en-GB" sz="1000" dirty="0" smtClean="0">
              <a:latin typeface="Arial" panose="020B0604020202020204" pitchFamily="34" charset="0"/>
              <a:cs typeface="Arial" panose="020B0604020202020204" pitchFamily="34" charset="0"/>
            </a:endParaRPr>
          </a:p>
        </p:txBody>
      </p:sp>
      <p:sp>
        <p:nvSpPr>
          <p:cNvPr id="15" name="Rounded Rectangle 14"/>
          <p:cNvSpPr/>
          <p:nvPr/>
        </p:nvSpPr>
        <p:spPr>
          <a:xfrm>
            <a:off x="4932435" y="3789040"/>
            <a:ext cx="3003989" cy="226935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Question 3</a:t>
            </a:r>
            <a:r>
              <a:rPr lang="en-GB" sz="1000" b="1" dirty="0" smtClean="0">
                <a:latin typeface="Arial" panose="020B0604020202020204" pitchFamily="34" charset="0"/>
                <a:cs typeface="Arial" panose="020B0604020202020204" pitchFamily="34" charset="0"/>
              </a:rPr>
              <a:t> </a:t>
            </a:r>
            <a:r>
              <a:rPr lang="en-GB" sz="1000" dirty="0" smtClean="0">
                <a:latin typeface="Arial" panose="020B0604020202020204" pitchFamily="34" charset="0"/>
                <a:cs typeface="Arial" panose="020B0604020202020204" pitchFamily="34" charset="0"/>
              </a:rPr>
              <a:t>is a </a:t>
            </a:r>
            <a:r>
              <a:rPr lang="en-GB" sz="1000" b="1" dirty="0" smtClean="0">
                <a:latin typeface="Arial" panose="020B0604020202020204" pitchFamily="34" charset="0"/>
                <a:cs typeface="Arial" panose="020B0604020202020204" pitchFamily="34" charset="0"/>
              </a:rPr>
              <a:t>synoptic</a:t>
            </a:r>
            <a:r>
              <a:rPr lang="en-GB" sz="1000" dirty="0" smtClean="0">
                <a:latin typeface="Arial" panose="020B0604020202020204" pitchFamily="34" charset="0"/>
                <a:cs typeface="Arial" panose="020B0604020202020204" pitchFamily="34" charset="0"/>
              </a:rPr>
              <a:t> question.</a:t>
            </a:r>
          </a:p>
          <a:p>
            <a:r>
              <a:rPr lang="en-GB" sz="1000" dirty="0" smtClean="0">
                <a:latin typeface="Arial" panose="020B0604020202020204" pitchFamily="34" charset="0"/>
                <a:cs typeface="Arial" panose="020B0604020202020204" pitchFamily="34" charset="0"/>
              </a:rPr>
              <a:t>The form of words above the question will be indicated on synoptic questions.</a:t>
            </a:r>
          </a:p>
          <a:p>
            <a:r>
              <a:rPr lang="en-GB" sz="1000" dirty="0" smtClean="0">
                <a:latin typeface="Arial" panose="020B0604020202020204" pitchFamily="34" charset="0"/>
                <a:cs typeface="Arial" panose="020B0604020202020204" pitchFamily="34" charset="0"/>
              </a:rPr>
              <a:t>Students who are synoptic (e.g. respond on </a:t>
            </a:r>
            <a:r>
              <a:rPr lang="en-GB" sz="1000" b="1" u="sng" dirty="0" smtClean="0">
                <a:latin typeface="Arial" panose="020B0604020202020204" pitchFamily="34" charset="0"/>
                <a:cs typeface="Arial" panose="020B0604020202020204" pitchFamily="34" charset="0"/>
              </a:rPr>
              <a:t>more than </a:t>
            </a:r>
            <a:r>
              <a:rPr lang="en-GB" sz="1000" b="1" dirty="0" smtClean="0">
                <a:latin typeface="Arial" panose="020B0604020202020204" pitchFamily="34" charset="0"/>
                <a:cs typeface="Arial" panose="020B0604020202020204" pitchFamily="34" charset="0"/>
              </a:rPr>
              <a:t>just </a:t>
            </a:r>
            <a:r>
              <a:rPr lang="en-GB" sz="1000" b="1" u="sng" dirty="0" smtClean="0">
                <a:latin typeface="Arial" panose="020B0604020202020204" pitchFamily="34" charset="0"/>
                <a:cs typeface="Arial" panose="020B0604020202020204" pitchFamily="34" charset="0"/>
              </a:rPr>
              <a:t>one</a:t>
            </a:r>
            <a:r>
              <a:rPr lang="en-GB" sz="1000" b="1" dirty="0" smtClean="0">
                <a:latin typeface="Arial" panose="020B0604020202020204" pitchFamily="34" charset="0"/>
                <a:cs typeface="Arial" panose="020B0604020202020204" pitchFamily="34" charset="0"/>
              </a:rPr>
              <a:t> area of study</a:t>
            </a:r>
            <a:r>
              <a:rPr lang="en-GB" sz="1000" dirty="0" smtClean="0">
                <a:latin typeface="Arial" panose="020B0604020202020204" pitchFamily="34" charset="0"/>
                <a:cs typeface="Arial" panose="020B0604020202020204" pitchFamily="34" charset="0"/>
              </a:rPr>
              <a:t> in their answer, e.g. representation, contexts, audiences) can access the full mark scheme.</a:t>
            </a:r>
          </a:p>
          <a:p>
            <a:r>
              <a:rPr lang="en-GB" sz="1000" dirty="0" smtClean="0">
                <a:latin typeface="Arial" panose="020B0604020202020204" pitchFamily="34" charset="0"/>
                <a:cs typeface="Arial" panose="020B0604020202020204" pitchFamily="34" charset="0"/>
              </a:rPr>
              <a:t>A strong answer focussing only on media language in this case would be capped halfway up the top level (8/10 marks for AO2.1) – so any penalty is only like to affect higher ability students.</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 Indicated extended response.</a:t>
            </a:r>
          </a:p>
        </p:txBody>
      </p:sp>
      <p:cxnSp>
        <p:nvCxnSpPr>
          <p:cNvPr id="22" name="Straight Arrow Connector 21"/>
          <p:cNvCxnSpPr/>
          <p:nvPr/>
        </p:nvCxnSpPr>
        <p:spPr>
          <a:xfrm flipH="1">
            <a:off x="2771800" y="5297581"/>
            <a:ext cx="433289" cy="138139"/>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23" name="Rounded Rectangle 22"/>
          <p:cNvSpPr/>
          <p:nvPr/>
        </p:nvSpPr>
        <p:spPr>
          <a:xfrm>
            <a:off x="3184769" y="4626300"/>
            <a:ext cx="1747666" cy="161884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950" dirty="0" smtClean="0">
                <a:latin typeface="Arial" panose="020B0604020202020204" pitchFamily="34" charset="0"/>
                <a:cs typeface="Arial" panose="020B0604020202020204" pitchFamily="34" charset="0"/>
              </a:rPr>
              <a:t>Q5 in the SAM is an AO1 contexts question (no requirement for analysis).</a:t>
            </a:r>
          </a:p>
          <a:p>
            <a:r>
              <a:rPr lang="en-GB" sz="950" dirty="0" smtClean="0">
                <a:latin typeface="Arial" panose="020B0604020202020204" pitchFamily="34" charset="0"/>
                <a:cs typeface="Arial" panose="020B0604020202020204" pitchFamily="34" charset="0"/>
              </a:rPr>
              <a:t>The questions is about how social contexts influence television programmes generally – but note here students are required to reference </a:t>
            </a:r>
            <a:r>
              <a:rPr lang="en-GB" sz="950" i="1" dirty="0" smtClean="0">
                <a:latin typeface="Arial" panose="020B0604020202020204" pitchFamily="34" charset="0"/>
                <a:cs typeface="Arial" panose="020B0604020202020204" pitchFamily="34" charset="0"/>
              </a:rPr>
              <a:t>The Avengers</a:t>
            </a:r>
            <a:r>
              <a:rPr lang="en-GB" sz="950" dirty="0" smtClean="0">
                <a:latin typeface="Arial" panose="020B0604020202020204" pitchFamily="34" charset="0"/>
                <a:cs typeface="Arial" panose="020B0604020202020204" pitchFamily="34" charset="0"/>
              </a:rPr>
              <a:t> to support their answer.</a:t>
            </a:r>
          </a:p>
        </p:txBody>
      </p:sp>
      <p:sp>
        <p:nvSpPr>
          <p:cNvPr id="8" name="Rounded Rectangle 7"/>
          <p:cNvSpPr/>
          <p:nvPr/>
        </p:nvSpPr>
        <p:spPr>
          <a:xfrm>
            <a:off x="41545" y="-1"/>
            <a:ext cx="2424220" cy="3344857"/>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b="1" dirty="0" smtClean="0">
                <a:latin typeface="Arial" panose="020B0604020202020204" pitchFamily="34" charset="0"/>
                <a:cs typeface="Arial" panose="020B0604020202020204" pitchFamily="34" charset="0"/>
              </a:rPr>
              <a:t>Section A</a:t>
            </a:r>
            <a:endParaRPr lang="en-GB" sz="1000" dirty="0" smtClean="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Questions 1 to 3 will based upon the unknown extract played in the examination (a sequence from the set episode of </a:t>
            </a:r>
            <a:r>
              <a:rPr lang="en-GB" sz="1000" i="1" dirty="0" smtClean="0">
                <a:latin typeface="Arial" panose="020B0604020202020204" pitchFamily="34" charset="0"/>
                <a:cs typeface="Arial" panose="020B0604020202020204" pitchFamily="34" charset="0"/>
              </a:rPr>
              <a:t>Cuffs </a:t>
            </a:r>
            <a:r>
              <a:rPr lang="en-GB" sz="1000" dirty="0" smtClean="0">
                <a:latin typeface="Arial" panose="020B0604020202020204" pitchFamily="34" charset="0"/>
                <a:cs typeface="Arial" panose="020B0604020202020204" pitchFamily="34" charset="0"/>
              </a:rPr>
              <a:t>or </a:t>
            </a:r>
            <a:r>
              <a:rPr lang="en-GB" sz="1000" i="1" dirty="0" smtClean="0">
                <a:latin typeface="Arial" panose="020B0604020202020204" pitchFamily="34" charset="0"/>
                <a:cs typeface="Arial" panose="020B0604020202020204" pitchFamily="34" charset="0"/>
              </a:rPr>
              <a:t>The Avengers</a:t>
            </a:r>
            <a:r>
              <a:rPr lang="en-GB" sz="1000" dirty="0" smtClean="0">
                <a:latin typeface="Arial" panose="020B0604020202020204" pitchFamily="34" charset="0"/>
                <a:cs typeface="Arial" panose="020B0604020202020204" pitchFamily="34" charset="0"/>
              </a:rPr>
              <a:t>).</a:t>
            </a:r>
          </a:p>
          <a:p>
            <a:r>
              <a:rPr lang="en-GB" sz="1000" dirty="0" smtClean="0">
                <a:latin typeface="Arial" panose="020B0604020202020204" pitchFamily="34" charset="0"/>
                <a:cs typeface="Arial" panose="020B0604020202020204" pitchFamily="34" charset="0"/>
              </a:rPr>
              <a:t>Questions 1 to 3 are likely to be based upon media language and/or representation</a:t>
            </a:r>
          </a:p>
          <a:p>
            <a:r>
              <a:rPr lang="en-GB" sz="1000" dirty="0" smtClean="0">
                <a:latin typeface="Arial" panose="020B0604020202020204" pitchFamily="34" charset="0"/>
                <a:cs typeface="Arial" panose="020B0604020202020204" pitchFamily="34" charset="0"/>
              </a:rPr>
              <a:t>Questions 4 and 5 won’t be based upon the extract. </a:t>
            </a:r>
          </a:p>
          <a:p>
            <a:r>
              <a:rPr lang="en-GB" sz="1000" dirty="0" smtClean="0">
                <a:latin typeface="Arial" panose="020B0604020202020204" pitchFamily="34" charset="0"/>
                <a:cs typeface="Arial" panose="020B0604020202020204" pitchFamily="34" charset="0"/>
              </a:rPr>
              <a:t>These questions are likely to be industry and/or audience and/or context questions.</a:t>
            </a:r>
          </a:p>
          <a:p>
            <a:r>
              <a:rPr lang="en-GB" sz="1000" dirty="0" smtClean="0">
                <a:latin typeface="Arial" panose="020B0604020202020204" pitchFamily="34" charset="0"/>
                <a:cs typeface="Arial" panose="020B0604020202020204" pitchFamily="34" charset="0"/>
              </a:rPr>
              <a:t>At least one of Q4 or Q5 is likely to be based upon the set television drama not used in the extract (in this example Q5 is on </a:t>
            </a:r>
            <a:r>
              <a:rPr lang="en-GB" sz="1000" i="1" dirty="0" smtClean="0">
                <a:latin typeface="Arial" panose="020B0604020202020204" pitchFamily="34" charset="0"/>
                <a:cs typeface="Arial" panose="020B0604020202020204" pitchFamily="34" charset="0"/>
              </a:rPr>
              <a:t>The Avengers</a:t>
            </a:r>
            <a:r>
              <a:rPr lang="en-GB" sz="1000" dirty="0" smtClean="0">
                <a:latin typeface="Arial" panose="020B0604020202020204" pitchFamily="34" charset="0"/>
                <a:cs typeface="Arial" panose="020B0604020202020204" pitchFamily="34" charset="0"/>
              </a:rPr>
              <a:t> whereas the extract is from </a:t>
            </a:r>
            <a:r>
              <a:rPr lang="en-GB" sz="1000" i="1" dirty="0" smtClean="0">
                <a:latin typeface="Arial" panose="020B0604020202020204" pitchFamily="34" charset="0"/>
                <a:cs typeface="Arial" panose="020B0604020202020204" pitchFamily="34" charset="0"/>
              </a:rPr>
              <a:t>Cuffs</a:t>
            </a:r>
            <a:r>
              <a:rPr lang="en-GB" sz="1000" dirty="0" smtClean="0">
                <a:latin typeface="Arial" panose="020B0604020202020204" pitchFamily="34" charset="0"/>
                <a:cs typeface="Arial" panose="020B0604020202020204" pitchFamily="34" charset="0"/>
              </a:rPr>
              <a:t>).</a:t>
            </a:r>
            <a:endParaRPr lang="en-GB" sz="1000" dirty="0">
              <a:latin typeface="Arial" panose="020B0604020202020204" pitchFamily="34" charset="0"/>
              <a:cs typeface="Arial" panose="020B0604020202020204" pitchFamily="34" charset="0"/>
            </a:endParaRPr>
          </a:p>
        </p:txBody>
      </p:sp>
      <p:sp>
        <p:nvSpPr>
          <p:cNvPr id="17" name="Rounded Rectangle 16"/>
          <p:cNvSpPr/>
          <p:nvPr/>
        </p:nvSpPr>
        <p:spPr>
          <a:xfrm>
            <a:off x="8316416" y="240906"/>
            <a:ext cx="787536"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 (2.5%) </a:t>
            </a:r>
            <a:endParaRPr lang="en-GB" sz="1000" dirty="0">
              <a:latin typeface="Arial" panose="020B0604020202020204" pitchFamily="34" charset="0"/>
              <a:cs typeface="Arial" panose="020B0604020202020204" pitchFamily="34" charset="0"/>
            </a:endParaRPr>
          </a:p>
        </p:txBody>
      </p:sp>
      <p:cxnSp>
        <p:nvCxnSpPr>
          <p:cNvPr id="20" name="Straight Arrow Connector 19"/>
          <p:cNvCxnSpPr/>
          <p:nvPr/>
        </p:nvCxnSpPr>
        <p:spPr>
          <a:xfrm flipH="1">
            <a:off x="8316415" y="774576"/>
            <a:ext cx="193213" cy="350168"/>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3936778" y="1245396"/>
            <a:ext cx="67938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 (2.5%) </a:t>
            </a:r>
            <a:endParaRPr lang="en-GB" sz="1000" dirty="0">
              <a:latin typeface="Arial" panose="020B0604020202020204" pitchFamily="34" charset="0"/>
              <a:cs typeface="Arial" panose="020B0604020202020204" pitchFamily="34" charset="0"/>
            </a:endParaRPr>
          </a:p>
        </p:txBody>
      </p:sp>
      <p:cxnSp>
        <p:nvCxnSpPr>
          <p:cNvPr id="26" name="Straight Arrow Connector 25"/>
          <p:cNvCxnSpPr>
            <a:stCxn id="25" idx="2"/>
          </p:cNvCxnSpPr>
          <p:nvPr/>
        </p:nvCxnSpPr>
        <p:spPr>
          <a:xfrm flipH="1">
            <a:off x="4009895" y="1751772"/>
            <a:ext cx="266576" cy="253188"/>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27" name="Rounded Rectangle 26"/>
          <p:cNvSpPr/>
          <p:nvPr/>
        </p:nvSpPr>
        <p:spPr>
          <a:xfrm>
            <a:off x="4788024" y="1498584"/>
            <a:ext cx="658437"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AO2.2 (2.5%) </a:t>
            </a:r>
            <a:endParaRPr lang="en-GB" sz="1000" dirty="0">
              <a:latin typeface="Arial" panose="020B0604020202020204" pitchFamily="34" charset="0"/>
              <a:cs typeface="Arial" panose="020B0604020202020204" pitchFamily="34" charset="0"/>
            </a:endParaRPr>
          </a:p>
        </p:txBody>
      </p:sp>
      <p:cxnSp>
        <p:nvCxnSpPr>
          <p:cNvPr id="28" name="Straight Arrow Connector 27"/>
          <p:cNvCxnSpPr>
            <a:stCxn id="27" idx="2"/>
          </p:cNvCxnSpPr>
          <p:nvPr/>
        </p:nvCxnSpPr>
        <p:spPr>
          <a:xfrm flipH="1">
            <a:off x="4788024" y="2004960"/>
            <a:ext cx="329219" cy="188503"/>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3680841" y="3344856"/>
            <a:ext cx="668445"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 (5%) </a:t>
            </a:r>
            <a:endParaRPr lang="en-GB" sz="1000" dirty="0">
              <a:latin typeface="Arial" panose="020B0604020202020204" pitchFamily="34" charset="0"/>
              <a:cs typeface="Arial" panose="020B0604020202020204" pitchFamily="34" charset="0"/>
            </a:endParaRPr>
          </a:p>
        </p:txBody>
      </p:sp>
      <p:cxnSp>
        <p:nvCxnSpPr>
          <p:cNvPr id="30" name="Straight Arrow Connector 29"/>
          <p:cNvCxnSpPr>
            <a:stCxn id="29" idx="2"/>
          </p:cNvCxnSpPr>
          <p:nvPr/>
        </p:nvCxnSpPr>
        <p:spPr>
          <a:xfrm flipH="1">
            <a:off x="3803580" y="3851232"/>
            <a:ext cx="211484" cy="12121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3698239" y="4008482"/>
            <a:ext cx="688622"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AO2.2 (2.5%) </a:t>
            </a:r>
            <a:endParaRPr lang="en-GB" sz="1000" dirty="0">
              <a:latin typeface="Arial" panose="020B0604020202020204" pitchFamily="34" charset="0"/>
              <a:cs typeface="Arial" panose="020B0604020202020204" pitchFamily="34" charset="0"/>
            </a:endParaRPr>
          </a:p>
        </p:txBody>
      </p:sp>
      <p:cxnSp>
        <p:nvCxnSpPr>
          <p:cNvPr id="32" name="Straight Arrow Connector 31"/>
          <p:cNvCxnSpPr>
            <a:stCxn id="31" idx="1"/>
          </p:cNvCxnSpPr>
          <p:nvPr/>
        </p:nvCxnSpPr>
        <p:spPr>
          <a:xfrm flipH="1" flipV="1">
            <a:off x="3225554" y="4201063"/>
            <a:ext cx="472685" cy="60607"/>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33" name="Rounded Rectangle 32"/>
          <p:cNvSpPr/>
          <p:nvPr/>
        </p:nvSpPr>
        <p:spPr>
          <a:xfrm>
            <a:off x="8413021" y="4231366"/>
            <a:ext cx="690930"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AO1.1 (2.5%) </a:t>
            </a:r>
            <a:endParaRPr lang="en-GB" sz="1000" dirty="0">
              <a:latin typeface="Arial" panose="020B0604020202020204" pitchFamily="34" charset="0"/>
              <a:cs typeface="Arial" panose="020B0604020202020204" pitchFamily="34" charset="0"/>
            </a:endParaRPr>
          </a:p>
        </p:txBody>
      </p:sp>
      <p:cxnSp>
        <p:nvCxnSpPr>
          <p:cNvPr id="34" name="Straight Arrow Connector 33"/>
          <p:cNvCxnSpPr/>
          <p:nvPr/>
        </p:nvCxnSpPr>
        <p:spPr>
          <a:xfrm flipH="1">
            <a:off x="8202589" y="4514858"/>
            <a:ext cx="210432" cy="22288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8450064" y="4972385"/>
            <a:ext cx="653887"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AO1.2 (5%) </a:t>
            </a:r>
            <a:endParaRPr lang="en-GB" sz="1000" dirty="0">
              <a:latin typeface="Arial" panose="020B0604020202020204" pitchFamily="34" charset="0"/>
              <a:cs typeface="Arial" panose="020B0604020202020204" pitchFamily="34" charset="0"/>
            </a:endParaRPr>
          </a:p>
        </p:txBody>
      </p:sp>
      <p:cxnSp>
        <p:nvCxnSpPr>
          <p:cNvPr id="38" name="Straight Arrow Connector 37"/>
          <p:cNvCxnSpPr/>
          <p:nvPr/>
        </p:nvCxnSpPr>
        <p:spPr>
          <a:xfrm flipH="1">
            <a:off x="8230630" y="5340084"/>
            <a:ext cx="208451" cy="277354"/>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7878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10"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par>
                                <p:cTn id="24" presetID="10" presetClass="entr" presetSubtype="0" fill="hold"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par>
                                <p:cTn id="32" presetID="10" presetClass="entr" presetSubtype="0" fill="hold"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fade">
                                      <p:cBhvr>
                                        <p:cTn id="39" dur="500"/>
                                        <p:tgtEl>
                                          <p:spTgt spid="23"/>
                                        </p:tgtEl>
                                      </p:cBhvr>
                                    </p:animEffect>
                                  </p:childTnLst>
                                </p:cTn>
                              </p:par>
                              <p:par>
                                <p:cTn id="40" presetID="10" presetClass="entr" presetSubtype="0" fill="hold"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fade">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par>
                                <p:cTn id="53" presetID="10" presetClass="entr" presetSubtype="0" fill="hold"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fade">
                                      <p:cBhvr>
                                        <p:cTn id="55" dur="500"/>
                                        <p:tgtEl>
                                          <p:spTgt spid="20"/>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fade">
                                      <p:cBhvr>
                                        <p:cTn id="60" dur="500"/>
                                        <p:tgtEl>
                                          <p:spTgt spid="25"/>
                                        </p:tgtEl>
                                      </p:cBhvr>
                                    </p:animEffect>
                                  </p:childTnLst>
                                </p:cTn>
                              </p:par>
                              <p:par>
                                <p:cTn id="61" presetID="10" presetClass="entr" presetSubtype="0" fill="hold"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fade">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fade">
                                      <p:cBhvr>
                                        <p:cTn id="68" dur="500"/>
                                        <p:tgtEl>
                                          <p:spTgt spid="27"/>
                                        </p:tgtEl>
                                      </p:cBhvr>
                                    </p:animEffect>
                                  </p:childTnLst>
                                </p:cTn>
                              </p:par>
                              <p:par>
                                <p:cTn id="69" presetID="10" presetClass="entr" presetSubtype="0" fill="hold" nodeType="withEffect">
                                  <p:stCondLst>
                                    <p:cond delay="0"/>
                                  </p:stCondLst>
                                  <p:childTnLst>
                                    <p:set>
                                      <p:cBhvr>
                                        <p:cTn id="70" dur="1" fill="hold">
                                          <p:stCondLst>
                                            <p:cond delay="0"/>
                                          </p:stCondLst>
                                        </p:cTn>
                                        <p:tgtEl>
                                          <p:spTgt spid="28"/>
                                        </p:tgtEl>
                                        <p:attrNameLst>
                                          <p:attrName>style.visibility</p:attrName>
                                        </p:attrNameLst>
                                      </p:cBhvr>
                                      <p:to>
                                        <p:strVal val="visible"/>
                                      </p:to>
                                    </p:set>
                                    <p:animEffect transition="in" filter="fade">
                                      <p:cBhvr>
                                        <p:cTn id="71" dur="500"/>
                                        <p:tgtEl>
                                          <p:spTgt spid="28"/>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29"/>
                                        </p:tgtEl>
                                        <p:attrNameLst>
                                          <p:attrName>style.visibility</p:attrName>
                                        </p:attrNameLst>
                                      </p:cBhvr>
                                      <p:to>
                                        <p:strVal val="visible"/>
                                      </p:to>
                                    </p:set>
                                    <p:animEffect transition="in" filter="fade">
                                      <p:cBhvr>
                                        <p:cTn id="76" dur="500"/>
                                        <p:tgtEl>
                                          <p:spTgt spid="29"/>
                                        </p:tgtEl>
                                      </p:cBhvr>
                                    </p:animEffect>
                                  </p:childTnLst>
                                </p:cTn>
                              </p:par>
                              <p:par>
                                <p:cTn id="77" presetID="10" presetClass="entr" presetSubtype="0" fill="hold" nodeType="withEffect">
                                  <p:stCondLst>
                                    <p:cond delay="0"/>
                                  </p:stCondLst>
                                  <p:childTnLst>
                                    <p:set>
                                      <p:cBhvr>
                                        <p:cTn id="78" dur="1" fill="hold">
                                          <p:stCondLst>
                                            <p:cond delay="0"/>
                                          </p:stCondLst>
                                        </p:cTn>
                                        <p:tgtEl>
                                          <p:spTgt spid="30"/>
                                        </p:tgtEl>
                                        <p:attrNameLst>
                                          <p:attrName>style.visibility</p:attrName>
                                        </p:attrNameLst>
                                      </p:cBhvr>
                                      <p:to>
                                        <p:strVal val="visible"/>
                                      </p:to>
                                    </p:set>
                                    <p:animEffect transition="in" filter="fade">
                                      <p:cBhvr>
                                        <p:cTn id="79" dur="500"/>
                                        <p:tgtEl>
                                          <p:spTgt spid="30"/>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31"/>
                                        </p:tgtEl>
                                        <p:attrNameLst>
                                          <p:attrName>style.visibility</p:attrName>
                                        </p:attrNameLst>
                                      </p:cBhvr>
                                      <p:to>
                                        <p:strVal val="visible"/>
                                      </p:to>
                                    </p:set>
                                    <p:animEffect transition="in" filter="fade">
                                      <p:cBhvr>
                                        <p:cTn id="84" dur="500"/>
                                        <p:tgtEl>
                                          <p:spTgt spid="31"/>
                                        </p:tgtEl>
                                      </p:cBhvr>
                                    </p:animEffect>
                                  </p:childTnLst>
                                </p:cTn>
                              </p:par>
                              <p:par>
                                <p:cTn id="85" presetID="10" presetClass="entr" presetSubtype="0" fill="hold" nodeType="with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fade">
                                      <p:cBhvr>
                                        <p:cTn id="87" dur="500"/>
                                        <p:tgtEl>
                                          <p:spTgt spid="32"/>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3"/>
                                        </p:tgtEl>
                                        <p:attrNameLst>
                                          <p:attrName>style.visibility</p:attrName>
                                        </p:attrNameLst>
                                      </p:cBhvr>
                                      <p:to>
                                        <p:strVal val="visible"/>
                                      </p:to>
                                    </p:set>
                                    <p:animEffect transition="in" filter="fade">
                                      <p:cBhvr>
                                        <p:cTn id="92" dur="500"/>
                                        <p:tgtEl>
                                          <p:spTgt spid="33"/>
                                        </p:tgtEl>
                                      </p:cBhvr>
                                    </p:animEffect>
                                  </p:childTnLst>
                                </p:cTn>
                              </p:par>
                              <p:par>
                                <p:cTn id="93" presetID="10" presetClass="entr" presetSubtype="0" fill="hold" nodeType="withEffect">
                                  <p:stCondLst>
                                    <p:cond delay="0"/>
                                  </p:stCondLst>
                                  <p:childTnLst>
                                    <p:set>
                                      <p:cBhvr>
                                        <p:cTn id="94" dur="1" fill="hold">
                                          <p:stCondLst>
                                            <p:cond delay="0"/>
                                          </p:stCondLst>
                                        </p:cTn>
                                        <p:tgtEl>
                                          <p:spTgt spid="34"/>
                                        </p:tgtEl>
                                        <p:attrNameLst>
                                          <p:attrName>style.visibility</p:attrName>
                                        </p:attrNameLst>
                                      </p:cBhvr>
                                      <p:to>
                                        <p:strVal val="visible"/>
                                      </p:to>
                                    </p:set>
                                    <p:animEffect transition="in" filter="fade">
                                      <p:cBhvr>
                                        <p:cTn id="95" dur="500"/>
                                        <p:tgtEl>
                                          <p:spTgt spid="34"/>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37"/>
                                        </p:tgtEl>
                                        <p:attrNameLst>
                                          <p:attrName>style.visibility</p:attrName>
                                        </p:attrNameLst>
                                      </p:cBhvr>
                                      <p:to>
                                        <p:strVal val="visible"/>
                                      </p:to>
                                    </p:set>
                                    <p:animEffect transition="in" filter="fade">
                                      <p:cBhvr>
                                        <p:cTn id="100" dur="500"/>
                                        <p:tgtEl>
                                          <p:spTgt spid="37"/>
                                        </p:tgtEl>
                                      </p:cBhvr>
                                    </p:animEffect>
                                  </p:childTnLst>
                                </p:cTn>
                              </p:par>
                              <p:par>
                                <p:cTn id="101" presetID="10" presetClass="entr" presetSubtype="0" fill="hold" nodeType="withEffect">
                                  <p:stCondLst>
                                    <p:cond delay="0"/>
                                  </p:stCondLst>
                                  <p:childTnLst>
                                    <p:set>
                                      <p:cBhvr>
                                        <p:cTn id="102" dur="1" fill="hold">
                                          <p:stCondLst>
                                            <p:cond delay="0"/>
                                          </p:stCondLst>
                                        </p:cTn>
                                        <p:tgtEl>
                                          <p:spTgt spid="38"/>
                                        </p:tgtEl>
                                        <p:attrNameLst>
                                          <p:attrName>style.visibility</p:attrName>
                                        </p:attrNameLst>
                                      </p:cBhvr>
                                      <p:to>
                                        <p:strVal val="visible"/>
                                      </p:to>
                                    </p:set>
                                    <p:animEffect transition="in" filter="fade">
                                      <p:cBhvr>
                                        <p:cTn id="103"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9" grpId="0" animBg="1"/>
      <p:bldP spid="15" grpId="0" animBg="1"/>
      <p:bldP spid="23" grpId="0" animBg="1"/>
      <p:bldP spid="8" grpId="0" animBg="1"/>
      <p:bldP spid="17" grpId="0" animBg="1"/>
      <p:bldP spid="25" grpId="0" animBg="1"/>
      <p:bldP spid="27" grpId="0" animBg="1"/>
      <p:bldP spid="29" grpId="0" animBg="1"/>
      <p:bldP spid="31" grpId="0" animBg="1"/>
      <p:bldP spid="33" grpId="0" animBg="1"/>
      <p:bldP spid="3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507282" y="620688"/>
            <a:ext cx="8025158" cy="5480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spAutoFit/>
          </a:bodyPr>
          <a:lstStyle>
            <a:lvl1pPr fontAlgn="base">
              <a:spcBef>
                <a:spcPct val="0"/>
              </a:spcBef>
              <a:spcAft>
                <a:spcPct val="0"/>
              </a:spcAft>
              <a:tabLst>
                <a:tab pos="652463" algn="l"/>
              </a:tabLst>
              <a:defRPr>
                <a:solidFill>
                  <a:schemeClr val="tx1"/>
                </a:solidFill>
                <a:latin typeface="Arial" pitchFamily="34" charset="0"/>
                <a:cs typeface="Arial" pitchFamily="34" charset="0"/>
              </a:defRPr>
            </a:lvl1pPr>
            <a:lvl2pPr fontAlgn="base">
              <a:spcBef>
                <a:spcPct val="0"/>
              </a:spcBef>
              <a:spcAft>
                <a:spcPct val="0"/>
              </a:spcAft>
              <a:tabLst>
                <a:tab pos="652463" algn="l"/>
              </a:tabLst>
              <a:defRPr>
                <a:solidFill>
                  <a:schemeClr val="tx1"/>
                </a:solidFill>
                <a:latin typeface="Arial" pitchFamily="34" charset="0"/>
                <a:cs typeface="Arial" pitchFamily="34" charset="0"/>
              </a:defRPr>
            </a:lvl2pPr>
            <a:lvl3pPr fontAlgn="base">
              <a:spcBef>
                <a:spcPct val="0"/>
              </a:spcBef>
              <a:spcAft>
                <a:spcPct val="0"/>
              </a:spcAft>
              <a:tabLst>
                <a:tab pos="652463" algn="l"/>
              </a:tabLst>
              <a:defRPr>
                <a:solidFill>
                  <a:schemeClr val="tx1"/>
                </a:solidFill>
                <a:latin typeface="Arial" pitchFamily="34" charset="0"/>
                <a:cs typeface="Arial" pitchFamily="34" charset="0"/>
              </a:defRPr>
            </a:lvl3pPr>
            <a:lvl4pPr fontAlgn="base">
              <a:spcBef>
                <a:spcPct val="0"/>
              </a:spcBef>
              <a:spcAft>
                <a:spcPct val="0"/>
              </a:spcAft>
              <a:tabLst>
                <a:tab pos="652463" algn="l"/>
              </a:tabLst>
              <a:defRPr>
                <a:solidFill>
                  <a:schemeClr val="tx1"/>
                </a:solidFill>
                <a:latin typeface="Arial" pitchFamily="34" charset="0"/>
                <a:cs typeface="Arial" pitchFamily="34" charset="0"/>
              </a:defRPr>
            </a:lvl4pPr>
            <a:lvl5pPr fontAlgn="base">
              <a:spcBef>
                <a:spcPct val="0"/>
              </a:spcBef>
              <a:spcAft>
                <a:spcPct val="0"/>
              </a:spcAft>
              <a:tabLst>
                <a:tab pos="652463" algn="l"/>
              </a:tabLst>
              <a:defRPr>
                <a:solidFill>
                  <a:schemeClr val="tx1"/>
                </a:solidFill>
                <a:latin typeface="Arial" pitchFamily="34" charset="0"/>
                <a:cs typeface="Arial" pitchFamily="34" charset="0"/>
              </a:defRPr>
            </a:lvl5pPr>
            <a:lvl6pPr fontAlgn="base">
              <a:spcBef>
                <a:spcPct val="0"/>
              </a:spcBef>
              <a:spcAft>
                <a:spcPct val="0"/>
              </a:spcAft>
              <a:tabLst>
                <a:tab pos="652463" algn="l"/>
              </a:tabLst>
              <a:defRPr>
                <a:solidFill>
                  <a:schemeClr val="tx1"/>
                </a:solidFill>
                <a:latin typeface="Arial" pitchFamily="34" charset="0"/>
                <a:cs typeface="Arial" pitchFamily="34" charset="0"/>
              </a:defRPr>
            </a:lvl6pPr>
            <a:lvl7pPr fontAlgn="base">
              <a:spcBef>
                <a:spcPct val="0"/>
              </a:spcBef>
              <a:spcAft>
                <a:spcPct val="0"/>
              </a:spcAft>
              <a:tabLst>
                <a:tab pos="652463" algn="l"/>
              </a:tabLst>
              <a:defRPr>
                <a:solidFill>
                  <a:schemeClr val="tx1"/>
                </a:solidFill>
                <a:latin typeface="Arial" pitchFamily="34" charset="0"/>
                <a:cs typeface="Arial" pitchFamily="34" charset="0"/>
              </a:defRPr>
            </a:lvl7pPr>
            <a:lvl8pPr fontAlgn="base">
              <a:spcBef>
                <a:spcPct val="0"/>
              </a:spcBef>
              <a:spcAft>
                <a:spcPct val="0"/>
              </a:spcAft>
              <a:tabLst>
                <a:tab pos="652463" algn="l"/>
              </a:tabLst>
              <a:defRPr>
                <a:solidFill>
                  <a:schemeClr val="tx1"/>
                </a:solidFill>
                <a:latin typeface="Arial" pitchFamily="34" charset="0"/>
                <a:cs typeface="Arial" pitchFamily="34" charset="0"/>
              </a:defRPr>
            </a:lvl8pPr>
            <a:lvl9pPr fontAlgn="base">
              <a:spcBef>
                <a:spcPct val="0"/>
              </a:spcBef>
              <a:spcAft>
                <a:spcPct val="0"/>
              </a:spcAft>
              <a:tabLst>
                <a:tab pos="652463" algn="l"/>
              </a:tabLst>
              <a:defRPr>
                <a:solidFill>
                  <a:schemeClr val="tx1"/>
                </a:solidFill>
                <a:latin typeface="Arial" pitchFamily="34" charset="0"/>
                <a:cs typeface="Arial"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652463" algn="l"/>
              </a:tabLst>
            </a:pPr>
            <a:endParaRPr kumimoji="0" lang="en-US" altLang="en-US" sz="1400" b="0" i="0" u="none" strike="noStrike" cap="none" normalizeH="0" baseline="0" dirty="0" smtClean="0">
              <a:ln>
                <a:noFill/>
              </a:ln>
              <a:solidFill>
                <a:schemeClr val="tx1"/>
              </a:solidFill>
              <a:effectLst/>
              <a:ea typeface="Arial" pitchFamily="34" charset="0"/>
              <a:cs typeface="Times New Roman" pitchFamily="18" charset="0"/>
            </a:endParaRPr>
          </a:p>
          <a:p>
            <a:pPr marL="342900" indent="-342900" eaLnBrk="0" hangingPunct="0">
              <a:buFont typeface="+mj-lt"/>
              <a:buAutoNum type="arabicPeriod" startAt="6"/>
              <a:tabLst>
                <a:tab pos="652463" algn="l"/>
                <a:tab pos="7718425" algn="r"/>
              </a:tabLst>
            </a:pPr>
            <a:r>
              <a:rPr lang="en-US" sz="1400" dirty="0" smtClean="0"/>
              <a:t>Identify </a:t>
            </a:r>
            <a:r>
              <a:rPr lang="en-US" sz="1400" dirty="0"/>
              <a:t>the organisation that 'age rates' video games in </a:t>
            </a:r>
            <a:r>
              <a:rPr lang="en-US" sz="1400"/>
              <a:t>the </a:t>
            </a:r>
            <a:r>
              <a:rPr lang="en-US" sz="1400" smtClean="0"/>
              <a:t>UK.</a:t>
            </a:r>
            <a:r>
              <a:rPr kumimoji="0" lang="en-US" altLang="en-US" sz="1400" b="0" i="0" u="none" strike="noStrike" cap="none" normalizeH="0" baseline="0" dirty="0" smtClean="0">
                <a:ln>
                  <a:noFill/>
                </a:ln>
                <a:solidFill>
                  <a:schemeClr val="tx1"/>
                </a:solidFill>
                <a:effectLst/>
                <a:ea typeface="Arial" pitchFamily="34" charset="0"/>
                <a:cs typeface="Times New Roman" pitchFamily="18" charset="0"/>
              </a:rPr>
              <a:t>	</a:t>
            </a:r>
            <a:r>
              <a:rPr kumimoji="0" lang="en-US" altLang="en-US" sz="1400" b="1" i="0" u="none" strike="noStrike" cap="none" normalizeH="0" baseline="0" dirty="0" smtClean="0">
                <a:ln>
                  <a:noFill/>
                </a:ln>
                <a:solidFill>
                  <a:schemeClr val="tx1"/>
                </a:solidFill>
                <a:effectLst/>
                <a:ea typeface="Arial" pitchFamily="34" charset="0"/>
                <a:cs typeface="Times New Roman" pitchFamily="18" charset="0"/>
              </a:rPr>
              <a:t>[1]</a:t>
            </a:r>
          </a:p>
          <a:p>
            <a:pPr marL="342900" indent="-342900" eaLnBrk="0" hangingPunct="0">
              <a:buFont typeface="+mj-lt"/>
              <a:buAutoNum type="arabicPeriod" startAt="6"/>
              <a:tabLst>
                <a:tab pos="652463" algn="l"/>
                <a:tab pos="7718425" algn="r"/>
              </a:tabLst>
            </a:pPr>
            <a:endParaRPr lang="en-US" altLang="en-US" sz="1400" b="1" dirty="0">
              <a:ea typeface="Arial" pitchFamily="34" charset="0"/>
              <a:cs typeface="Times New Roman" pitchFamily="18" charset="0"/>
            </a:endParaRPr>
          </a:p>
          <a:p>
            <a:pPr marL="342900" indent="-342900" eaLnBrk="0" hangingPunct="0">
              <a:buFont typeface="+mj-lt"/>
              <a:buAutoNum type="arabicPeriod" startAt="6"/>
              <a:tabLst>
                <a:tab pos="652463" algn="l"/>
                <a:tab pos="7718425" algn="r"/>
              </a:tabLst>
            </a:pPr>
            <a:r>
              <a:rPr lang="en-US" altLang="en-US" sz="1400" dirty="0" smtClean="0">
                <a:ea typeface="Arial" pitchFamily="34" charset="0"/>
                <a:cs typeface="Times New Roman" pitchFamily="18" charset="0"/>
              </a:rPr>
              <a:t>Explain </a:t>
            </a:r>
            <a:r>
              <a:rPr lang="en-US" altLang="en-US" sz="1400" b="1" dirty="0">
                <a:ea typeface="Arial" pitchFamily="34" charset="0"/>
                <a:cs typeface="Times New Roman" pitchFamily="18" charset="0"/>
              </a:rPr>
              <a:t>two</a:t>
            </a:r>
            <a:r>
              <a:rPr lang="en-US" altLang="en-US" sz="1400" dirty="0">
                <a:ea typeface="Arial" pitchFamily="34" charset="0"/>
                <a:cs typeface="Times New Roman" pitchFamily="18" charset="0"/>
              </a:rPr>
              <a:t> reasons why a film company would release a video game linked to a film</a:t>
            </a:r>
            <a:r>
              <a:rPr lang="en-US" altLang="en-US" sz="1400" dirty="0" smtClean="0">
                <a:ea typeface="Arial" pitchFamily="34" charset="0"/>
                <a:cs typeface="Times New Roman" pitchFamily="18" charset="0"/>
              </a:rPr>
              <a:t>.	</a:t>
            </a:r>
            <a:r>
              <a:rPr lang="en-US" altLang="en-US" sz="1400" b="1" dirty="0" smtClean="0">
                <a:ea typeface="Arial" pitchFamily="34" charset="0"/>
                <a:cs typeface="Times New Roman" pitchFamily="18" charset="0"/>
              </a:rPr>
              <a:t>[4]</a:t>
            </a:r>
          </a:p>
          <a:p>
            <a:pPr marL="800100" lvl="1" indent="-342900" eaLnBrk="0" hangingPunct="0">
              <a:buFont typeface="Arial" panose="020B0604020202020204" pitchFamily="34" charset="0"/>
              <a:buChar char="•"/>
              <a:tabLst>
                <a:tab pos="652463" algn="l"/>
                <a:tab pos="7718425" algn="r"/>
              </a:tabLst>
            </a:pPr>
            <a:endParaRPr lang="en-US" altLang="en-US" sz="1400" dirty="0">
              <a:ea typeface="Arial" pitchFamily="34" charset="0"/>
              <a:cs typeface="Times New Roman" pitchFamily="18" charset="0"/>
            </a:endParaRPr>
          </a:p>
          <a:p>
            <a:pPr marL="342900" indent="-342900" eaLnBrk="0" hangingPunct="0">
              <a:buFont typeface="+mj-lt"/>
              <a:buAutoNum type="arabicPeriod" startAt="6"/>
              <a:tabLst>
                <a:tab pos="652463" algn="l"/>
                <a:tab pos="7718425" algn="r"/>
              </a:tabLst>
            </a:pPr>
            <a:r>
              <a:rPr lang="en-US" altLang="en-US" sz="1400" dirty="0" smtClean="0">
                <a:ea typeface="Arial" pitchFamily="34" charset="0"/>
                <a:cs typeface="Times New Roman" pitchFamily="18" charset="0"/>
              </a:rPr>
              <a:t>Explain </a:t>
            </a:r>
            <a:r>
              <a:rPr lang="en-US" altLang="en-US" sz="1400" dirty="0">
                <a:ea typeface="Arial" pitchFamily="34" charset="0"/>
                <a:cs typeface="Times New Roman" pitchFamily="18" charset="0"/>
              </a:rPr>
              <a:t>at least </a:t>
            </a:r>
            <a:r>
              <a:rPr lang="en-US" altLang="en-US" sz="1400" b="1" dirty="0">
                <a:ea typeface="Arial" pitchFamily="34" charset="0"/>
                <a:cs typeface="Times New Roman" pitchFamily="18" charset="0"/>
              </a:rPr>
              <a:t>two</a:t>
            </a:r>
            <a:r>
              <a:rPr lang="en-US" altLang="en-US" sz="1400" dirty="0">
                <a:ea typeface="Arial" pitchFamily="34" charset="0"/>
                <a:cs typeface="Times New Roman" pitchFamily="18" charset="0"/>
              </a:rPr>
              <a:t> uses and gratifications of video games using Blumler and Katz's theory. Refer to </a:t>
            </a:r>
            <a:r>
              <a:rPr lang="en-US" altLang="en-US" sz="1400" i="1" dirty="0">
                <a:ea typeface="Arial" pitchFamily="34" charset="0"/>
                <a:cs typeface="Times New Roman" pitchFamily="18" charset="0"/>
              </a:rPr>
              <a:t>The Lego Movie Video Game </a:t>
            </a:r>
            <a:r>
              <a:rPr lang="en-US" altLang="en-US" sz="1400" dirty="0">
                <a:ea typeface="Arial" pitchFamily="34" charset="0"/>
                <a:cs typeface="Times New Roman" pitchFamily="18" charset="0"/>
              </a:rPr>
              <a:t>to support your answer.</a:t>
            </a:r>
            <a:r>
              <a:rPr lang="en-US" altLang="en-US" sz="1400" dirty="0" smtClean="0">
                <a:ea typeface="Arial" pitchFamily="34" charset="0"/>
                <a:cs typeface="Times New Roman" pitchFamily="18" charset="0"/>
              </a:rPr>
              <a:t>	</a:t>
            </a:r>
            <a:r>
              <a:rPr lang="en-US" altLang="en-US" sz="1400" b="1" dirty="0" smtClean="0">
                <a:ea typeface="Arial" pitchFamily="34" charset="0"/>
                <a:cs typeface="Times New Roman" pitchFamily="18" charset="0"/>
              </a:rPr>
              <a:t>[10]</a:t>
            </a:r>
            <a:endParaRPr lang="en-US" altLang="en-US" sz="1400" dirty="0" smtClean="0">
              <a:ea typeface="Arial" pitchFamily="34" charset="0"/>
              <a:cs typeface="Times New Roman" pitchFamily="18" charset="0"/>
            </a:endParaRPr>
          </a:p>
          <a:p>
            <a:pPr marL="342900" indent="-342900" eaLnBrk="0" hangingPunct="0">
              <a:buFont typeface="+mj-lt"/>
              <a:buAutoNum type="arabicPeriod" startAt="6"/>
              <a:tabLst>
                <a:tab pos="652463" algn="l"/>
                <a:tab pos="7718425" algn="r"/>
              </a:tabLst>
            </a:pPr>
            <a:endParaRPr lang="en-US" altLang="en-US" sz="1400" dirty="0">
              <a:ea typeface="Arial" pitchFamily="34" charset="0"/>
              <a:cs typeface="Times New Roman" pitchFamily="18" charset="0"/>
            </a:endParaRPr>
          </a:p>
          <a:p>
            <a:pPr marL="342900" indent="-342900" eaLnBrk="0" hangingPunct="0">
              <a:buFont typeface="+mj-lt"/>
              <a:buAutoNum type="arabicPeriod" startAt="6"/>
              <a:tabLst>
                <a:tab pos="652463" algn="l"/>
                <a:tab pos="7718425" algn="r"/>
              </a:tabLst>
            </a:pPr>
            <a:r>
              <a:rPr lang="en-US" altLang="en-US" sz="1400" dirty="0" smtClean="0">
                <a:ea typeface="Arial" pitchFamily="34" charset="0"/>
                <a:cs typeface="Times New Roman" pitchFamily="18" charset="0"/>
              </a:rPr>
              <a:t>Analyse </a:t>
            </a:r>
            <a:r>
              <a:rPr lang="en-US" altLang="en-US" sz="1400" dirty="0">
                <a:ea typeface="Arial" pitchFamily="34" charset="0"/>
                <a:cs typeface="Times New Roman" pitchFamily="18" charset="0"/>
              </a:rPr>
              <a:t>how genre codes have been used in </a:t>
            </a:r>
            <a:r>
              <a:rPr lang="en-US" altLang="en-US" sz="1400" i="1" dirty="0">
                <a:ea typeface="Arial" pitchFamily="34" charset="0"/>
                <a:cs typeface="Times New Roman" pitchFamily="18" charset="0"/>
              </a:rPr>
              <a:t>The Lego Movie </a:t>
            </a:r>
            <a:r>
              <a:rPr lang="en-US" altLang="en-US" sz="1400" dirty="0">
                <a:ea typeface="Arial" pitchFamily="34" charset="0"/>
                <a:cs typeface="Times New Roman" pitchFamily="18" charset="0"/>
              </a:rPr>
              <a:t>poster campaign to appeal to a family </a:t>
            </a:r>
            <a:r>
              <a:rPr lang="en-US" altLang="en-US" sz="1400" dirty="0" smtClean="0">
                <a:ea typeface="Arial" pitchFamily="34" charset="0"/>
                <a:cs typeface="Times New Roman" pitchFamily="18" charset="0"/>
              </a:rPr>
              <a:t>audience.</a:t>
            </a:r>
            <a:br>
              <a:rPr lang="en-US" altLang="en-US" sz="1400" dirty="0" smtClean="0">
                <a:ea typeface="Arial" pitchFamily="34" charset="0"/>
                <a:cs typeface="Times New Roman" pitchFamily="18" charset="0"/>
              </a:rPr>
            </a:br>
            <a:r>
              <a:rPr lang="en-US" altLang="en-US" sz="1400" dirty="0" smtClean="0">
                <a:ea typeface="Arial" pitchFamily="34" charset="0"/>
                <a:cs typeface="Times New Roman" pitchFamily="18" charset="0"/>
              </a:rPr>
              <a:t/>
            </a:r>
            <a:br>
              <a:rPr lang="en-US" altLang="en-US" sz="1400" dirty="0" smtClean="0">
                <a:ea typeface="Arial" pitchFamily="34" charset="0"/>
                <a:cs typeface="Times New Roman" pitchFamily="18" charset="0"/>
              </a:rPr>
            </a:br>
            <a:r>
              <a:rPr lang="en-US" altLang="en-US" sz="1400" dirty="0" smtClean="0">
                <a:ea typeface="Arial" pitchFamily="34" charset="0"/>
                <a:cs typeface="Times New Roman" pitchFamily="18" charset="0"/>
              </a:rPr>
              <a:t>In </a:t>
            </a:r>
            <a:r>
              <a:rPr lang="en-US" altLang="en-US" sz="1400" dirty="0">
                <a:ea typeface="Arial" pitchFamily="34" charset="0"/>
                <a:cs typeface="Times New Roman" pitchFamily="18" charset="0"/>
              </a:rPr>
              <a:t>your answer you must also refer to relevant media </a:t>
            </a:r>
            <a:r>
              <a:rPr lang="en-US" altLang="en-US" sz="1400" dirty="0" smtClean="0">
                <a:ea typeface="Arial" pitchFamily="34" charset="0"/>
                <a:cs typeface="Times New Roman" pitchFamily="18" charset="0"/>
              </a:rPr>
              <a:t>contexts.	</a:t>
            </a:r>
            <a:r>
              <a:rPr lang="en-US" altLang="en-US" sz="1400" b="1" dirty="0">
                <a:ea typeface="Arial" pitchFamily="34" charset="0"/>
                <a:cs typeface="Times New Roman" pitchFamily="18" charset="0"/>
              </a:rPr>
              <a:t>[10</a:t>
            </a:r>
            <a:r>
              <a:rPr lang="en-US" altLang="en-US" sz="1400" b="1" dirty="0" smtClean="0">
                <a:ea typeface="Arial" pitchFamily="34" charset="0"/>
                <a:cs typeface="Times New Roman" pitchFamily="18" charset="0"/>
              </a:rPr>
              <a:t>]</a:t>
            </a:r>
            <a:r>
              <a:rPr lang="en-US" altLang="en-US" sz="1400" dirty="0" smtClean="0">
                <a:ea typeface="Arial" pitchFamily="34" charset="0"/>
                <a:cs typeface="Times New Roman" pitchFamily="18" charset="0"/>
              </a:rPr>
              <a:t/>
            </a:r>
            <a:br>
              <a:rPr lang="en-US" altLang="en-US" sz="1400" dirty="0" smtClean="0">
                <a:ea typeface="Arial" pitchFamily="34" charset="0"/>
                <a:cs typeface="Times New Roman" pitchFamily="18" charset="0"/>
              </a:rPr>
            </a:br>
            <a:r>
              <a:rPr lang="en-US" altLang="en-US" sz="1400" dirty="0" smtClean="0">
                <a:ea typeface="Arial" pitchFamily="34" charset="0"/>
                <a:cs typeface="Times New Roman" pitchFamily="18" charset="0"/>
              </a:rPr>
              <a:t/>
            </a:r>
            <a:br>
              <a:rPr lang="en-US" altLang="en-US" sz="1400" dirty="0" smtClean="0">
                <a:ea typeface="Arial" pitchFamily="34" charset="0"/>
                <a:cs typeface="Times New Roman" pitchFamily="18" charset="0"/>
              </a:rPr>
            </a:br>
            <a:r>
              <a:rPr lang="en-US" altLang="en-US" sz="1400" dirty="0" smtClean="0">
                <a:ea typeface="Arial" pitchFamily="34" charset="0"/>
                <a:cs typeface="Times New Roman" pitchFamily="18" charset="0"/>
              </a:rPr>
              <a:t>NB </a:t>
            </a:r>
            <a:r>
              <a:rPr lang="en-US" altLang="en-US" sz="1400" dirty="0">
                <a:ea typeface="Arial" pitchFamily="34" charset="0"/>
                <a:cs typeface="Times New Roman" pitchFamily="18" charset="0"/>
              </a:rPr>
              <a:t>- Due to copyright, we are unable to provide the images of the poster campaign here. However, the list below contains details of the images</a:t>
            </a:r>
            <a:r>
              <a:rPr lang="en-US" altLang="en-US" sz="1400" dirty="0" smtClean="0">
                <a:ea typeface="Arial" pitchFamily="34" charset="0"/>
                <a:cs typeface="Times New Roman" pitchFamily="18" charset="0"/>
              </a:rPr>
              <a:t>.</a:t>
            </a:r>
            <a:endParaRPr lang="en-US" altLang="en-US" sz="1400" dirty="0">
              <a:ea typeface="Arial" pitchFamily="34" charset="0"/>
              <a:cs typeface="Times New Roman" pitchFamily="18" charset="0"/>
            </a:endParaRPr>
          </a:p>
          <a:p>
            <a:pPr marL="355600" eaLnBrk="0" hangingPunct="0">
              <a:tabLst>
                <a:tab pos="652463" algn="l"/>
                <a:tab pos="7718425" algn="r"/>
              </a:tabLst>
            </a:pPr>
            <a:r>
              <a:rPr lang="en-US" altLang="en-US" sz="1400" dirty="0" smtClean="0">
                <a:ea typeface="Arial" pitchFamily="34" charset="0"/>
                <a:cs typeface="Times New Roman" pitchFamily="18" charset="0"/>
              </a:rPr>
              <a:t>1	The </a:t>
            </a:r>
            <a:r>
              <a:rPr lang="en-US" altLang="en-US" sz="1400" dirty="0">
                <a:ea typeface="Arial" pitchFamily="34" charset="0"/>
                <a:cs typeface="Times New Roman" pitchFamily="18" charset="0"/>
              </a:rPr>
              <a:t>main poster featuring an ensemble cast, running from danger </a:t>
            </a:r>
            <a:r>
              <a:rPr lang="en-US" altLang="en-US" sz="1400" dirty="0" smtClean="0">
                <a:ea typeface="Arial" pitchFamily="34" charset="0"/>
                <a:cs typeface="Times New Roman" pitchFamily="18" charset="0"/>
              </a:rPr>
              <a:t>(</a:t>
            </a:r>
            <a:r>
              <a:rPr lang="en-US" altLang="en-US" sz="1400" dirty="0" smtClean="0">
                <a:ea typeface="Arial" pitchFamily="34" charset="0"/>
                <a:cs typeface="Times New Roman" pitchFamily="18" charset="0"/>
                <a:hlinkClick r:id="rId3"/>
              </a:rPr>
              <a:t>http://www.impawards.com/2014/lego_movie_ver9.html</a:t>
            </a:r>
            <a:r>
              <a:rPr lang="en-US" altLang="en-US" sz="1400" dirty="0" smtClean="0">
                <a:ea typeface="Arial" pitchFamily="34" charset="0"/>
                <a:cs typeface="Times New Roman" pitchFamily="18" charset="0"/>
              </a:rPr>
              <a:t>)</a:t>
            </a:r>
            <a:endParaRPr lang="en-US" altLang="en-US" sz="1400" dirty="0">
              <a:ea typeface="Arial" pitchFamily="34" charset="0"/>
              <a:cs typeface="Times New Roman" pitchFamily="18" charset="0"/>
            </a:endParaRPr>
          </a:p>
          <a:p>
            <a:pPr marL="355600" eaLnBrk="0" hangingPunct="0">
              <a:tabLst>
                <a:tab pos="652463" algn="l"/>
                <a:tab pos="7718425" algn="r"/>
              </a:tabLst>
            </a:pPr>
            <a:r>
              <a:rPr lang="en-US" altLang="en-US" sz="1400" dirty="0">
                <a:ea typeface="Arial" pitchFamily="34" charset="0"/>
                <a:cs typeface="Times New Roman" pitchFamily="18" charset="0"/>
              </a:rPr>
              <a:t>2	Character poster of Vitruvius in close-up (</a:t>
            </a:r>
            <a:r>
              <a:rPr lang="en-US" altLang="en-US" sz="1400" dirty="0">
                <a:ea typeface="Arial" pitchFamily="34" charset="0"/>
                <a:cs typeface="Times New Roman" pitchFamily="18" charset="0"/>
                <a:hlinkClick r:id="rId4"/>
              </a:rPr>
              <a:t>http://</a:t>
            </a:r>
            <a:r>
              <a:rPr lang="en-US" altLang="en-US" sz="1400" dirty="0" smtClean="0">
                <a:ea typeface="Arial" pitchFamily="34" charset="0"/>
                <a:cs typeface="Times New Roman" pitchFamily="18" charset="0"/>
                <a:hlinkClick r:id="rId4"/>
              </a:rPr>
              <a:t>www.impawards.com/2014/lego_movie_ver3.html</a:t>
            </a:r>
            <a:r>
              <a:rPr lang="en-US" altLang="en-US" sz="1400" dirty="0" smtClean="0">
                <a:ea typeface="Arial" pitchFamily="34" charset="0"/>
                <a:cs typeface="Times New Roman" pitchFamily="18" charset="0"/>
              </a:rPr>
              <a:t>)</a:t>
            </a:r>
            <a:endParaRPr lang="en-US" altLang="en-US" sz="1400" dirty="0">
              <a:ea typeface="Arial" pitchFamily="34" charset="0"/>
              <a:cs typeface="Times New Roman" pitchFamily="18" charset="0"/>
            </a:endParaRPr>
          </a:p>
          <a:p>
            <a:pPr marL="355600" eaLnBrk="0" hangingPunct="0">
              <a:tabLst>
                <a:tab pos="652463" algn="l"/>
                <a:tab pos="7718425" algn="r"/>
              </a:tabLst>
            </a:pPr>
            <a:r>
              <a:rPr lang="en-US" altLang="en-US" sz="1400" dirty="0">
                <a:ea typeface="Arial" pitchFamily="34" charset="0"/>
                <a:cs typeface="Times New Roman" pitchFamily="18" charset="0"/>
              </a:rPr>
              <a:t>3	Character poster of Emmet in close-up (</a:t>
            </a:r>
            <a:r>
              <a:rPr lang="en-US" altLang="en-US" sz="1400" dirty="0">
                <a:ea typeface="Arial" pitchFamily="34" charset="0"/>
                <a:cs typeface="Times New Roman" pitchFamily="18" charset="0"/>
                <a:hlinkClick r:id="rId5"/>
              </a:rPr>
              <a:t>http://</a:t>
            </a:r>
            <a:r>
              <a:rPr lang="en-US" altLang="en-US" sz="1400" dirty="0" smtClean="0">
                <a:ea typeface="Arial" pitchFamily="34" charset="0"/>
                <a:cs typeface="Times New Roman" pitchFamily="18" charset="0"/>
                <a:hlinkClick r:id="rId5"/>
              </a:rPr>
              <a:t>www.impawards.com/2014/lego_movie_ver8.html</a:t>
            </a:r>
            <a:r>
              <a:rPr lang="en-US" altLang="en-US" sz="1400" dirty="0" smtClean="0">
                <a:ea typeface="Arial" pitchFamily="34" charset="0"/>
                <a:cs typeface="Times New Roman" pitchFamily="18" charset="0"/>
              </a:rPr>
              <a:t>)</a:t>
            </a:r>
            <a:endParaRPr lang="en-US" altLang="en-US" sz="1400" dirty="0">
              <a:ea typeface="Arial" pitchFamily="34" charset="0"/>
              <a:cs typeface="Times New Roman" pitchFamily="18" charset="0"/>
            </a:endParaRPr>
          </a:p>
          <a:p>
            <a:pPr marL="355600" eaLnBrk="0" hangingPunct="0">
              <a:tabLst>
                <a:tab pos="652463" algn="l"/>
                <a:tab pos="7718425" algn="r"/>
              </a:tabLst>
            </a:pPr>
            <a:r>
              <a:rPr lang="en-US" altLang="en-US" sz="1400" dirty="0">
                <a:ea typeface="Arial" pitchFamily="34" charset="0"/>
                <a:cs typeface="Times New Roman" pitchFamily="18" charset="0"/>
              </a:rPr>
              <a:t>4	Character poster of Lord Business in close-up (</a:t>
            </a:r>
            <a:r>
              <a:rPr lang="en-US" altLang="en-US" sz="1400" dirty="0">
                <a:ea typeface="Arial" pitchFamily="34" charset="0"/>
                <a:cs typeface="Times New Roman" pitchFamily="18" charset="0"/>
                <a:hlinkClick r:id="rId6"/>
              </a:rPr>
              <a:t>http://</a:t>
            </a:r>
            <a:r>
              <a:rPr lang="en-US" altLang="en-US" sz="1400" dirty="0" smtClean="0">
                <a:ea typeface="Arial" pitchFamily="34" charset="0"/>
                <a:cs typeface="Times New Roman" pitchFamily="18" charset="0"/>
                <a:hlinkClick r:id="rId6"/>
              </a:rPr>
              <a:t>www.impawards.com/2014/lego_movie_ver5.html</a:t>
            </a:r>
            <a:r>
              <a:rPr lang="en-US" altLang="en-US" sz="1400" dirty="0" smtClean="0">
                <a:ea typeface="Arial" pitchFamily="34" charset="0"/>
                <a:cs typeface="Times New Roman" pitchFamily="18" charset="0"/>
              </a:rPr>
              <a:t>)</a:t>
            </a:r>
            <a:endParaRPr lang="en-US" altLang="en-US" sz="1400" dirty="0">
              <a:ea typeface="Arial" pitchFamily="34" charset="0"/>
              <a:cs typeface="Times New Roman" pitchFamily="18" charset="0"/>
            </a:endParaRPr>
          </a:p>
          <a:p>
            <a:pPr marL="355600" eaLnBrk="0" hangingPunct="0">
              <a:tabLst>
                <a:tab pos="652463" algn="l"/>
                <a:tab pos="7718425" algn="r"/>
              </a:tabLst>
            </a:pPr>
            <a:r>
              <a:rPr lang="en-US" altLang="en-US" sz="1400" dirty="0">
                <a:ea typeface="Arial" pitchFamily="34" charset="0"/>
                <a:cs typeface="Times New Roman" pitchFamily="18" charset="0"/>
              </a:rPr>
              <a:t>5	Character poster of Wyldstyle in close-up (</a:t>
            </a:r>
            <a:r>
              <a:rPr lang="en-US" altLang="en-US" sz="1400" dirty="0">
                <a:ea typeface="Arial" pitchFamily="34" charset="0"/>
                <a:cs typeface="Times New Roman" pitchFamily="18" charset="0"/>
                <a:hlinkClick r:id="rId7"/>
              </a:rPr>
              <a:t>http://</a:t>
            </a:r>
            <a:r>
              <a:rPr lang="en-US" altLang="en-US" sz="1400" dirty="0" smtClean="0">
                <a:ea typeface="Arial" pitchFamily="34" charset="0"/>
                <a:cs typeface="Times New Roman" pitchFamily="18" charset="0"/>
                <a:hlinkClick r:id="rId7"/>
              </a:rPr>
              <a:t>www.impawards.com/2014/lego_movie_ver7.html</a:t>
            </a:r>
            <a:r>
              <a:rPr lang="en-US" altLang="en-US" sz="1400" dirty="0" smtClean="0">
                <a:ea typeface="Arial" pitchFamily="34" charset="0"/>
                <a:cs typeface="Times New Roman" pitchFamily="18" charset="0"/>
              </a:rPr>
              <a:t>)	</a:t>
            </a:r>
            <a:endParaRPr kumimoji="0" lang="en-US" altLang="en-US" sz="1400" b="0" i="0" u="none" strike="noStrike" cap="none" normalizeH="0" baseline="0" dirty="0" smtClean="0">
              <a:ln>
                <a:noFill/>
              </a:ln>
              <a:solidFill>
                <a:schemeClr val="tx1"/>
              </a:solidFill>
              <a:effectLst/>
            </a:endParaRPr>
          </a:p>
        </p:txBody>
      </p:sp>
      <p:sp>
        <p:nvSpPr>
          <p:cNvPr id="2" name="Title 1"/>
          <p:cNvSpPr>
            <a:spLocks noGrp="1"/>
          </p:cNvSpPr>
          <p:nvPr>
            <p:ph type="title"/>
          </p:nvPr>
        </p:nvSpPr>
        <p:spPr>
          <a:xfrm>
            <a:off x="457200" y="116632"/>
            <a:ext cx="8229600" cy="530177"/>
          </a:xfrm>
        </p:spPr>
        <p:txBody>
          <a:bodyPr>
            <a:normAutofit fontScale="90000"/>
          </a:bodyPr>
          <a:lstStyle/>
          <a:p>
            <a:r>
              <a:rPr lang="en-GB" dirty="0" smtClean="0"/>
              <a:t>Section B: Promoting Media</a:t>
            </a:r>
            <a:endParaRPr lang="en-GB" dirty="0"/>
          </a:p>
        </p:txBody>
      </p:sp>
      <p:sp>
        <p:nvSpPr>
          <p:cNvPr id="3" name="Rectangle 2"/>
          <p:cNvSpPr/>
          <p:nvPr/>
        </p:nvSpPr>
        <p:spPr>
          <a:xfrm>
            <a:off x="3422445" y="620688"/>
            <a:ext cx="2194832" cy="307777"/>
          </a:xfrm>
          <a:prstGeom prst="rect">
            <a:avLst/>
          </a:prstGeom>
        </p:spPr>
        <p:txBody>
          <a:bodyPr wrap="none">
            <a:spAutoFit/>
          </a:bodyPr>
          <a:lstStyle/>
          <a:p>
            <a:r>
              <a:rPr lang="en-US" sz="1400" dirty="0">
                <a:latin typeface="Arial" panose="020B0604020202020204" pitchFamily="34" charset="0"/>
                <a:cs typeface="Arial" panose="020B0604020202020204" pitchFamily="34" charset="0"/>
              </a:rPr>
              <a:t>Answer </a:t>
            </a:r>
            <a:r>
              <a:rPr lang="en-US" sz="1400" b="1" dirty="0">
                <a:latin typeface="Arial" panose="020B0604020202020204" pitchFamily="34" charset="0"/>
                <a:cs typeface="Arial" panose="020B0604020202020204" pitchFamily="34" charset="0"/>
              </a:rPr>
              <a:t>all </a:t>
            </a:r>
            <a:r>
              <a:rPr lang="en-US" sz="1400" dirty="0">
                <a:latin typeface="Arial" panose="020B0604020202020204" pitchFamily="34" charset="0"/>
                <a:cs typeface="Arial" panose="020B0604020202020204" pitchFamily="34" charset="0"/>
              </a:rPr>
              <a:t>the questions.</a:t>
            </a:r>
            <a:endParaRPr lang="en-GB" sz="1400" dirty="0">
              <a:latin typeface="Arial" panose="020B0604020202020204" pitchFamily="34" charset="0"/>
              <a:cs typeface="Arial" panose="020B0604020202020204" pitchFamily="34" charset="0"/>
            </a:endParaRPr>
          </a:p>
        </p:txBody>
      </p:sp>
      <p:sp>
        <p:nvSpPr>
          <p:cNvPr id="6" name="Rounded Rectangle 5"/>
          <p:cNvSpPr/>
          <p:nvPr/>
        </p:nvSpPr>
        <p:spPr>
          <a:xfrm>
            <a:off x="7127776" y="266154"/>
            <a:ext cx="2016224" cy="111728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This is a straightforward knowledge only question (recall) for 1 mark (AO1.1a).</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These questions are likely to be industry or audience based.</a:t>
            </a:r>
            <a:endParaRPr lang="en-GB" sz="1000" dirty="0">
              <a:latin typeface="Arial" panose="020B0604020202020204" pitchFamily="34" charset="0"/>
              <a:cs typeface="Arial" panose="020B0604020202020204" pitchFamily="34" charset="0"/>
            </a:endParaRPr>
          </a:p>
        </p:txBody>
      </p:sp>
      <p:cxnSp>
        <p:nvCxnSpPr>
          <p:cNvPr id="7" name="Straight Arrow Connector 6"/>
          <p:cNvCxnSpPr/>
          <p:nvPr/>
        </p:nvCxnSpPr>
        <p:spPr>
          <a:xfrm flipH="1">
            <a:off x="5905288" y="824796"/>
            <a:ext cx="1222488" cy="157626"/>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8" name="Rounded Rectangle 7"/>
          <p:cNvSpPr/>
          <p:nvPr/>
        </p:nvSpPr>
        <p:spPr>
          <a:xfrm>
            <a:off x="4145238" y="1091055"/>
            <a:ext cx="2129216" cy="203402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Q7 question moves beyond Q6 as it asks for </a:t>
            </a:r>
            <a:r>
              <a:rPr lang="en-GB" sz="1000" b="1" dirty="0" smtClean="0">
                <a:latin typeface="Arial" panose="020B0604020202020204" pitchFamily="34" charset="0"/>
                <a:cs typeface="Arial" panose="020B0604020202020204" pitchFamily="34" charset="0"/>
              </a:rPr>
              <a:t>two</a:t>
            </a:r>
            <a:r>
              <a:rPr lang="en-GB" sz="1000" dirty="0" smtClean="0">
                <a:latin typeface="Arial" panose="020B0604020202020204" pitchFamily="34" charset="0"/>
                <a:cs typeface="Arial" panose="020B0604020202020204" pitchFamily="34" charset="0"/>
              </a:rPr>
              <a:t> reasons/examples.</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For each example a straightforward recall statement (AO1.1a) would score 1 mark, a statement developed with some understanding would score 2 marks (AO1.1 a&amp;b) (see mark scheme in specimen paper for details).</a:t>
            </a:r>
            <a:endParaRPr lang="en-GB" sz="1000" dirty="0">
              <a:latin typeface="Arial" panose="020B0604020202020204" pitchFamily="34" charset="0"/>
              <a:cs typeface="Arial" panose="020B0604020202020204" pitchFamily="34" charset="0"/>
            </a:endParaRPr>
          </a:p>
        </p:txBody>
      </p:sp>
      <p:cxnSp>
        <p:nvCxnSpPr>
          <p:cNvPr id="9" name="Straight Arrow Connector 8"/>
          <p:cNvCxnSpPr/>
          <p:nvPr/>
        </p:nvCxnSpPr>
        <p:spPr>
          <a:xfrm flipH="1" flipV="1">
            <a:off x="3708466" y="1480197"/>
            <a:ext cx="430400" cy="174572"/>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1" name="Rounded Rectangle 10"/>
          <p:cNvSpPr/>
          <p:nvPr/>
        </p:nvSpPr>
        <p:spPr>
          <a:xfrm>
            <a:off x="6732240" y="1950905"/>
            <a:ext cx="2430016" cy="227018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Q8 asks about one of the set theoretical perspectives. In this case Blumer and Katz’s Uses and Gratifications. Whenever one of the set theoretical perspectives is required it will be directly referenced in the question for clarity.</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Remember the AOs – because this is an audience question (audience is not a property of a media product - it is external to the product) it is not an analysis question. It is a K&amp;U question.</a:t>
            </a:r>
            <a:endParaRPr lang="en-GB" sz="1000" dirty="0">
              <a:latin typeface="Arial" panose="020B0604020202020204" pitchFamily="34" charset="0"/>
              <a:cs typeface="Arial" panose="020B0604020202020204" pitchFamily="34" charset="0"/>
            </a:endParaRPr>
          </a:p>
        </p:txBody>
      </p:sp>
      <p:cxnSp>
        <p:nvCxnSpPr>
          <p:cNvPr id="12" name="Straight Arrow Connector 11"/>
          <p:cNvCxnSpPr/>
          <p:nvPr/>
        </p:nvCxnSpPr>
        <p:spPr>
          <a:xfrm flipH="1" flipV="1">
            <a:off x="6406816" y="1864468"/>
            <a:ext cx="325424" cy="314046"/>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3" name="Rounded Rectangle 12"/>
          <p:cNvSpPr/>
          <p:nvPr/>
        </p:nvSpPr>
        <p:spPr>
          <a:xfrm>
            <a:off x="5799067" y="4212082"/>
            <a:ext cx="2513787" cy="244827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Q9 is an analysis (AO2.1) question on advertising and marketing. In this case </a:t>
            </a:r>
            <a:r>
              <a:rPr lang="en-GB" sz="1000" i="1" dirty="0" smtClean="0">
                <a:latin typeface="Arial" panose="020B0604020202020204" pitchFamily="34" charset="0"/>
                <a:cs typeface="Arial" panose="020B0604020202020204" pitchFamily="34" charset="0"/>
              </a:rPr>
              <a:t>The Lego Movie </a:t>
            </a:r>
            <a:r>
              <a:rPr lang="en-GB" sz="1000" dirty="0" smtClean="0">
                <a:latin typeface="Arial" panose="020B0604020202020204" pitchFamily="34" charset="0"/>
                <a:cs typeface="Arial" panose="020B0604020202020204" pitchFamily="34" charset="0"/>
              </a:rPr>
              <a:t>set posters. </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In the live examination the images would be reproduced in print. For copyright reasons links are provided here.</a:t>
            </a:r>
          </a:p>
          <a:p>
            <a:endParaRPr lang="en-GB" sz="1000" dirty="0">
              <a:latin typeface="Arial" panose="020B0604020202020204" pitchFamily="34" charset="0"/>
              <a:cs typeface="Arial" panose="020B0604020202020204" pitchFamily="34" charset="0"/>
            </a:endParaRPr>
          </a:p>
          <a:p>
            <a:r>
              <a:rPr lang="en-GB" sz="1000" dirty="0" smtClean="0">
                <a:latin typeface="Arial" panose="020B0604020202020204" pitchFamily="34" charset="0"/>
                <a:cs typeface="Arial" panose="020B0604020202020204" pitchFamily="34" charset="0"/>
              </a:rPr>
              <a:t>Note, in this question students are also given the instruction to refer to media contexts in their analysis – which is also part of AO2.1. When contexts are required they will always be explicitly asked for.</a:t>
            </a:r>
            <a:endParaRPr lang="en-GB" sz="1000" dirty="0">
              <a:latin typeface="Arial" panose="020B0604020202020204" pitchFamily="34" charset="0"/>
              <a:cs typeface="Arial" panose="020B0604020202020204" pitchFamily="34" charset="0"/>
            </a:endParaRPr>
          </a:p>
        </p:txBody>
      </p:sp>
      <p:cxnSp>
        <p:nvCxnSpPr>
          <p:cNvPr id="14" name="Straight Arrow Connector 13"/>
          <p:cNvCxnSpPr/>
          <p:nvPr/>
        </p:nvCxnSpPr>
        <p:spPr>
          <a:xfrm flipH="1" flipV="1">
            <a:off x="3275856" y="2572728"/>
            <a:ext cx="2664296" cy="1720368"/>
          </a:xfrm>
          <a:prstGeom prst="straightConnector1">
            <a:avLst/>
          </a:prstGeom>
          <a:ln w="28575">
            <a:solidFill>
              <a:srgbClr val="F69240"/>
            </a:solidFill>
            <a:tailEnd type="arrow"/>
          </a:ln>
        </p:spPr>
        <p:style>
          <a:lnRef idx="1">
            <a:schemeClr val="accent6"/>
          </a:lnRef>
          <a:fillRef idx="2">
            <a:schemeClr val="accent6"/>
          </a:fillRef>
          <a:effectRef idx="1">
            <a:schemeClr val="accent6"/>
          </a:effectRef>
          <a:fontRef idx="minor">
            <a:schemeClr val="dk1"/>
          </a:fontRef>
        </p:style>
      </p:cxnSp>
      <p:sp>
        <p:nvSpPr>
          <p:cNvPr id="17" name="Rounded Rectangle 16"/>
          <p:cNvSpPr/>
          <p:nvPr/>
        </p:nvSpPr>
        <p:spPr>
          <a:xfrm>
            <a:off x="2315476" y="891110"/>
            <a:ext cx="888372"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AO1.1a (0.5%) </a:t>
            </a:r>
            <a:endParaRPr lang="en-GB" sz="1000" dirty="0">
              <a:latin typeface="Arial" panose="020B0604020202020204" pitchFamily="34" charset="0"/>
              <a:cs typeface="Arial" panose="020B0604020202020204" pitchFamily="34" charset="0"/>
            </a:endParaRPr>
          </a:p>
        </p:txBody>
      </p:sp>
      <p:cxnSp>
        <p:nvCxnSpPr>
          <p:cNvPr id="18" name="Straight Arrow Connector 17"/>
          <p:cNvCxnSpPr/>
          <p:nvPr/>
        </p:nvCxnSpPr>
        <p:spPr>
          <a:xfrm flipH="1" flipV="1">
            <a:off x="1810892" y="1017704"/>
            <a:ext cx="504584" cy="149142"/>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a:xfrm>
            <a:off x="2350300" y="1436721"/>
            <a:ext cx="853548"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AO1.1 (2%) </a:t>
            </a:r>
            <a:endParaRPr lang="en-GB" sz="1000" dirty="0">
              <a:latin typeface="Arial" panose="020B0604020202020204" pitchFamily="34" charset="0"/>
              <a:cs typeface="Arial" panose="020B0604020202020204" pitchFamily="34" charset="0"/>
            </a:endParaRPr>
          </a:p>
        </p:txBody>
      </p:sp>
      <p:cxnSp>
        <p:nvCxnSpPr>
          <p:cNvPr id="20" name="Straight Arrow Connector 19"/>
          <p:cNvCxnSpPr/>
          <p:nvPr/>
        </p:nvCxnSpPr>
        <p:spPr>
          <a:xfrm flipH="1" flipV="1">
            <a:off x="1845098" y="1524081"/>
            <a:ext cx="470378" cy="82913"/>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2371174" y="2020599"/>
            <a:ext cx="832674"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AO1.1 (5%) </a:t>
            </a:r>
            <a:endParaRPr lang="en-GB" sz="1000" dirty="0">
              <a:latin typeface="Arial" panose="020B0604020202020204" pitchFamily="34" charset="0"/>
              <a:cs typeface="Arial" panose="020B0604020202020204" pitchFamily="34" charset="0"/>
            </a:endParaRPr>
          </a:p>
        </p:txBody>
      </p:sp>
      <p:cxnSp>
        <p:nvCxnSpPr>
          <p:cNvPr id="22" name="Straight Arrow Connector 21"/>
          <p:cNvCxnSpPr/>
          <p:nvPr/>
        </p:nvCxnSpPr>
        <p:spPr>
          <a:xfrm flipH="1" flipV="1">
            <a:off x="1695034" y="2047632"/>
            <a:ext cx="655266" cy="130882"/>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
        <p:nvSpPr>
          <p:cNvPr id="23" name="Rounded Rectangle 22"/>
          <p:cNvSpPr/>
          <p:nvPr/>
        </p:nvSpPr>
        <p:spPr>
          <a:xfrm>
            <a:off x="2386680" y="2572727"/>
            <a:ext cx="817168" cy="5063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GB" sz="1000" dirty="0" smtClean="0">
                <a:latin typeface="Arial" panose="020B0604020202020204" pitchFamily="34" charset="0"/>
                <a:cs typeface="Arial" panose="020B0604020202020204" pitchFamily="34" charset="0"/>
              </a:rPr>
              <a:t>AO2.1 (5%) </a:t>
            </a:r>
            <a:endParaRPr lang="en-GB" sz="1000" dirty="0">
              <a:latin typeface="Arial" panose="020B0604020202020204" pitchFamily="34" charset="0"/>
              <a:cs typeface="Arial" panose="020B0604020202020204" pitchFamily="34" charset="0"/>
            </a:endParaRPr>
          </a:p>
        </p:txBody>
      </p:sp>
      <p:cxnSp>
        <p:nvCxnSpPr>
          <p:cNvPr id="24" name="Straight Arrow Connector 23"/>
          <p:cNvCxnSpPr/>
          <p:nvPr/>
        </p:nvCxnSpPr>
        <p:spPr>
          <a:xfrm flipH="1" flipV="1">
            <a:off x="2030275" y="2671563"/>
            <a:ext cx="340899" cy="63296"/>
          </a:xfrm>
          <a:prstGeom prst="straightConnector1">
            <a:avLst/>
          </a:prstGeom>
          <a:ln w="28575">
            <a:solidFill>
              <a:srgbClr val="B7D448"/>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2239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par>
                                <p:cTn id="24" presetID="10" presetClass="entr" presetSubtype="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par>
                                <p:cTn id="32" presetID="10" presetClass="entr" presetSubtype="0" fill="hold" nodeType="with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fade">
                                      <p:cBhvr>
                                        <p:cTn id="39" dur="500"/>
                                        <p:tgtEl>
                                          <p:spTgt spid="17"/>
                                        </p:tgtEl>
                                      </p:cBhvr>
                                    </p:animEffect>
                                  </p:childTnLst>
                                </p:cTn>
                              </p:par>
                              <p:par>
                                <p:cTn id="40" presetID="10" presetClass="entr" presetSubtype="0" fill="hold"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par>
                                <p:cTn id="48" presetID="10" presetClass="entr" presetSubtype="0" fill="hold" nodeType="with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fade">
                                      <p:cBhvr>
                                        <p:cTn id="50" dur="500"/>
                                        <p:tgtEl>
                                          <p:spTgt spid="20"/>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500"/>
                                        <p:tgtEl>
                                          <p:spTgt spid="21"/>
                                        </p:tgtEl>
                                      </p:cBhvr>
                                    </p:animEffect>
                                  </p:childTnLst>
                                </p:cTn>
                              </p:par>
                              <p:par>
                                <p:cTn id="56" presetID="10" presetClass="entr" presetSubtype="0" fill="hold"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fade">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fade">
                                      <p:cBhvr>
                                        <p:cTn id="63" dur="500"/>
                                        <p:tgtEl>
                                          <p:spTgt spid="23"/>
                                        </p:tgtEl>
                                      </p:cBhvr>
                                    </p:animEffect>
                                  </p:childTnLst>
                                </p:cTn>
                              </p:par>
                              <p:par>
                                <p:cTn id="64" presetID="10" presetClass="entr" presetSubtype="0" fill="hold" nodeType="with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fade">
                                      <p:cBhvr>
                                        <p:cTn id="6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1" grpId="0" animBg="1"/>
      <p:bldP spid="13" grpId="0" animBg="1"/>
      <p:bldP spid="17" grpId="0" animBg="1"/>
      <p:bldP spid="19" grpId="0" animBg="1"/>
      <p:bldP spid="21" grpId="0" animBg="1"/>
      <p:bldP spid="23" grpId="0" animBg="1"/>
    </p:bld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2023</TotalTime>
  <Words>1280</Words>
  <Application>Microsoft Office PowerPoint</Application>
  <PresentationFormat>On-screen Show (4:3)</PresentationFormat>
  <Paragraphs>138</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1_Custom Design</vt:lpstr>
      <vt:lpstr>PowerPoint Presentation</vt:lpstr>
      <vt:lpstr>Guidance</vt:lpstr>
      <vt:lpstr>Assessment Objectives</vt:lpstr>
      <vt:lpstr>Section A: Television</vt:lpstr>
      <vt:lpstr>Section B: Promoting Media</vt:lpstr>
    </vt:vector>
  </TitlesOfParts>
  <Company>Cambridge Assessment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GCSE Media Studies J200/01 Annotated SAM Component 01 Television and Promoting Media</dc:title>
  <dc:subject>GCSE (9-1) History A (Explaining the Modern World)</dc:subject>
  <dc:creator>OCR</dc:creator>
  <cp:keywords>GCSE, Media Studies, Annotated SAM, Television and Promoting Media</cp:keywords>
  <cp:lastModifiedBy>Nicola Williams</cp:lastModifiedBy>
  <cp:revision>139</cp:revision>
  <cp:lastPrinted>2016-05-10T10:26:50Z</cp:lastPrinted>
  <dcterms:created xsi:type="dcterms:W3CDTF">2015-10-07T12:54:48Z</dcterms:created>
  <dcterms:modified xsi:type="dcterms:W3CDTF">2017-11-24T13:58:57Z</dcterms:modified>
</cp:coreProperties>
</file>