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5"/>
  </p:sldMasterIdLst>
  <p:notesMasterIdLst>
    <p:notesMasterId r:id="rId23"/>
  </p:notesMasterIdLst>
  <p:sldIdLst>
    <p:sldId id="265" r:id="rId6"/>
    <p:sldId id="259" r:id="rId7"/>
    <p:sldId id="262" r:id="rId8"/>
    <p:sldId id="275" r:id="rId9"/>
    <p:sldId id="277" r:id="rId10"/>
    <p:sldId id="274" r:id="rId11"/>
    <p:sldId id="273" r:id="rId12"/>
    <p:sldId id="272" r:id="rId13"/>
    <p:sldId id="278" r:id="rId14"/>
    <p:sldId id="281" r:id="rId15"/>
    <p:sldId id="285" r:id="rId16"/>
    <p:sldId id="284" r:id="rId17"/>
    <p:sldId id="283" r:id="rId18"/>
    <p:sldId id="286" r:id="rId19"/>
    <p:sldId id="287" r:id="rId20"/>
    <p:sldId id="288" r:id="rId21"/>
    <p:sldId id="289" r:id="rId22"/>
  </p:sldIdLst>
  <p:sldSz cx="9144000" cy="6858000" type="screen4x3"/>
  <p:notesSz cx="6858000" cy="9144000"/>
  <p:embeddedFontLst>
    <p:embeddedFont>
      <p:font typeface="ＭＳ Ｐゴシック" panose="020B0600070205080204" pitchFamily="34" charset="-128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</p:embeddedFontLst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ＭＳ Ｐゴシック" pitchFamily="1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ＭＳ Ｐゴシック" pitchFamily="1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ＭＳ Ｐゴシック" pitchFamily="1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ＭＳ Ｐゴシック" pitchFamily="1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ＭＳ Ｐゴシック" pitchFamily="1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ＭＳ Ｐゴシック" pitchFamily="1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ＭＳ Ｐゴシック" pitchFamily="1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ＭＳ Ｐゴシック" pitchFamily="1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ＭＳ Ｐゴシック" pitchFamily="1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3C06"/>
    <a:srgbClr val="E753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5" d="100"/>
          <a:sy n="75" d="100"/>
        </p:scale>
        <p:origin x="-1014" y="-6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font" Target="fonts/font3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font" Target="fonts/font2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font" Target="fonts/font1.fntdata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font" Target="fonts/font4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64709F-7B92-4904-980E-C27FFADFC1BF}" type="datetimeFigureOut">
              <a:rPr lang="en-GB" smtClean="0"/>
              <a:t>06/07/2017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E7319E-213C-4920-A16F-A5F1452085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2778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F64F25-C7F6-4E11-8B8C-CCA7BD6D9214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24851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file://localhost/Volumes/Other%20Clients/Eduqas/P17661%20Eduqas%20Brand%20Identity%20Guidelines/Links/Corbis-42-53088181.jpg" TargetMode="External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rbis-42-53088181_bandw.jpg"/>
          <p:cNvPicPr preferRelativeResize="0">
            <a:picLocks/>
          </p:cNvPicPr>
          <p:nvPr userDrawn="1"/>
        </p:nvPicPr>
        <p:blipFill rotWithShape="1"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" t="9973" r="-331" b="4013"/>
          <a:stretch/>
        </p:blipFill>
        <p:spPr>
          <a:xfrm>
            <a:off x="5425200" y="3048000"/>
            <a:ext cx="3261600" cy="2805414"/>
          </a:xfrm>
          <a:prstGeom prst="rect">
            <a:avLst/>
          </a:prstGeom>
        </p:spPr>
      </p:pic>
      <p:sp>
        <p:nvSpPr>
          <p:cNvPr id="7" name="Text Placeholder 17"/>
          <p:cNvSpPr>
            <a:spLocks noGrp="1"/>
          </p:cNvSpPr>
          <p:nvPr>
            <p:ph type="body" sz="quarter" idx="15" hasCustomPrompt="1"/>
          </p:nvPr>
        </p:nvSpPr>
        <p:spPr>
          <a:xfrm>
            <a:off x="487363" y="3094339"/>
            <a:ext cx="4868862" cy="2805113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Invellab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id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quiberumqui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non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rerovit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era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consequunt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accabor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epelicabo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. Nam, id ex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enis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alis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es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doluptas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sunt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pa non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plaudam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rateseque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oditibusae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is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ut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eturem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ea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dent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est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esed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modis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quam, quam, id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modit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mi,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omnit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accusci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magnatur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,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solum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int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ullandi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oreium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eos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aut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que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veligenim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si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ut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reperatio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doluptatem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voluptam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est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,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comnim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fugitat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iorecup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tincti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. </a:t>
            </a:r>
          </a:p>
          <a:p>
            <a:pPr lvl="0"/>
            <a:endParaRPr lang="en-GB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487363" y="1567656"/>
            <a:ext cx="8418513" cy="1188244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200" baseline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 smtClean="0"/>
              <a:t>Teitl</a:t>
            </a:r>
            <a:r>
              <a:rPr lang="en-US" dirty="0" smtClean="0"/>
              <a:t> 1 | Title 1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3200" kern="1100" spc="-50" dirty="0" err="1" smtClean="0">
                <a:solidFill>
                  <a:srgbClr val="0096ED"/>
                </a:solidFill>
                <a:latin typeface="Gotham Rounded Book"/>
                <a:ea typeface="Times New Roman"/>
                <a:cs typeface="Gotham Rounded Book"/>
              </a:rPr>
              <a:t>Teitl</a:t>
            </a:r>
            <a:r>
              <a:rPr lang="en-US" sz="3200" kern="1100" spc="-50" dirty="0" smtClean="0">
                <a:solidFill>
                  <a:srgbClr val="0096ED"/>
                </a:solidFill>
                <a:latin typeface="Gotham Rounded Book"/>
                <a:ea typeface="Times New Roman"/>
                <a:cs typeface="Gotham Rounded Book"/>
              </a:rPr>
              <a:t> 2 | Title 2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2458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2894120"/>
            <a:ext cx="8229600" cy="3232043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rgbClr val="DF3C0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Subheading | Is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deitl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1" charset="-128"/>
              <a:cs typeface="Arial" panose="020B0604020202020204" pitchFamily="34" charset="0"/>
            </a:endParaRPr>
          </a:p>
          <a:p>
            <a:pPr marL="285750" marR="0" lvl="0" indent="-2857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Lorem ipsum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dolor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sit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amet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,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consectetuer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adipiscing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elit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.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Aenean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commodo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ligula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eget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dolor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.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Aenean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massa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.</a:t>
            </a: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5A5A59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endParaRPr kumimoji="0" lang="en-GB" sz="1400" b="0" i="0" u="none" strike="noStrike" kern="1200" cap="none" spc="0" normalizeH="0" baseline="30000" noProof="0" dirty="0" smtClean="0">
              <a:ln>
                <a:noFill/>
              </a:ln>
              <a:solidFill>
                <a:srgbClr val="5A5A59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1" charset="-128"/>
              <a:cs typeface="Arial" panose="020B0604020202020204" pitchFamily="34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Subheading | Is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deitl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1" charset="-128"/>
              <a:cs typeface="Arial" panose="020B0604020202020204" pitchFamily="34" charset="0"/>
            </a:endParaRPr>
          </a:p>
          <a:p>
            <a:pPr marL="285750" marR="0" lvl="0" indent="-2857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Lorem ipsum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dolor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sit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amet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,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consectetuer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adipiscing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elit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.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Aenean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commodo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ligula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eget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dolor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.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Aenean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massa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. </a:t>
            </a: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30000" noProof="0" dirty="0" smtClean="0">
              <a:ln>
                <a:noFill/>
              </a:ln>
              <a:solidFill>
                <a:srgbClr val="5A5A59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1" charset="-128"/>
              <a:cs typeface="Arial" panose="020B0604020202020204" pitchFamily="34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F3C06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Subheading | Is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deitl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1" charset="-128"/>
              <a:cs typeface="Arial" panose="020B0604020202020204" pitchFamily="34" charset="0"/>
            </a:endParaRPr>
          </a:p>
          <a:p>
            <a:pPr marL="285750" marR="0" lvl="0" indent="-2857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Lorem ipsum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dolor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sit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amet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,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consectetuer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adipiscing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elit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.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Aenean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commodo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ligula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eget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dolor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.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Aenean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massa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liss-Light"/>
                <a:ea typeface="ＭＳ Ｐゴシック" pitchFamily="1" charset="-128"/>
                <a:cs typeface="Bliss-Light"/>
              </a:rPr>
              <a:t>. </a:t>
            </a:r>
          </a:p>
          <a:p>
            <a:pPr marL="285750" marR="0" lvl="0" indent="-2857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</p:txBody>
      </p:sp>
      <p:sp>
        <p:nvSpPr>
          <p:cNvPr id="5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487363" y="1567656"/>
            <a:ext cx="8418513" cy="1188244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200" baseline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 smtClean="0"/>
              <a:t>Teitl</a:t>
            </a:r>
            <a:r>
              <a:rPr lang="en-US" dirty="0" smtClean="0"/>
              <a:t> 1 | Title 1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3200" kern="1100" spc="-50" dirty="0" err="1" smtClean="0">
                <a:solidFill>
                  <a:srgbClr val="0096ED"/>
                </a:solidFill>
                <a:latin typeface="Gotham Rounded Book"/>
                <a:ea typeface="Times New Roman"/>
                <a:cs typeface="Gotham Rounded Book"/>
              </a:rPr>
              <a:t>Teitl</a:t>
            </a:r>
            <a:r>
              <a:rPr lang="en-US" sz="3200" kern="1100" spc="-50" dirty="0" smtClean="0">
                <a:solidFill>
                  <a:srgbClr val="0096ED"/>
                </a:solidFill>
                <a:latin typeface="Gotham Rounded Book"/>
                <a:ea typeface="Times New Roman"/>
                <a:cs typeface="Gotham Rounded Book"/>
              </a:rPr>
              <a:t> 2 | Title 2</a:t>
            </a:r>
            <a:endParaRPr lang="en-GB" dirty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487363" y="1567656"/>
            <a:ext cx="8418513" cy="1188244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200" baseline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 smtClean="0"/>
              <a:t>Teitl</a:t>
            </a:r>
            <a:r>
              <a:rPr lang="en-US" dirty="0" smtClean="0"/>
              <a:t> 1 | Title 1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3200" kern="1100" spc="-50" dirty="0" err="1" smtClean="0">
                <a:solidFill>
                  <a:srgbClr val="0096ED"/>
                </a:solidFill>
                <a:latin typeface="Gotham Rounded Book"/>
                <a:ea typeface="Times New Roman"/>
                <a:cs typeface="Gotham Rounded Book"/>
              </a:rPr>
              <a:t>Teitl</a:t>
            </a:r>
            <a:r>
              <a:rPr lang="en-US" sz="3200" kern="1100" spc="-50" dirty="0" smtClean="0">
                <a:solidFill>
                  <a:srgbClr val="0096ED"/>
                </a:solidFill>
                <a:latin typeface="Gotham Rounded Book"/>
                <a:ea typeface="Times New Roman"/>
                <a:cs typeface="Gotham Rounded Book"/>
              </a:rPr>
              <a:t> 2 | Title 2</a:t>
            </a:r>
            <a:endParaRPr lang="en-GB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>
          <a:xfrm>
            <a:off x="487363" y="3098800"/>
            <a:ext cx="3868737" cy="33067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8"/>
          </p:nvPr>
        </p:nvSpPr>
        <p:spPr>
          <a:xfrm>
            <a:off x="4640263" y="3098800"/>
            <a:ext cx="3868737" cy="33067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487363" y="1567656"/>
            <a:ext cx="8418513" cy="1188244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200" baseline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 smtClean="0"/>
              <a:t>Teitl</a:t>
            </a:r>
            <a:r>
              <a:rPr lang="en-US" dirty="0" smtClean="0"/>
              <a:t> 1 | Title 1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3200" kern="1100" spc="-50" dirty="0" err="1" smtClean="0">
                <a:solidFill>
                  <a:srgbClr val="0096ED"/>
                </a:solidFill>
                <a:latin typeface="Gotham Rounded Book"/>
                <a:ea typeface="Times New Roman"/>
                <a:cs typeface="Gotham Rounded Book"/>
              </a:rPr>
              <a:t>Teitl</a:t>
            </a:r>
            <a:r>
              <a:rPr lang="en-US" sz="3200" kern="1100" spc="-50" dirty="0" smtClean="0">
                <a:solidFill>
                  <a:srgbClr val="0096ED"/>
                </a:solidFill>
                <a:latin typeface="Gotham Rounded Book"/>
                <a:ea typeface="Times New Roman"/>
                <a:cs typeface="Gotham Rounded Book"/>
              </a:rPr>
              <a:t> 2 | Title 2</a:t>
            </a:r>
            <a:endParaRPr lang="en-GB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457200" y="2984501"/>
            <a:ext cx="8229600" cy="2781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155625936"/>
              </p:ext>
            </p:extLst>
          </p:nvPr>
        </p:nvGraphicFramePr>
        <p:xfrm>
          <a:off x="554736" y="3238500"/>
          <a:ext cx="6569964" cy="2935326"/>
        </p:xfrm>
        <a:graphic>
          <a:graphicData uri="http://schemas.openxmlformats.org/drawingml/2006/table">
            <a:tbl>
              <a:tblPr firstRow="1" bandRow="1"/>
              <a:tblGrid>
                <a:gridCol w="3284982"/>
                <a:gridCol w="3284982"/>
              </a:tblGrid>
              <a:tr h="564486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 err="1" smtClean="0">
                          <a:solidFill>
                            <a:srgbClr val="FFFFFF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Pennawd</a:t>
                      </a:r>
                      <a:r>
                        <a:rPr lang="en-GB" sz="1600" b="1" kern="1200" baseline="0" dirty="0" smtClean="0">
                          <a:solidFill>
                            <a:srgbClr val="FFFFFF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GB" sz="1600" b="1" kern="1200" baseline="0" dirty="0" err="1" smtClean="0">
                          <a:solidFill>
                            <a:srgbClr val="FFFFFF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ar</a:t>
                      </a:r>
                      <a:r>
                        <a:rPr lang="en-GB" sz="1600" b="1" kern="1200" baseline="0" dirty="0" smtClean="0">
                          <a:solidFill>
                            <a:srgbClr val="FFFFFF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GB" sz="1600" b="1" kern="1200" baseline="0" dirty="0" err="1" smtClean="0">
                          <a:solidFill>
                            <a:srgbClr val="FFFFFF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gyfer</a:t>
                      </a:r>
                      <a:r>
                        <a:rPr lang="en-GB" sz="1600" b="1" kern="1200" baseline="0" dirty="0" smtClean="0">
                          <a:solidFill>
                            <a:srgbClr val="FFFFFF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GB" sz="1600" b="1" kern="1200" baseline="0" dirty="0" err="1" smtClean="0">
                          <a:solidFill>
                            <a:srgbClr val="FFFFFF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tabl</a:t>
                      </a:r>
                      <a:r>
                        <a:rPr lang="en-GB" sz="1600" b="1" kern="1200" baseline="0" dirty="0" smtClean="0">
                          <a:solidFill>
                            <a:srgbClr val="FFFFFF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 | </a:t>
                      </a:r>
                      <a:r>
                        <a:rPr lang="en-GB" sz="1600" b="1" kern="1200" dirty="0" smtClean="0">
                          <a:solidFill>
                            <a:srgbClr val="FFFFFF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Table </a:t>
                      </a:r>
                      <a:r>
                        <a:rPr lang="en-GB" sz="1600" b="1" kern="1200" dirty="0">
                          <a:solidFill>
                            <a:srgbClr val="FFFFFF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heading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6E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6357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err="1" smtClean="0">
                          <a:solidFill>
                            <a:schemeClr val="tx1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Testun</a:t>
                      </a:r>
                      <a:endParaRPr lang="en-GB" sz="11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Bliss-Light"/>
                          <a:ea typeface="Calibri"/>
                          <a:cs typeface="Arial"/>
                        </a:rPr>
                        <a:t>This</a:t>
                      </a:r>
                      <a:r>
                        <a:rPr lang="en-US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Bliss-Light"/>
                          <a:ea typeface="Calibri"/>
                          <a:cs typeface="Arial"/>
                        </a:rPr>
                        <a:t> is an example of how a primary table should look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783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err="1" smtClean="0">
                          <a:solidFill>
                            <a:schemeClr val="tx1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Testun</a:t>
                      </a:r>
                      <a:endParaRPr lang="en-GB" sz="11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Text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783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err="1" smtClean="0">
                          <a:solidFill>
                            <a:schemeClr val="tx1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Testun</a:t>
                      </a:r>
                      <a:endParaRPr lang="en-GB" sz="11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Text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783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err="1" smtClean="0">
                          <a:solidFill>
                            <a:schemeClr val="tx1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Testun</a:t>
                      </a:r>
                      <a:endParaRPr lang="en-GB" sz="11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Text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487363" y="1567656"/>
            <a:ext cx="8418513" cy="1188244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200" baseline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 smtClean="0"/>
              <a:t>Teitl</a:t>
            </a:r>
            <a:r>
              <a:rPr lang="en-US" dirty="0" smtClean="0"/>
              <a:t> 1 | Title 1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3200" kern="1100" spc="-50" dirty="0" err="1" smtClean="0">
                <a:solidFill>
                  <a:srgbClr val="0096ED"/>
                </a:solidFill>
                <a:latin typeface="Gotham Rounded Book"/>
                <a:ea typeface="Times New Roman"/>
                <a:cs typeface="Gotham Rounded Book"/>
              </a:rPr>
              <a:t>Teitl</a:t>
            </a:r>
            <a:r>
              <a:rPr lang="en-US" sz="3200" kern="1100" spc="-50" dirty="0" smtClean="0">
                <a:solidFill>
                  <a:srgbClr val="0096ED"/>
                </a:solidFill>
                <a:latin typeface="Gotham Rounded Book"/>
                <a:ea typeface="Times New Roman"/>
                <a:cs typeface="Gotham Rounded Book"/>
              </a:rPr>
              <a:t> 2 | Title 2</a:t>
            </a:r>
            <a:endParaRPr lang="en-GB" dirty="0" smtClean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0939B21-3098-4B97-BDC4-7DCDB44F921F}" type="datetimeFigureOut">
              <a:rPr lang="en-GB"/>
              <a:pPr/>
              <a:t>06/07/2017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84012CD-55BA-40C8-93AF-4E9A6F52F330}" type="slidenum">
              <a:rPr lang="en-GB"/>
              <a:pPr/>
              <a:t>‹#›</a:t>
            </a:fld>
            <a:endParaRPr lang="en-GB"/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85788" y="585788"/>
            <a:ext cx="8291882" cy="142081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 sz="3200"/>
            </a:lvl1pPr>
          </a:lstStyle>
          <a:p>
            <a:pPr marL="0" marR="0" lvl="0" indent="0" algn="l" defTabSz="4572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100" cap="none" spc="-3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Rounded Book"/>
                <a:ea typeface="ＭＳ Ｐゴシック" pitchFamily="1" charset="-128"/>
                <a:cs typeface="Gotham Rounded Book"/>
              </a:rPr>
              <a:t>TEITL | TITLE</a:t>
            </a:r>
          </a:p>
          <a:p>
            <a:pPr marL="0" marR="0" lvl="0" indent="0" algn="l" defTabSz="4572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100" cap="none" spc="-3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Rounded Book"/>
                <a:ea typeface="ＭＳ Ｐゴシック" pitchFamily="1" charset="-128"/>
                <a:cs typeface="Gotham Rounded Book"/>
              </a:rPr>
              <a:t>[GORFFENNAF | JULY 2014]</a:t>
            </a:r>
            <a:endParaRPr kumimoji="0" lang="en-US" sz="4400" b="0" i="0" u="none" strike="noStrike" kern="1100" cap="none" spc="-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tham Rounded Book"/>
              <a:ea typeface="ＭＳ Ｐゴシック" pitchFamily="1" charset="-128"/>
              <a:cs typeface="Gotham Rounded Book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3084" y="142557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2984501"/>
            <a:ext cx="8229600" cy="2781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0" r:id="rId2"/>
    <p:sldLayoutId id="2147483652" r:id="rId3"/>
    <p:sldLayoutId id="2147483653" r:id="rId4"/>
    <p:sldLayoutId id="2147483654" r:id="rId5"/>
    <p:sldLayoutId id="2147483655" r:id="rId6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3200" kern="1200">
          <a:solidFill>
            <a:srgbClr val="0070C0"/>
          </a:solidFill>
          <a:latin typeface="Arial" panose="020B0604020202020204" pitchFamily="34" charset="0"/>
          <a:ea typeface="ＭＳ Ｐゴシック" pitchFamily="1" charset="-128"/>
          <a:cs typeface="Arial" panose="020B0604020202020204" pitchFamily="34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1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1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1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1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1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1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1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1" charset="-128"/>
        </a:defRPr>
      </a:lvl9pPr>
    </p:titleStyle>
    <p:bodyStyle>
      <a:lvl1pPr marL="0" indent="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None/>
        <a:defRPr sz="2400" kern="1200">
          <a:solidFill>
            <a:schemeClr val="tx1"/>
          </a:solidFill>
          <a:latin typeface="Arial" panose="020B0604020202020204" pitchFamily="34" charset="0"/>
          <a:ea typeface="ＭＳ Ｐゴシック" pitchFamily="1" charset="-128"/>
          <a:cs typeface="Arial" panose="020B0604020202020204" pitchFamily="34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itchFamily="1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1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itchFamily="1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itchFamily="1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78738" y="73956"/>
            <a:ext cx="8107615" cy="2936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GB" sz="4400" dirty="0">
                <a:solidFill>
                  <a:schemeClr val="bg1"/>
                </a:solidFill>
                <a:latin typeface="Gotham Rounded Book"/>
                <a:ea typeface="Gotham Rounded Book"/>
                <a:cs typeface="Gotham Rounded Book"/>
              </a:rPr>
              <a:t>Humanities Entry Pathways </a:t>
            </a:r>
          </a:p>
          <a:p>
            <a:pPr>
              <a:lnSpc>
                <a:spcPct val="80000"/>
              </a:lnSpc>
            </a:pPr>
            <a:r>
              <a:rPr lang="en-GB" sz="4400" dirty="0">
                <a:solidFill>
                  <a:schemeClr val="bg1"/>
                </a:solidFill>
                <a:latin typeface="Gotham Rounded Book"/>
                <a:ea typeface="Gotham Rounded Book"/>
                <a:cs typeface="Gotham Rounded Book"/>
              </a:rPr>
              <a:t/>
            </a:r>
            <a:br>
              <a:rPr lang="en-GB" sz="4400" dirty="0">
                <a:solidFill>
                  <a:schemeClr val="bg1"/>
                </a:solidFill>
                <a:latin typeface="Gotham Rounded Book"/>
                <a:ea typeface="Gotham Rounded Book"/>
                <a:cs typeface="Gotham Rounded Book"/>
              </a:rPr>
            </a:br>
            <a:r>
              <a:rPr lang="en-GB" sz="4400" dirty="0">
                <a:solidFill>
                  <a:schemeClr val="bg1"/>
                </a:solidFill>
                <a:latin typeface="Gotham Rounded Book"/>
                <a:ea typeface="Gotham Rounded Book"/>
                <a:cs typeface="Gotham Rounded Book"/>
              </a:rPr>
              <a:t>Preparing for moderation</a:t>
            </a:r>
            <a:endParaRPr lang="en-US" sz="4400" dirty="0">
              <a:solidFill>
                <a:schemeClr val="bg1"/>
              </a:solidFill>
              <a:latin typeface="Gotham Rounded Book"/>
              <a:ea typeface="Gotham Rounded Book"/>
              <a:cs typeface="Gotham Rounded Book"/>
            </a:endParaRPr>
          </a:p>
          <a:p>
            <a:pPr eaLnBrk="1" hangingPunct="1"/>
            <a:endParaRPr lang="en-GB" altLang="en-US" sz="4400" dirty="0"/>
          </a:p>
          <a:p>
            <a:pPr>
              <a:lnSpc>
                <a:spcPct val="80000"/>
              </a:lnSpc>
              <a:spcAft>
                <a:spcPts val="1200"/>
              </a:spcAft>
            </a:pPr>
            <a:endParaRPr lang="en-US" sz="4400" kern="1100" spc="-30" dirty="0">
              <a:solidFill>
                <a:schemeClr val="bg1"/>
              </a:solidFill>
              <a:latin typeface="Gotham Rounded Book"/>
              <a:cs typeface="Gotham Rounded Book"/>
            </a:endParaRPr>
          </a:p>
        </p:txBody>
      </p:sp>
      <p:pic>
        <p:nvPicPr>
          <p:cNvPr id="5" name="Picture 4" descr="Z:\Pictures\logos\WJEC_Logo_RG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155" y="5928233"/>
            <a:ext cx="701740" cy="700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929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altLang="en-US" dirty="0">
                <a:latin typeface="+mn-lt"/>
              </a:rPr>
              <a:t>Use of the appropriate assessment record sheet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 l="11806" t="10297" r="10402" b="3488"/>
          <a:stretch>
            <a:fillRect/>
          </a:stretch>
        </p:blipFill>
        <p:spPr bwMode="auto">
          <a:xfrm>
            <a:off x="1879452" y="2365375"/>
            <a:ext cx="5376863" cy="4358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17125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altLang="en-US" dirty="0">
                <a:latin typeface="+mn-lt"/>
              </a:rPr>
              <a:t>Use of the appropriate assessment record sheet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6699" y="2373312"/>
            <a:ext cx="9851961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en-GB" dirty="0">
              <a:solidFill>
                <a:schemeClr val="bg1">
                  <a:lumMod val="50000"/>
                </a:schemeClr>
              </a:solidFill>
              <a:latin typeface="Bliss-Light"/>
              <a:ea typeface="ＭＳ Ｐゴシック" pitchFamily="1" charset="-128"/>
              <a:cs typeface="Arial" panose="020B0604020202020204" pitchFamily="34" charset="0"/>
            </a:endParaRPr>
          </a:p>
          <a:p>
            <a:pPr>
              <a:defRPr/>
            </a:pP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Bliss-Light"/>
                <a:ea typeface="ＭＳ Ｐゴシック" pitchFamily="1" charset="-128"/>
                <a:cs typeface="Arial" panose="020B0604020202020204" pitchFamily="34" charset="0"/>
              </a:rPr>
              <a:t>1. Comments section</a:t>
            </a:r>
            <a:br>
              <a:rPr lang="en-GB" sz="1600" dirty="0">
                <a:solidFill>
                  <a:schemeClr val="bg1">
                    <a:lumMod val="50000"/>
                  </a:schemeClr>
                </a:solidFill>
                <a:latin typeface="Bliss-Light"/>
                <a:ea typeface="ＭＳ Ｐゴシック" pitchFamily="1" charset="-128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Bliss-Light"/>
                <a:ea typeface="ＭＳ Ｐゴシック" pitchFamily="1" charset="-128"/>
                <a:cs typeface="Arial" panose="020B0604020202020204" pitchFamily="34" charset="0"/>
              </a:rPr>
              <a:t>2. Teacher’s signature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 l="8916" t="4391" r="9300" b="9834"/>
          <a:stretch>
            <a:fillRect/>
          </a:stretch>
        </p:blipFill>
        <p:spPr bwMode="auto">
          <a:xfrm>
            <a:off x="2789237" y="2373313"/>
            <a:ext cx="5097463" cy="427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Straight Arrow Connector 7"/>
          <p:cNvCxnSpPr/>
          <p:nvPr/>
        </p:nvCxnSpPr>
        <p:spPr>
          <a:xfrm>
            <a:off x="2290762" y="2805113"/>
            <a:ext cx="1328738" cy="27701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2133599" y="3132138"/>
            <a:ext cx="1485901" cy="305276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595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7363" y="1854173"/>
            <a:ext cx="7607300" cy="533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FontTx/>
              <a:buChar char="•"/>
            </a:pPr>
            <a:r>
              <a:rPr lang="en-GB" sz="2400" dirty="0">
                <a:solidFill>
                  <a:prstClr val="black"/>
                </a:solidFill>
                <a:latin typeface="Bliss-Light"/>
                <a:ea typeface="ＭＳ Ｐゴシック"/>
                <a:cs typeface="Arial" charset="0"/>
              </a:rPr>
              <a:t>Please complete the correct one for the level of entry</a:t>
            </a:r>
          </a:p>
          <a:p>
            <a:pPr lvl="0"/>
            <a:endParaRPr lang="en-GB" sz="2400" dirty="0">
              <a:solidFill>
                <a:prstClr val="black"/>
              </a:solidFill>
              <a:latin typeface="Bliss-Light"/>
              <a:ea typeface="ＭＳ Ｐゴシック"/>
              <a:cs typeface="Arial" charset="0"/>
            </a:endParaRPr>
          </a:p>
          <a:p>
            <a:pPr lvl="0">
              <a:buFontTx/>
              <a:buChar char="•"/>
            </a:pPr>
            <a:r>
              <a:rPr lang="en-GB" sz="2400" dirty="0">
                <a:solidFill>
                  <a:prstClr val="black"/>
                </a:solidFill>
                <a:latin typeface="Bliss-Light"/>
                <a:ea typeface="ＭＳ Ｐゴシック"/>
                <a:cs typeface="Arial" charset="0"/>
              </a:rPr>
              <a:t>In the ‘Evidence’ column it is helpful to the moderator to know where evidence for fulfilling the AC can be found e.g. ‘PowerPoint printout page 5’</a:t>
            </a:r>
          </a:p>
          <a:p>
            <a:pPr lvl="0"/>
            <a:endParaRPr lang="en-GB" sz="2400" dirty="0">
              <a:solidFill>
                <a:prstClr val="black"/>
              </a:solidFill>
              <a:latin typeface="Bliss-Light"/>
              <a:ea typeface="ＭＳ Ｐゴシック"/>
              <a:cs typeface="Arial" charset="0"/>
            </a:endParaRPr>
          </a:p>
          <a:p>
            <a:pPr lvl="0">
              <a:buFontTx/>
              <a:buChar char="•"/>
            </a:pPr>
            <a:r>
              <a:rPr lang="en-GB" altLang="en-US" sz="2400" dirty="0">
                <a:solidFill>
                  <a:srgbClr val="000000"/>
                </a:solidFill>
                <a:latin typeface="Bliss-Light"/>
                <a:ea typeface="ＭＳ Ｐゴシック"/>
              </a:rPr>
              <a:t>The </a:t>
            </a:r>
            <a:r>
              <a:rPr lang="en-GB" altLang="en-US" sz="2400" dirty="0">
                <a:solidFill>
                  <a:srgbClr val="000000"/>
                </a:solidFill>
                <a:latin typeface="Calibri"/>
                <a:ea typeface="ＭＳ Ｐゴシック"/>
              </a:rPr>
              <a:t>‘</a:t>
            </a:r>
            <a:r>
              <a:rPr lang="en-GB" altLang="en-US" sz="2400" dirty="0">
                <a:solidFill>
                  <a:srgbClr val="000000"/>
                </a:solidFill>
                <a:latin typeface="Bliss-Light"/>
                <a:ea typeface="ＭＳ Ｐゴシック"/>
              </a:rPr>
              <a:t>General Comments</a:t>
            </a:r>
            <a:r>
              <a:rPr lang="en-GB" altLang="en-US" sz="2400" dirty="0">
                <a:solidFill>
                  <a:srgbClr val="000000"/>
                </a:solidFill>
                <a:latin typeface="Calibri"/>
                <a:ea typeface="ＭＳ Ｐゴシック"/>
              </a:rPr>
              <a:t>’</a:t>
            </a:r>
            <a:r>
              <a:rPr lang="en-GB" altLang="en-US" sz="2400" dirty="0">
                <a:solidFill>
                  <a:srgbClr val="000000"/>
                </a:solidFill>
                <a:latin typeface="Bliss-Light"/>
                <a:ea typeface="ＭＳ Ｐゴシック"/>
              </a:rPr>
              <a:t> area should be used to give the moderator extra information, e.g. </a:t>
            </a:r>
            <a:r>
              <a:rPr lang="en-GB" altLang="en-US" sz="2400" dirty="0">
                <a:solidFill>
                  <a:srgbClr val="000000"/>
                </a:solidFill>
                <a:latin typeface="Calibri"/>
                <a:ea typeface="ＭＳ Ｐゴシック"/>
              </a:rPr>
              <a:t>‘</a:t>
            </a:r>
            <a:r>
              <a:rPr lang="en-GB" altLang="en-US" sz="2400" dirty="0">
                <a:solidFill>
                  <a:srgbClr val="000000"/>
                </a:solidFill>
                <a:latin typeface="Bliss-Light"/>
                <a:ea typeface="ＭＳ Ｐゴシック"/>
              </a:rPr>
              <a:t>Sam is acutely deaf and finds oral communication difficult</a:t>
            </a:r>
            <a:r>
              <a:rPr lang="en-GB" altLang="en-US" sz="2400" dirty="0">
                <a:solidFill>
                  <a:srgbClr val="000000"/>
                </a:solidFill>
                <a:latin typeface="Calibri"/>
                <a:ea typeface="ＭＳ Ｐゴシック"/>
              </a:rPr>
              <a:t>’</a:t>
            </a:r>
            <a:endParaRPr lang="en-GB" altLang="en-US" sz="2400" dirty="0">
              <a:solidFill>
                <a:srgbClr val="000000"/>
              </a:solidFill>
              <a:latin typeface="Bliss-Light"/>
              <a:ea typeface="ＭＳ Ｐゴシック"/>
            </a:endParaRPr>
          </a:p>
          <a:p>
            <a:pPr lvl="0">
              <a:buFontTx/>
              <a:buChar char="•"/>
            </a:pPr>
            <a:endParaRPr lang="en-GB" altLang="en-US" sz="2400" dirty="0">
              <a:solidFill>
                <a:srgbClr val="000000"/>
              </a:solidFill>
              <a:latin typeface="Bliss-Light"/>
              <a:ea typeface="ＭＳ Ｐゴシック"/>
            </a:endParaRPr>
          </a:p>
          <a:p>
            <a:pPr lvl="0">
              <a:buFontTx/>
              <a:buChar char="•"/>
            </a:pPr>
            <a:r>
              <a:rPr lang="en-GB" altLang="en-US" sz="2400" dirty="0">
                <a:solidFill>
                  <a:srgbClr val="000000"/>
                </a:solidFill>
                <a:latin typeface="Bliss-Light"/>
                <a:ea typeface="ＭＳ Ｐゴシック"/>
              </a:rPr>
              <a:t>The General comments are for the teacher to communicate with the moderator; they are not for giving feedback to the student</a:t>
            </a:r>
          </a:p>
          <a:p>
            <a:pPr lvl="0">
              <a:spcBef>
                <a:spcPct val="20000"/>
              </a:spcBef>
            </a:pPr>
            <a:endParaRPr lang="en-GB" sz="2400" dirty="0">
              <a:solidFill>
                <a:srgbClr val="000000"/>
              </a:solidFill>
              <a:latin typeface="Bliss-Light"/>
              <a:ea typeface="ＭＳ Ｐゴシック"/>
              <a:cs typeface="Arial" charset="0"/>
            </a:endParaRP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>
          <a:xfrm>
            <a:off x="487363" y="1283246"/>
            <a:ext cx="8418513" cy="1188244"/>
          </a:xfrm>
        </p:spPr>
        <p:txBody>
          <a:bodyPr/>
          <a:lstStyle/>
          <a:p>
            <a:r>
              <a:rPr lang="en-GB" altLang="en-US" dirty="0">
                <a:latin typeface="+mn-lt"/>
              </a:rPr>
              <a:t>Use of the appropriate assessment record sheet</a:t>
            </a:r>
          </a:p>
        </p:txBody>
      </p:sp>
    </p:spTree>
    <p:extLst>
      <p:ext uri="{BB962C8B-B14F-4D97-AF65-F5344CB8AC3E}">
        <p14:creationId xmlns:p14="http://schemas.microsoft.com/office/powerpoint/2010/main" val="1317772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altLang="en-US" dirty="0">
                <a:latin typeface="+mn-lt"/>
                <a:ea typeface="Times New Roman" pitchFamily="18" charset="0"/>
              </a:rPr>
              <a:t>Use of witness statements if appropriate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/>
          <a:srcRect l="19577" t="15973" r="19777" b="5624"/>
          <a:stretch>
            <a:fillRect/>
          </a:stretch>
        </p:blipFill>
        <p:spPr bwMode="auto">
          <a:xfrm>
            <a:off x="2290763" y="2268538"/>
            <a:ext cx="4932362" cy="447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7380288" y="2273300"/>
            <a:ext cx="1512887" cy="1439863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914400" eaLnBrk="0" hangingPunct="0"/>
            <a:r>
              <a:rPr lang="en-GB" sz="2400">
                <a:latin typeface="Arial" charset="0"/>
              </a:rPr>
              <a:t>Use WJEC form only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258888" y="3789363"/>
            <a:ext cx="1225550" cy="2016125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914400" eaLnBrk="0" hangingPunct="0"/>
            <a:r>
              <a:rPr lang="en-GB" sz="2400">
                <a:latin typeface="Arial" charset="0"/>
              </a:rPr>
              <a:t>Details of tasks added here</a:t>
            </a:r>
          </a:p>
        </p:txBody>
      </p:sp>
      <p:sp>
        <p:nvSpPr>
          <p:cNvPr id="10" name="Curved Right Arrow 7"/>
          <p:cNvSpPr>
            <a:spLocks noChangeArrowheads="1"/>
          </p:cNvSpPr>
          <p:nvPr/>
        </p:nvSpPr>
        <p:spPr bwMode="auto">
          <a:xfrm>
            <a:off x="2038350" y="4005263"/>
            <a:ext cx="504825" cy="1079500"/>
          </a:xfrm>
          <a:prstGeom prst="curvedRightArrow">
            <a:avLst>
              <a:gd name="adj1" fmla="val 24948"/>
              <a:gd name="adj2" fmla="val 49895"/>
              <a:gd name="adj3" fmla="val 25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914400" eaLnBrk="0" hangingPunct="0"/>
            <a:endParaRPr lang="en-US" sz="24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2075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altLang="en-US" dirty="0">
                <a:latin typeface="+mn-lt"/>
                <a:ea typeface="Times New Roman" pitchFamily="18" charset="0"/>
              </a:rPr>
              <a:t>Use of witness statements if appropriate</a:t>
            </a: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21474" t="15436" r="20663" b="6213"/>
          <a:stretch>
            <a:fillRect/>
          </a:stretch>
        </p:blipFill>
        <p:spPr>
          <a:xfrm>
            <a:off x="3028950" y="2268538"/>
            <a:ext cx="3751263" cy="4322762"/>
          </a:xfr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611188" y="4221163"/>
            <a:ext cx="1922462" cy="1800225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914400" eaLnBrk="0" hangingPunct="0"/>
            <a:r>
              <a:rPr lang="en-GB" sz="2400">
                <a:latin typeface="Arial" charset="0"/>
              </a:rPr>
              <a:t>Add signature of the witness</a:t>
            </a:r>
          </a:p>
        </p:txBody>
      </p:sp>
      <p:sp>
        <p:nvSpPr>
          <p:cNvPr id="8" name="Right Arrow 6"/>
          <p:cNvSpPr>
            <a:spLocks noChangeArrowheads="1"/>
          </p:cNvSpPr>
          <p:nvPr/>
        </p:nvSpPr>
        <p:spPr bwMode="auto">
          <a:xfrm>
            <a:off x="2533650" y="5548313"/>
            <a:ext cx="1844675" cy="287337"/>
          </a:xfrm>
          <a:prstGeom prst="rightArrow">
            <a:avLst>
              <a:gd name="adj1" fmla="val 50000"/>
              <a:gd name="adj2" fmla="val 50141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914400" eaLnBrk="0" hangingPunct="0"/>
            <a:endParaRPr lang="en-US" sz="24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331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7363" y="2134220"/>
            <a:ext cx="76073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endParaRPr lang="en-GB" sz="2400" dirty="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en-GB" sz="2400" dirty="0">
                <a:solidFill>
                  <a:prstClr val="black"/>
                </a:solidFill>
                <a:latin typeface="+mn-lt"/>
                <a:cs typeface="Arial" panose="020B0604020202020204" pitchFamily="34" charset="0"/>
              </a:rPr>
              <a:t>Please use the WJEC witness statement to be printed from the  Humanities Pathways website (i.e. centres should not make their own)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en-GB" sz="2400" dirty="0">
                <a:solidFill>
                  <a:prstClr val="black"/>
                </a:solidFill>
                <a:latin typeface="+mn-lt"/>
                <a:cs typeface="Arial" panose="020B0604020202020204" pitchFamily="34" charset="0"/>
              </a:rPr>
              <a:t>These should include details of which Assessment Criteria were met and where 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en-GB" sz="2400" dirty="0">
                <a:solidFill>
                  <a:prstClr val="black"/>
                </a:solidFill>
                <a:latin typeface="+mn-lt"/>
                <a:cs typeface="Arial" panose="020B0604020202020204" pitchFamily="34" charset="0"/>
              </a:rPr>
              <a:t>To this end ‘Took part in a class discussion’ for example, does not give any specific information about the contribution an individual student made</a:t>
            </a: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altLang="en-US" dirty="0">
                <a:latin typeface="+mn-lt"/>
                <a:ea typeface="Times New Roman" pitchFamily="18" charset="0"/>
              </a:rPr>
              <a:t>Use of witness statements if appropriate</a:t>
            </a:r>
          </a:p>
        </p:txBody>
      </p:sp>
    </p:spTree>
    <p:extLst>
      <p:ext uri="{BB962C8B-B14F-4D97-AF65-F5344CB8AC3E}">
        <p14:creationId xmlns:p14="http://schemas.microsoft.com/office/powerpoint/2010/main" val="654386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7363" y="2134220"/>
            <a:ext cx="76073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2400" dirty="0">
                <a:solidFill>
                  <a:prstClr val="black"/>
                </a:solidFill>
                <a:latin typeface="+mn-lt"/>
                <a:ea typeface="ＭＳ Ｐゴシック"/>
                <a:cs typeface="Arial" charset="0"/>
              </a:rPr>
              <a:t>If during a discussion an individual student makes specific points that are written down on a white board, for instance, these can be recorded in some way and transferred on to the witness statement.</a:t>
            </a:r>
          </a:p>
          <a:p>
            <a:pPr lvl="0"/>
            <a:r>
              <a:rPr lang="en-GB" sz="2400" dirty="0">
                <a:solidFill>
                  <a:prstClr val="black"/>
                </a:solidFill>
                <a:latin typeface="+mn-lt"/>
                <a:ea typeface="ＭＳ Ｐゴシック"/>
                <a:cs typeface="Arial" charset="0"/>
              </a:rPr>
              <a:t> </a:t>
            </a:r>
          </a:p>
          <a:p>
            <a:pPr lvl="0"/>
            <a:r>
              <a:rPr lang="en-GB" sz="2400" dirty="0">
                <a:solidFill>
                  <a:prstClr val="black"/>
                </a:solidFill>
                <a:latin typeface="+mn-lt"/>
                <a:ea typeface="ＭＳ Ｐゴシック"/>
                <a:cs typeface="Arial" charset="0"/>
              </a:rPr>
              <a:t>In the case of French it is very helpful for the witness statement to show how well the candidate has answered the questions. For example: ‘Marc said he had 3 younger brothers and 2 younger sisters. He could also describe them’.</a:t>
            </a: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altLang="en-US" dirty="0">
                <a:latin typeface="+mn-lt"/>
                <a:ea typeface="Times New Roman" pitchFamily="18" charset="0"/>
              </a:rPr>
              <a:t>Use of witness statements if appropriate</a:t>
            </a:r>
          </a:p>
        </p:txBody>
      </p:sp>
    </p:spTree>
    <p:extLst>
      <p:ext uri="{BB962C8B-B14F-4D97-AF65-F5344CB8AC3E}">
        <p14:creationId xmlns:p14="http://schemas.microsoft.com/office/powerpoint/2010/main" val="425519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altLang="en-US" dirty="0">
                <a:latin typeface="+mn-lt"/>
                <a:ea typeface="Times New Roman" pitchFamily="18" charset="0"/>
              </a:rPr>
              <a:t>Use of authentication sheets – </a:t>
            </a:r>
          </a:p>
          <a:p>
            <a:r>
              <a:rPr lang="en-GB" altLang="en-US" dirty="0">
                <a:latin typeface="+mn-lt"/>
                <a:ea typeface="Times New Roman" pitchFamily="18" charset="0"/>
              </a:rPr>
              <a:t>signed by both student and teacher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 l="8028" t="8234" r="7843" b="4468"/>
          <a:stretch>
            <a:fillRect/>
          </a:stretch>
        </p:blipFill>
        <p:spPr bwMode="auto">
          <a:xfrm>
            <a:off x="909638" y="2755900"/>
            <a:ext cx="6938962" cy="3953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7372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266040" y="3300916"/>
            <a:ext cx="79814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  <a:latin typeface="Gotham Rounded Book"/>
                <a:cs typeface="Gotham Rounded Book"/>
              </a:rPr>
              <a:t> </a:t>
            </a:r>
            <a:endParaRPr lang="en-GB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>
            <a:spLocks noGrp="1"/>
          </p:cNvSpPr>
          <p:nvPr>
            <p:ph type="body" sz="quarter" idx="16"/>
          </p:nvPr>
        </p:nvSpPr>
        <p:spPr>
          <a:xfrm>
            <a:off x="266040" y="1566863"/>
            <a:ext cx="8418513" cy="1189037"/>
          </a:xfrm>
        </p:spPr>
        <p:txBody>
          <a:bodyPr/>
          <a:lstStyle/>
          <a:p>
            <a:r>
              <a:rPr lang="en-GB" altLang="en-US" dirty="0">
                <a:latin typeface="+mn-lt"/>
              </a:rPr>
              <a:t>Some general points</a:t>
            </a:r>
            <a:endParaRPr lang="en-GB" altLang="en-US" dirty="0" smtClean="0">
              <a:latin typeface="+mn-lt"/>
            </a:endParaRPr>
          </a:p>
        </p:txBody>
      </p:sp>
      <p:sp>
        <p:nvSpPr>
          <p:cNvPr id="9" name="Rectangle 3"/>
          <p:cNvSpPr txBox="1">
            <a:spLocks/>
          </p:cNvSpPr>
          <p:nvPr/>
        </p:nvSpPr>
        <p:spPr>
          <a:xfrm>
            <a:off x="266040" y="2171700"/>
            <a:ext cx="8268360" cy="33115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pitchFamily="1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pitchFamily="1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pitchFamily="1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itchFamily="1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0" indent="-228600" defTabSz="914400">
              <a:buFont typeface="Arial" charset="0"/>
              <a:buChar char="•"/>
            </a:pPr>
            <a:r>
              <a:rPr lang="en-GB" sz="3200" dirty="0">
                <a:solidFill>
                  <a:prstClr val="black"/>
                </a:solidFill>
                <a:latin typeface="Calibri"/>
                <a:ea typeface="ＭＳ Ｐゴシック"/>
              </a:rPr>
              <a:t>Centres should be sure that work submitted for moderation is worthy of the specified standard (i.e. it meets </a:t>
            </a:r>
            <a:r>
              <a:rPr lang="en-GB" sz="3200" dirty="0">
                <a:solidFill>
                  <a:srgbClr val="0033CC"/>
                </a:solidFill>
                <a:latin typeface="Calibri"/>
                <a:ea typeface="ＭＳ Ｐゴシック"/>
              </a:rPr>
              <a:t>ALL</a:t>
            </a:r>
            <a:r>
              <a:rPr lang="en-GB" sz="3200" dirty="0">
                <a:solidFill>
                  <a:prstClr val="black"/>
                </a:solidFill>
                <a:latin typeface="Calibri"/>
                <a:ea typeface="ＭＳ Ｐゴシック"/>
              </a:rPr>
              <a:t> of the required ACs </a:t>
            </a:r>
            <a:r>
              <a:rPr lang="en-GB" sz="3200" dirty="0">
                <a:solidFill>
                  <a:srgbClr val="0033CC"/>
                </a:solidFill>
                <a:latin typeface="Calibri"/>
                <a:ea typeface="ＭＳ Ｐゴシック"/>
              </a:rPr>
              <a:t>in full</a:t>
            </a:r>
            <a:r>
              <a:rPr lang="en-GB" sz="3200" dirty="0">
                <a:solidFill>
                  <a:prstClr val="black"/>
                </a:solidFill>
                <a:latin typeface="Calibri"/>
                <a:ea typeface="ＭＳ Ｐゴシック"/>
              </a:rPr>
              <a:t>)</a:t>
            </a:r>
          </a:p>
          <a:p>
            <a:pPr marL="228600" lvl="0" indent="-228600" defTabSz="914400"/>
            <a:endParaRPr lang="en-GB" sz="3200" dirty="0">
              <a:solidFill>
                <a:prstClr val="black"/>
              </a:solidFill>
              <a:latin typeface="Calibri"/>
              <a:ea typeface="ＭＳ Ｐゴシック"/>
            </a:endParaRPr>
          </a:p>
          <a:p>
            <a:pPr marL="228600" lvl="0" indent="-228600" defTabSz="914400"/>
            <a:r>
              <a:rPr lang="en-GB" sz="3200" dirty="0">
                <a:solidFill>
                  <a:prstClr val="black"/>
                </a:solidFill>
                <a:latin typeface="Calibri"/>
                <a:ea typeface="ＭＳ Ｐゴシック"/>
              </a:rPr>
              <a:t>Please take note of comments in last </a:t>
            </a:r>
            <a:r>
              <a:rPr lang="en-GB" sz="3200" dirty="0" smtClean="0">
                <a:solidFill>
                  <a:prstClr val="black"/>
                </a:solidFill>
                <a:latin typeface="Calibri"/>
                <a:ea typeface="ＭＳ Ｐゴシック"/>
              </a:rPr>
              <a:t>three </a:t>
            </a:r>
            <a:r>
              <a:rPr lang="en-GB" sz="3200" dirty="0">
                <a:solidFill>
                  <a:prstClr val="black"/>
                </a:solidFill>
                <a:latin typeface="Calibri"/>
                <a:ea typeface="ＭＳ Ｐゴシック"/>
              </a:rPr>
              <a:t>Principal Moderator reports in respect of this</a:t>
            </a:r>
          </a:p>
        </p:txBody>
      </p:sp>
    </p:spTree>
    <p:extLst>
      <p:ext uri="{BB962C8B-B14F-4D97-AF65-F5344CB8AC3E}">
        <p14:creationId xmlns:p14="http://schemas.microsoft.com/office/powerpoint/2010/main" val="111399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altLang="en-US" dirty="0">
                <a:latin typeface="+mn-lt"/>
              </a:rPr>
              <a:t>Purpose of moderation</a:t>
            </a:r>
            <a:endParaRPr lang="en-GB" altLang="en-US" dirty="0" smtClean="0">
              <a:latin typeface="+mn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87363" y="2413338"/>
            <a:ext cx="8161337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defTabSz="914400" eaLnBrk="1" hangingPunct="1">
              <a:buFont typeface="Arial" panose="020B0604020202020204" pitchFamily="34" charset="0"/>
              <a:buChar char="•"/>
            </a:pPr>
            <a:r>
              <a:rPr lang="en-GB" sz="3200" dirty="0">
                <a:ea typeface="ＭＳ Ｐゴシック"/>
              </a:rPr>
              <a:t>To </a:t>
            </a:r>
            <a:r>
              <a:rPr lang="en-GB" sz="3200" b="1" dirty="0">
                <a:solidFill>
                  <a:srgbClr val="0033CC"/>
                </a:solidFill>
                <a:ea typeface="ＭＳ Ｐゴシック"/>
              </a:rPr>
              <a:t>validate</a:t>
            </a:r>
            <a:r>
              <a:rPr lang="en-GB" sz="3200" dirty="0">
                <a:ea typeface="ＭＳ Ｐゴシック"/>
              </a:rPr>
              <a:t> teachers’ judgement of assessment</a:t>
            </a:r>
          </a:p>
          <a:p>
            <a:pPr marL="342900" indent="-342900" defTabSz="914400" eaLnBrk="1" hangingPunct="1">
              <a:buFont typeface="Arial" panose="020B0604020202020204" pitchFamily="34" charset="0"/>
              <a:buChar char="•"/>
            </a:pPr>
            <a:r>
              <a:rPr lang="en-GB" sz="3200" dirty="0">
                <a:ea typeface="ＭＳ Ｐゴシック"/>
              </a:rPr>
              <a:t>To ensure standards are aligned </a:t>
            </a:r>
            <a:r>
              <a:rPr lang="en-GB" sz="3200" b="1" dirty="0">
                <a:solidFill>
                  <a:srgbClr val="0033CC"/>
                </a:solidFill>
                <a:ea typeface="ＭＳ Ｐゴシック"/>
              </a:rPr>
              <a:t>within</a:t>
            </a:r>
            <a:r>
              <a:rPr lang="en-GB" sz="3200" b="1" dirty="0">
                <a:ea typeface="ＭＳ Ｐゴシック"/>
              </a:rPr>
              <a:t> </a:t>
            </a:r>
            <a:r>
              <a:rPr lang="en-GB" sz="3200" dirty="0">
                <a:ea typeface="ＭＳ Ｐゴシック"/>
              </a:rPr>
              <a:t>and </a:t>
            </a:r>
            <a:r>
              <a:rPr lang="en-GB" sz="3200" b="1" dirty="0">
                <a:solidFill>
                  <a:srgbClr val="0033CC"/>
                </a:solidFill>
                <a:ea typeface="ＭＳ Ｐゴシック"/>
              </a:rPr>
              <a:t>across</a:t>
            </a:r>
            <a:r>
              <a:rPr lang="en-GB" sz="3200" dirty="0">
                <a:ea typeface="ＭＳ Ｐゴシック"/>
              </a:rPr>
              <a:t> centres i.e. consistency and application of standards </a:t>
            </a:r>
          </a:p>
          <a:p>
            <a:pPr marL="342900" indent="-342900" defTabSz="914400" eaLnBrk="1" hangingPunct="1">
              <a:buFont typeface="Arial" panose="020B0604020202020204" pitchFamily="34" charset="0"/>
              <a:buChar char="•"/>
            </a:pPr>
            <a:r>
              <a:rPr lang="en-GB" sz="3200" dirty="0">
                <a:ea typeface="ＭＳ Ｐゴシック"/>
              </a:rPr>
              <a:t>To provide </a:t>
            </a:r>
            <a:r>
              <a:rPr lang="en-GB" sz="3200" b="1" dirty="0">
                <a:solidFill>
                  <a:srgbClr val="0033CC"/>
                </a:solidFill>
                <a:ea typeface="ＭＳ Ｐゴシック"/>
              </a:rPr>
              <a:t>guidance</a:t>
            </a:r>
            <a:r>
              <a:rPr lang="en-GB" sz="3200" dirty="0">
                <a:ea typeface="ＭＳ Ｐゴシック"/>
              </a:rPr>
              <a:t> for schools in improving assessment processes, procedures and practices</a:t>
            </a:r>
          </a:p>
        </p:txBody>
      </p:sp>
    </p:spTree>
    <p:extLst>
      <p:ext uri="{BB962C8B-B14F-4D97-AF65-F5344CB8AC3E}">
        <p14:creationId xmlns:p14="http://schemas.microsoft.com/office/powerpoint/2010/main" val="67018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6900" y="1846005"/>
            <a:ext cx="7774634" cy="4228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>
              <a:spcBef>
                <a:spcPct val="20000"/>
              </a:spcBef>
            </a:pPr>
            <a:r>
              <a:rPr lang="en-GB" sz="3200" dirty="0">
                <a:solidFill>
                  <a:prstClr val="black"/>
                </a:solidFill>
                <a:latin typeface="Calibri"/>
                <a:ea typeface="ＭＳ Ｐゴシック"/>
              </a:rPr>
              <a:t>Different units being taught by different teachers</a:t>
            </a:r>
          </a:p>
          <a:p>
            <a:pPr lvl="0" defTabSz="914400">
              <a:spcBef>
                <a:spcPct val="20000"/>
              </a:spcBef>
            </a:pPr>
            <a:r>
              <a:rPr lang="en-GB" sz="3200" dirty="0" smtClean="0">
                <a:solidFill>
                  <a:prstClr val="black"/>
                </a:solidFill>
                <a:latin typeface="Calibri"/>
                <a:ea typeface="ＭＳ Ｐゴシック"/>
              </a:rPr>
              <a:t>All </a:t>
            </a:r>
            <a:r>
              <a:rPr lang="en-GB" sz="3200" dirty="0">
                <a:solidFill>
                  <a:prstClr val="black"/>
                </a:solidFill>
                <a:latin typeface="Calibri"/>
                <a:ea typeface="ＭＳ Ｐゴシック"/>
              </a:rPr>
              <a:t>candidates must be judged to the same standard across </a:t>
            </a:r>
            <a:r>
              <a:rPr lang="en-GB" sz="3200" dirty="0">
                <a:solidFill>
                  <a:srgbClr val="0033CC"/>
                </a:solidFill>
                <a:latin typeface="Calibri"/>
                <a:ea typeface="ＭＳ Ｐゴシック"/>
              </a:rPr>
              <a:t>different teachers</a:t>
            </a:r>
            <a:r>
              <a:rPr lang="en-GB" sz="3200" dirty="0">
                <a:solidFill>
                  <a:prstClr val="black"/>
                </a:solidFill>
                <a:latin typeface="Calibri"/>
                <a:ea typeface="ＭＳ Ｐゴシック"/>
              </a:rPr>
              <a:t> and </a:t>
            </a:r>
            <a:r>
              <a:rPr lang="en-GB" sz="3200" dirty="0">
                <a:solidFill>
                  <a:srgbClr val="0033CC"/>
                </a:solidFill>
                <a:latin typeface="Calibri"/>
                <a:ea typeface="ＭＳ Ｐゴシック"/>
              </a:rPr>
              <a:t>teaching groups</a:t>
            </a:r>
          </a:p>
          <a:p>
            <a:pPr lvl="0" defTabSz="914400">
              <a:spcBef>
                <a:spcPct val="20000"/>
              </a:spcBef>
            </a:pPr>
            <a:r>
              <a:rPr lang="en-GB" sz="3200" dirty="0" smtClean="0">
                <a:solidFill>
                  <a:prstClr val="black"/>
                </a:solidFill>
                <a:latin typeface="Calibri"/>
                <a:ea typeface="ＭＳ Ｐゴシック"/>
              </a:rPr>
              <a:t>If </a:t>
            </a:r>
            <a:r>
              <a:rPr lang="en-GB" sz="3200" dirty="0">
                <a:solidFill>
                  <a:prstClr val="black"/>
                </a:solidFill>
                <a:latin typeface="Calibri"/>
                <a:ea typeface="ＭＳ Ｐゴシック"/>
              </a:rPr>
              <a:t>more than 1 teacher is involved in the delivery and assessment of the course, there should be an </a:t>
            </a:r>
            <a:r>
              <a:rPr lang="en-GB" sz="3200" u="sng" dirty="0">
                <a:solidFill>
                  <a:prstClr val="black"/>
                </a:solidFill>
                <a:latin typeface="Calibri"/>
                <a:ea typeface="ＭＳ Ｐゴシック"/>
              </a:rPr>
              <a:t>Internal Verifier</a:t>
            </a: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>
          <a:xfrm>
            <a:off x="487363" y="1267148"/>
            <a:ext cx="8418513" cy="1188244"/>
          </a:xfrm>
        </p:spPr>
        <p:txBody>
          <a:bodyPr/>
          <a:lstStyle/>
          <a:p>
            <a:pPr marL="114300">
              <a:buClr>
                <a:srgbClr val="3697C7"/>
              </a:buClr>
              <a:defRPr/>
            </a:pPr>
            <a:r>
              <a:rPr lang="en-GB" altLang="en-US" kern="0" dirty="0">
                <a:latin typeface="+mn-lt"/>
                <a:ea typeface="ＭＳ Ｐゴシック"/>
                <a:cs typeface="Times New Roman" pitchFamily="18" charset="0"/>
              </a:rPr>
              <a:t>Internal standardization </a:t>
            </a:r>
          </a:p>
        </p:txBody>
      </p:sp>
    </p:spTree>
    <p:extLst>
      <p:ext uri="{BB962C8B-B14F-4D97-AF65-F5344CB8AC3E}">
        <p14:creationId xmlns:p14="http://schemas.microsoft.com/office/powerpoint/2010/main" val="400506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>
                <a:latin typeface="+mn-lt"/>
              </a:rPr>
              <a:t>Role of internal verifier</a:t>
            </a:r>
            <a:endParaRPr lang="en-GB" altLang="en-US" dirty="0" smtClean="0">
              <a:latin typeface="+mn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47700" y="2136339"/>
            <a:ext cx="7747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914400" eaLnBrk="1" hangingPunct="1">
              <a:buFont typeface="Arial" panose="020B0604020202020204" pitchFamily="34" charset="0"/>
              <a:buChar char="•"/>
            </a:pPr>
            <a:r>
              <a:rPr lang="en-GB" sz="3200" dirty="0">
                <a:ea typeface="ＭＳ Ｐゴシック"/>
              </a:rPr>
              <a:t>Check that all ACs and LOs are achieved </a:t>
            </a:r>
          </a:p>
          <a:p>
            <a:pPr marL="285750" indent="-285750" defTabSz="914400" eaLnBrk="1" hangingPunct="1">
              <a:buFont typeface="Arial" panose="020B0604020202020204" pitchFamily="34" charset="0"/>
              <a:buChar char="•"/>
            </a:pPr>
            <a:r>
              <a:rPr lang="en-GB" sz="3200" dirty="0">
                <a:ea typeface="ＭＳ Ｐゴシック"/>
              </a:rPr>
              <a:t>Ensure that teachers have copies of assessment records</a:t>
            </a:r>
          </a:p>
          <a:p>
            <a:pPr marL="285750" indent="-285750" defTabSz="914400" eaLnBrk="1" hangingPunct="1">
              <a:buFont typeface="Arial" panose="020B0604020202020204" pitchFamily="34" charset="0"/>
              <a:buChar char="•"/>
            </a:pPr>
            <a:r>
              <a:rPr lang="en-GB" sz="3200" dirty="0">
                <a:ea typeface="ＭＳ Ｐゴシック"/>
              </a:rPr>
              <a:t>Sample teacher judgements from time to time to ensure that ACs are correctly and consistently applied </a:t>
            </a:r>
          </a:p>
          <a:p>
            <a:pPr marL="285750" indent="-285750" defTabSz="914400" eaLnBrk="1" hangingPunct="1">
              <a:buFont typeface="Arial" panose="020B0604020202020204" pitchFamily="34" charset="0"/>
              <a:buChar char="•"/>
            </a:pPr>
            <a:r>
              <a:rPr lang="en-GB" sz="3200" dirty="0">
                <a:ea typeface="ＭＳ Ｐゴシック"/>
              </a:rPr>
              <a:t>Arrange meeting of teachers to standardize their judgements </a:t>
            </a:r>
          </a:p>
          <a:p>
            <a:pPr marL="285750" indent="-285750" defTabSz="914400" eaLnBrk="1" hangingPunct="1">
              <a:buFont typeface="Arial" panose="020B0604020202020204" pitchFamily="34" charset="0"/>
              <a:buChar char="•"/>
            </a:pPr>
            <a:r>
              <a:rPr lang="en-GB" sz="3200" dirty="0">
                <a:ea typeface="ＭＳ Ｐゴシック"/>
              </a:rPr>
              <a:t>Keep appropriate records</a:t>
            </a:r>
          </a:p>
        </p:txBody>
      </p:sp>
    </p:spTree>
    <p:extLst>
      <p:ext uri="{BB962C8B-B14F-4D97-AF65-F5344CB8AC3E}">
        <p14:creationId xmlns:p14="http://schemas.microsoft.com/office/powerpoint/2010/main" val="1897815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altLang="en-US" dirty="0">
                <a:latin typeface="+mn-lt"/>
              </a:rPr>
              <a:t>Sample for moderation</a:t>
            </a:r>
            <a:endParaRPr lang="en-GB" altLang="en-US" dirty="0" smtClean="0">
              <a:latin typeface="+mn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24534" y="2309336"/>
            <a:ext cx="78867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914400" eaLnBrk="1" hangingPunct="1">
              <a:buFont typeface="Arial" panose="020B0604020202020204" pitchFamily="34" charset="0"/>
              <a:buChar char="•"/>
            </a:pPr>
            <a:r>
              <a:rPr lang="en-GB" sz="3200" dirty="0">
                <a:ea typeface="ＭＳ Ｐゴシック"/>
              </a:rPr>
              <a:t>Following WJEC guidance, select the number of candidates required based on the size of the cohort (Ref. Session 1</a:t>
            </a:r>
            <a:r>
              <a:rPr lang="en-GB" sz="3200" dirty="0" smtClean="0">
                <a:ea typeface="ＭＳ Ｐゴシック"/>
              </a:rPr>
              <a:t>)</a:t>
            </a:r>
          </a:p>
          <a:p>
            <a:pPr marL="285750" indent="-285750" defTabSz="914400" eaLnBrk="1" hangingPunct="1">
              <a:buFont typeface="Arial" panose="020B0604020202020204" pitchFamily="34" charset="0"/>
              <a:buChar char="•"/>
            </a:pPr>
            <a:endParaRPr lang="en-GB" sz="3200" dirty="0">
              <a:ea typeface="ＭＳ Ｐゴシック"/>
            </a:endParaRPr>
          </a:p>
          <a:p>
            <a:pPr marL="285750" indent="-285750" defTabSz="914400" eaLnBrk="1" hangingPunct="1">
              <a:buFont typeface="Arial" panose="020B0604020202020204" pitchFamily="34" charset="0"/>
              <a:buChar char="•"/>
            </a:pPr>
            <a:r>
              <a:rPr lang="en-GB" sz="3200" dirty="0">
                <a:ea typeface="ＭＳ Ｐゴシック"/>
              </a:rPr>
              <a:t>Provide candidate work for all units </a:t>
            </a:r>
            <a:r>
              <a:rPr lang="en-GB" sz="3200" dirty="0" smtClean="0">
                <a:ea typeface="ＭＳ Ｐゴシック"/>
              </a:rPr>
              <a:t>entered</a:t>
            </a:r>
          </a:p>
          <a:p>
            <a:pPr marL="285750" indent="-285750" defTabSz="914400" eaLnBrk="1" hangingPunct="1">
              <a:buFont typeface="Arial" panose="020B0604020202020204" pitchFamily="34" charset="0"/>
              <a:buChar char="•"/>
            </a:pPr>
            <a:endParaRPr lang="en-GB" sz="3200" dirty="0">
              <a:ea typeface="ＭＳ Ｐゴシック"/>
            </a:endParaRPr>
          </a:p>
          <a:p>
            <a:pPr marL="285750" indent="-285750" defTabSz="914400" eaLnBrk="1" hangingPunct="1">
              <a:buFont typeface="Arial" panose="020B0604020202020204" pitchFamily="34" charset="0"/>
              <a:buChar char="•"/>
            </a:pPr>
            <a:r>
              <a:rPr lang="en-GB" sz="3200" dirty="0">
                <a:ea typeface="ＭＳ Ｐゴシック"/>
              </a:rPr>
              <a:t>Ensure it is sent to WJEC on time</a:t>
            </a:r>
          </a:p>
        </p:txBody>
      </p:sp>
    </p:spTree>
    <p:extLst>
      <p:ext uri="{BB962C8B-B14F-4D97-AF65-F5344CB8AC3E}">
        <p14:creationId xmlns:p14="http://schemas.microsoft.com/office/powerpoint/2010/main" val="1929973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altLang="en-US" dirty="0">
                <a:latin typeface="+mn-lt"/>
              </a:rPr>
              <a:t>Preparing folders of candidate work</a:t>
            </a:r>
            <a:endParaRPr lang="en-GB" altLang="en-US" dirty="0" smtClean="0">
              <a:latin typeface="+mn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18965" y="2363770"/>
            <a:ext cx="8097837" cy="430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defTabSz="914400">
              <a:spcBef>
                <a:spcPct val="20000"/>
              </a:spcBef>
              <a:buFont typeface="Arial" charset="0"/>
              <a:buChar char="•"/>
            </a:pPr>
            <a:r>
              <a:rPr lang="en-GB" sz="3200" dirty="0">
                <a:solidFill>
                  <a:prstClr val="black"/>
                </a:solidFill>
                <a:latin typeface="Calibri"/>
                <a:ea typeface="ＭＳ Ｐゴシック"/>
              </a:rPr>
              <a:t>All work must be marked</a:t>
            </a:r>
          </a:p>
          <a:p>
            <a:pPr marL="228600" lvl="0" indent="-228600" defTabSz="914400">
              <a:spcBef>
                <a:spcPct val="20000"/>
              </a:spcBef>
              <a:buFont typeface="Arial" charset="0"/>
              <a:buChar char="•"/>
            </a:pPr>
            <a:r>
              <a:rPr lang="en-GB" sz="3200" dirty="0">
                <a:solidFill>
                  <a:prstClr val="black"/>
                </a:solidFill>
                <a:latin typeface="Calibri"/>
                <a:ea typeface="ＭＳ Ｐゴシック"/>
              </a:rPr>
              <a:t>All work must be annotated to indicate where and how it meets each AC </a:t>
            </a:r>
          </a:p>
          <a:p>
            <a:pPr marL="228600" lvl="0" indent="-228600" defTabSz="914400">
              <a:spcBef>
                <a:spcPct val="20000"/>
              </a:spcBef>
              <a:buFont typeface="Arial" charset="0"/>
              <a:buChar char="•"/>
            </a:pPr>
            <a:r>
              <a:rPr lang="en-GB" sz="3200" dirty="0">
                <a:solidFill>
                  <a:prstClr val="black"/>
                </a:solidFill>
                <a:latin typeface="Calibri"/>
                <a:ea typeface="ＭＳ Ｐゴシック"/>
              </a:rPr>
              <a:t>Candidate work for each unit must have appropriate supporting documentation</a:t>
            </a:r>
          </a:p>
          <a:p>
            <a:pPr marL="742950" lvl="1" indent="-285750" defTabSz="914400">
              <a:spcBef>
                <a:spcPct val="20000"/>
              </a:spcBef>
              <a:buFont typeface="Arial" charset="0"/>
              <a:buChar char="–"/>
            </a:pPr>
            <a:r>
              <a:rPr lang="en-GB" sz="2800" dirty="0">
                <a:solidFill>
                  <a:prstClr val="black"/>
                </a:solidFill>
                <a:latin typeface="Calibri"/>
                <a:ea typeface="ＭＳ Ｐゴシック"/>
              </a:rPr>
              <a:t>Assessment Record sheet</a:t>
            </a:r>
          </a:p>
          <a:p>
            <a:pPr marL="742950" lvl="1" indent="-285750" defTabSz="914400">
              <a:spcBef>
                <a:spcPct val="20000"/>
              </a:spcBef>
              <a:buFont typeface="Arial" charset="0"/>
              <a:buChar char="–"/>
            </a:pPr>
            <a:r>
              <a:rPr lang="en-GB" sz="2800" dirty="0">
                <a:solidFill>
                  <a:prstClr val="black"/>
                </a:solidFill>
                <a:latin typeface="Calibri"/>
                <a:ea typeface="ＭＳ Ｐゴシック"/>
              </a:rPr>
              <a:t>Authentication form</a:t>
            </a:r>
          </a:p>
          <a:p>
            <a:pPr marL="742950" lvl="1" indent="-285750" defTabSz="914400">
              <a:spcBef>
                <a:spcPct val="20000"/>
              </a:spcBef>
              <a:buFont typeface="Arial" charset="0"/>
              <a:buChar char="–"/>
            </a:pPr>
            <a:r>
              <a:rPr lang="en-GB" sz="2800" dirty="0">
                <a:solidFill>
                  <a:prstClr val="black"/>
                </a:solidFill>
                <a:latin typeface="Calibri"/>
                <a:ea typeface="ＭＳ Ｐゴシック"/>
              </a:rPr>
              <a:t>Witness Statement (where appropriate)</a:t>
            </a:r>
          </a:p>
        </p:txBody>
      </p:sp>
    </p:spTree>
    <p:extLst>
      <p:ext uri="{BB962C8B-B14F-4D97-AF65-F5344CB8AC3E}">
        <p14:creationId xmlns:p14="http://schemas.microsoft.com/office/powerpoint/2010/main" val="223272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altLang="en-US" dirty="0">
                <a:latin typeface="+mn-lt"/>
              </a:rPr>
              <a:t>Why annotate?</a:t>
            </a:r>
            <a:endParaRPr lang="en-GB" altLang="en-US" dirty="0" smtClean="0">
              <a:solidFill>
                <a:srgbClr val="009DE0"/>
              </a:solidFill>
              <a:latin typeface="+mn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32446" y="2153569"/>
            <a:ext cx="8270876" cy="44750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GB" altLang="en-US" sz="3200" dirty="0">
                <a:solidFill>
                  <a:srgbClr val="000000"/>
                </a:solidFill>
                <a:latin typeface="Calibri"/>
                <a:ea typeface="ＭＳ Ｐゴシック"/>
              </a:rPr>
              <a:t>To help the moderator check with the Assessment Criteria have been reached</a:t>
            </a: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</a:pPr>
            <a:endParaRPr lang="en-GB" altLang="en-US" sz="3200" dirty="0">
              <a:solidFill>
                <a:srgbClr val="000000"/>
              </a:solidFill>
              <a:latin typeface="Calibri"/>
              <a:ea typeface="ＭＳ Ｐゴシック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GB" altLang="en-US" sz="3200" dirty="0">
                <a:solidFill>
                  <a:srgbClr val="000000"/>
                </a:solidFill>
                <a:latin typeface="Calibri"/>
                <a:ea typeface="ＭＳ Ｐゴシック"/>
              </a:rPr>
              <a:t>To show that the work has been marked internally</a:t>
            </a: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</a:pPr>
            <a:endParaRPr lang="en-GB" altLang="en-US" sz="3200" dirty="0">
              <a:solidFill>
                <a:srgbClr val="000000"/>
              </a:solidFill>
              <a:latin typeface="Calibri"/>
              <a:ea typeface="ＭＳ Ｐゴシック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GB" altLang="en-US" sz="3200" dirty="0">
                <a:solidFill>
                  <a:srgbClr val="000000"/>
                </a:solidFill>
                <a:latin typeface="Calibri"/>
                <a:ea typeface="ＭＳ Ｐゴシック"/>
              </a:rPr>
              <a:t>To show where changes have been made in the light of internal moderation where it has taken place</a:t>
            </a:r>
            <a:endParaRPr lang="en-US" sz="3200" dirty="0">
              <a:solidFill>
                <a:prstClr val="black"/>
              </a:solidFill>
              <a:latin typeface="Calibri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768409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2" y="11759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altLang="en-US" dirty="0">
                <a:latin typeface="+mn-lt"/>
              </a:rPr>
              <a:t>French Speaking</a:t>
            </a:r>
            <a:endParaRPr lang="en-GB" altLang="en-US" dirty="0" smtClean="0">
              <a:solidFill>
                <a:srgbClr val="009DE0"/>
              </a:solidFill>
              <a:latin typeface="+mn-lt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561033" y="2217738"/>
            <a:ext cx="8013699" cy="475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  <a:cs typeface="ＭＳ Ｐゴシック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ＭＳ Ｐゴシック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cs typeface="ＭＳ Ｐゴシック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ＭＳ Ｐゴシック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>
              <a:buFont typeface="Arial" charset="0"/>
              <a:buChar char="•"/>
            </a:pPr>
            <a:r>
              <a:rPr lang="en-GB" altLang="en-US" sz="3200" dirty="0">
                <a:solidFill>
                  <a:srgbClr val="000000"/>
                </a:solidFill>
                <a:ea typeface="ＭＳ Ｐゴシック"/>
              </a:rPr>
              <a:t>For this work a tape/CD should be submitted to demonstrate that the candidate has fulfilled the necessary criteria. It is obviously neither practical nor possible to annotate this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GB" sz="2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90373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lanniong and Administra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haredContentType xmlns="Microsoft.SharePoint.Taxonomy.ContentTypeSync" SourceId="e1033d4c-53f7-4655-8cf6-8161ad0c09ed" ContentTypeId="0x0101001E6C9A6871140C4A8493C743FF1C286B" PreviousValue="false"/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WJEC_x0020_Language xmlns="2f2f9355-f80e-4d7b-937a-0c27cfa03643">
      <Value>English</Value>
    </WJEC_x0020_Language>
    <WJEC_x0020_Available_x0020_Online xmlns="2f2f9355-f80e-4d7b-937a-0c27cfa03643">false</WJEC_x0020_Available_x0020_Online>
    <TaxCatchAll xmlns="2f2f9355-f80e-4d7b-937a-0c27cfa03643"/>
    <RoutingRuleDescription xmlns="http://schemas.microsoft.com/sharepoint/v3" xsi:nil="true"/>
    <PublishingExpirationDate xmlns="http://schemas.microsoft.com/sharepoint/v3" xsi:nil="true"/>
    <PublishingStartDate xmlns="http://schemas.microsoft.com/sharepoint/v3" xsi:nil="true"/>
    <aa87a6a0bdfe4bfb97a25745bc8270e2 xmlns="2f2f9355-f80e-4d7b-937a-0c27cfa03643">
      <Terms xmlns="http://schemas.microsoft.com/office/infopath/2007/PartnerControls"/>
    </aa87a6a0bdfe4bfb97a25745bc8270e2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Job Description" ma:contentTypeID="0x0101001E6C9A6871140C4A8493C743FF1C286B0022A88B53DF39734CAE627D63F944E3B6" ma:contentTypeVersion="3" ma:contentTypeDescription="" ma:contentTypeScope="" ma:versionID="01b81ca2114c6a64d70e7634a10a0c46">
  <xsd:schema xmlns:xsd="http://www.w3.org/2001/XMLSchema" xmlns:xs="http://www.w3.org/2001/XMLSchema" xmlns:p="http://schemas.microsoft.com/office/2006/metadata/properties" xmlns:ns1="http://schemas.microsoft.com/sharepoint/v3" xmlns:ns3="2f2f9355-f80e-4d7b-937a-0c27cfa03643" targetNamespace="http://schemas.microsoft.com/office/2006/metadata/properties" ma:root="true" ma:fieldsID="c15be1f515b0b6302bb66bbf6992cf6c" ns1:_="" ns3:_="">
    <xsd:import namespace="http://schemas.microsoft.com/sharepoint/v3"/>
    <xsd:import namespace="2f2f9355-f80e-4d7b-937a-0c27cfa03643"/>
    <xsd:element name="properties">
      <xsd:complexType>
        <xsd:sequence>
          <xsd:element name="documentManagement">
            <xsd:complexType>
              <xsd:all>
                <xsd:element ref="ns1:RoutingRuleDescription" minOccurs="0"/>
                <xsd:element ref="ns3:WJEC_x0020_Language" minOccurs="0"/>
                <xsd:element ref="ns3:WJEC_x0020_Available_x0020_Online" minOccurs="0"/>
                <xsd:element ref="ns1:PublishingStartDate" minOccurs="0"/>
                <xsd:element ref="ns1:PublishingExpirationDate" minOccurs="0"/>
                <xsd:element ref="ns3:aa87a6a0bdfe4bfb97a25745bc8270e2" minOccurs="0"/>
                <xsd:element ref="ns3:TaxCatchAll" minOccurs="0"/>
                <xsd:element ref="ns3:TaxCatchAllLabe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RoutingRuleDescription" ma:index="3" nillable="true" ma:displayName="Description" ma:internalName="RoutingRuleDescription" ma:readOnly="false">
      <xsd:simpleType>
        <xsd:restriction base="dms:Text">
          <xsd:maxLength value="255"/>
        </xsd:restriction>
      </xsd:simpleType>
    </xsd:element>
    <xsd:element name="PublishingStartDate" ma:index="7" nillable="true" ma:displayName="Scheduling Start Date" ma:internalName="PublishingStartDate">
      <xsd:simpleType>
        <xsd:restriction base="dms:Unknown"/>
      </xsd:simpleType>
    </xsd:element>
    <xsd:element name="PublishingExpirationDate" ma:index="8" nillable="true" ma:displayName="Scheduling End Dat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f9355-f80e-4d7b-937a-0c27cfa03643" elementFormDefault="qualified">
    <xsd:import namespace="http://schemas.microsoft.com/office/2006/documentManagement/types"/>
    <xsd:import namespace="http://schemas.microsoft.com/office/infopath/2007/PartnerControls"/>
    <xsd:element name="WJEC_x0020_Language" ma:index="5" nillable="true" ma:displayName="WJEC Language" ma:default="English" ma:internalName="WJEC_x0020_Languag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English"/>
                    <xsd:enumeration value="Welsh"/>
                  </xsd:restriction>
                </xsd:simpleType>
              </xsd:element>
            </xsd:sequence>
          </xsd:extension>
        </xsd:complexContent>
      </xsd:complexType>
    </xsd:element>
    <xsd:element name="WJEC_x0020_Available_x0020_Online" ma:index="6" nillable="true" ma:displayName="WJEC Available Online" ma:default="0" ma:internalName="WJEC_x0020_Available_x0020_Online">
      <xsd:simpleType>
        <xsd:restriction base="dms:Boolean"/>
      </xsd:simpleType>
    </xsd:element>
    <xsd:element name="aa87a6a0bdfe4bfb97a25745bc8270e2" ma:index="11" nillable="true" ma:taxonomy="true" ma:internalName="aa87a6a0bdfe4bfb97a25745bc8270e2" ma:taxonomyFieldName="WJEC_x0020_Department" ma:displayName="WJEC Department" ma:default="" ma:fieldId="{aa87a6a0-bdfe-4bfb-97a2-5745bc8270e2}" ma:taxonomyMulti="true" ma:sspId="e1033d4c-53f7-4655-8cf6-8161ad0c09ed" ma:termSetId="076cd7ee-ac20-4cd2-af1f-bceb730fade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2" nillable="true" ma:displayName="Taxonomy Catch All Column" ma:hidden="true" ma:list="{bef75bab-78ed-405d-99c2-daeca313d6fd}" ma:internalName="TaxCatchAll" ma:showField="CatchAllData" ma:web="c0798825-da17-46fd-b091-d326be86d03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3" nillable="true" ma:displayName="Taxonomy Catch All Column1" ma:hidden="true" ma:list="{bef75bab-78ed-405d-99c2-daeca313d6fd}" ma:internalName="TaxCatchAllLabel" ma:readOnly="true" ma:showField="CatchAllDataLabel" ma:web="c0798825-da17-46fd-b091-d326be86d03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5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 ma:index="2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755E1BF-89EC-40F0-9404-E5B90B765E7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17162CF-D1CF-4C5D-A60B-4700BFEFC294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D0DE5532-076C-4333-94CD-BB9A7BAC216D}">
  <ds:schemaRefs>
    <ds:schemaRef ds:uri="http://purl.org/dc/terms/"/>
    <ds:schemaRef ds:uri="http://www.w3.org/XML/1998/namespace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purl.org/dc/dcmitype/"/>
    <ds:schemaRef ds:uri="http://schemas.microsoft.com/sharepoint/v3"/>
    <ds:schemaRef ds:uri="http://schemas.microsoft.com/office/infopath/2007/PartnerControls"/>
    <ds:schemaRef ds:uri="2f2f9355-f80e-4d7b-937a-0c27cfa03643"/>
    <ds:schemaRef ds:uri="http://schemas.microsoft.com/office/2006/metadata/properties"/>
  </ds:schemaRefs>
</ds:datastoreItem>
</file>

<file path=customXml/itemProps4.xml><?xml version="1.0" encoding="utf-8"?>
<ds:datastoreItem xmlns:ds="http://schemas.openxmlformats.org/officeDocument/2006/customXml" ds:itemID="{53C3ACB4-FE96-48A9-8673-3F240F883C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f2f9355-f80e-4d7b-937a-0c27cfa0364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Planniong and Administration</Template>
  <TotalTime>42</TotalTime>
  <Words>655</Words>
  <Application>Microsoft Office PowerPoint</Application>
  <PresentationFormat>On-screen Show (4:3)</PresentationFormat>
  <Paragraphs>71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Times New Roman</vt:lpstr>
      <vt:lpstr>ＭＳ Ｐゴシック</vt:lpstr>
      <vt:lpstr>Bliss-Light</vt:lpstr>
      <vt:lpstr>Calibri</vt:lpstr>
      <vt:lpstr>Gotham Rounded Book</vt:lpstr>
      <vt:lpstr>Planniong and Administration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WJEC</dc:creator>
  <cp:keywords/>
  <cp:lastModifiedBy>WJEC</cp:lastModifiedBy>
  <cp:revision>6</cp:revision>
  <dcterms:created xsi:type="dcterms:W3CDTF">2016-11-10T12:47:17Z</dcterms:created>
  <dcterms:modified xsi:type="dcterms:W3CDTF">2017-07-06T15:04:44Z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0x0101001E6C9A6871140C4A8493C743FF1C286B0022A88B53DF39734CAE627D63F944E3B6</vt:lpwstr>
  </property>
  <property fmtid="{D5CDD505-2E9C-101B-9397-08002B2CF9AE}" pid="3" name="WJEC Department">
    <vt:lpwstr/>
  </property>
</Properties>
</file>