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20"/>
  </p:notesMasterIdLst>
  <p:sldIdLst>
    <p:sldId id="265" r:id="rId6"/>
    <p:sldId id="259" r:id="rId7"/>
    <p:sldId id="262" r:id="rId8"/>
    <p:sldId id="271" r:id="rId9"/>
    <p:sldId id="275" r:id="rId10"/>
    <p:sldId id="277" r:id="rId11"/>
    <p:sldId id="274" r:id="rId12"/>
    <p:sldId id="273" r:id="rId13"/>
    <p:sldId id="272" r:id="rId14"/>
    <p:sldId id="278" r:id="rId15"/>
    <p:sldId id="281" r:id="rId16"/>
    <p:sldId id="285" r:id="rId17"/>
    <p:sldId id="284" r:id="rId18"/>
    <p:sldId id="283" r:id="rId19"/>
  </p:sldIdLst>
  <p:sldSz cx="9144000" cy="6858000" type="screen4x3"/>
  <p:notesSz cx="6858000" cy="9144000"/>
  <p:embeddedFontLst>
    <p:embeddedFont>
      <p:font typeface="ＭＳ Ｐゴシック" panose="020B0600070205080204" pitchFamily="34" charset="-128"/>
      <p:regular r:id="rId21"/>
    </p:embeddedFont>
    <p:embeddedFont>
      <p:font typeface="Calibri" panose="020F0502020204030204" pitchFamily="34" charset="0"/>
      <p:regular r:id="rId22"/>
      <p:bold r:id="rId23"/>
      <p:italic r:id="rId24"/>
      <p:boldItalic r:id="rId25"/>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3C06"/>
    <a:srgbClr val="E75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1014" y="-6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64709F-7B92-4904-980E-C27FFADFC1BF}" type="datetimeFigureOut">
              <a:rPr lang="en-GB" smtClean="0"/>
              <a:t>06/07/2017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BF64F25-C7F6-4E11-8B8C-CCA7BD6D9214}" type="slidenum">
              <a:rPr lang="en-GB" smtClean="0"/>
              <a:pPr/>
              <a:t>1</a:t>
            </a:fld>
            <a:endParaRPr lang="en-GB"/>
          </a:p>
        </p:txBody>
      </p:sp>
    </p:spTree>
    <p:extLst>
      <p:ext uri="{BB962C8B-B14F-4D97-AF65-F5344CB8AC3E}">
        <p14:creationId xmlns:p14="http://schemas.microsoft.com/office/powerpoint/2010/main" val="24724851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smtClean="0">
                <a:solidFill>
                  <a:srgbClr val="5A5A59"/>
                </a:solidFill>
                <a:latin typeface="Bliss-Light"/>
                <a:cs typeface="Bliss-Light"/>
              </a:rPr>
              <a:t>Invellab</a:t>
            </a:r>
            <a:r>
              <a:rPr lang="en-GB" baseline="30000" dirty="0" smtClean="0">
                <a:solidFill>
                  <a:srgbClr val="5A5A59"/>
                </a:solidFill>
                <a:latin typeface="Bliss-Light"/>
                <a:cs typeface="Bliss-Light"/>
              </a:rPr>
              <a:t> id </a:t>
            </a:r>
            <a:r>
              <a:rPr lang="en-GB" baseline="30000" dirty="0" err="1" smtClean="0">
                <a:solidFill>
                  <a:srgbClr val="5A5A59"/>
                </a:solidFill>
                <a:latin typeface="Bliss-Light"/>
                <a:cs typeface="Bliss-Light"/>
              </a:rPr>
              <a:t>quiberumqui</a:t>
            </a:r>
            <a:r>
              <a:rPr lang="en-GB" baseline="30000" dirty="0" smtClean="0">
                <a:solidFill>
                  <a:srgbClr val="5A5A59"/>
                </a:solidFill>
                <a:latin typeface="Bliss-Light"/>
                <a:cs typeface="Bliss-Light"/>
              </a:rPr>
              <a:t> non </a:t>
            </a:r>
            <a:r>
              <a:rPr lang="en-GB" baseline="30000" dirty="0" err="1" smtClean="0">
                <a:solidFill>
                  <a:srgbClr val="5A5A59"/>
                </a:solidFill>
                <a:latin typeface="Bliss-Light"/>
                <a:cs typeface="Bliss-Light"/>
              </a:rPr>
              <a:t>rerovit</a:t>
            </a:r>
            <a:r>
              <a:rPr lang="en-GB" baseline="30000" dirty="0" smtClean="0">
                <a:solidFill>
                  <a:srgbClr val="5A5A59"/>
                </a:solidFill>
                <a:latin typeface="Bliss-Light"/>
                <a:cs typeface="Bliss-Light"/>
              </a:rPr>
              <a:t> era </a:t>
            </a:r>
            <a:r>
              <a:rPr lang="en-GB" baseline="30000" dirty="0" err="1" smtClean="0">
                <a:solidFill>
                  <a:srgbClr val="5A5A59"/>
                </a:solidFill>
                <a:latin typeface="Bliss-Light"/>
                <a:cs typeface="Bliss-Light"/>
              </a:rPr>
              <a:t>consequunt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accabor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epelicabo</a:t>
            </a:r>
            <a:r>
              <a:rPr lang="en-GB" baseline="30000" dirty="0" smtClean="0">
                <a:solidFill>
                  <a:srgbClr val="5A5A59"/>
                </a:solidFill>
                <a:latin typeface="Bliss-Light"/>
                <a:cs typeface="Bliss-Light"/>
              </a:rPr>
              <a:t>. Nam, id ex </a:t>
            </a:r>
            <a:r>
              <a:rPr lang="en-GB" baseline="30000" dirty="0" err="1" smtClean="0">
                <a:solidFill>
                  <a:srgbClr val="5A5A59"/>
                </a:solidFill>
                <a:latin typeface="Bliss-Light"/>
                <a:cs typeface="Bliss-Light"/>
              </a:rPr>
              <a:t>enis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alis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sunt</a:t>
            </a:r>
            <a:r>
              <a:rPr lang="en-GB" baseline="30000" dirty="0" smtClean="0">
                <a:solidFill>
                  <a:srgbClr val="5A5A59"/>
                </a:solidFill>
                <a:latin typeface="Bliss-Light"/>
                <a:cs typeface="Bliss-Light"/>
              </a:rPr>
              <a:t> pa non </a:t>
            </a:r>
            <a:r>
              <a:rPr lang="en-GB" baseline="30000" dirty="0" err="1" smtClean="0">
                <a:solidFill>
                  <a:srgbClr val="5A5A59"/>
                </a:solidFill>
                <a:latin typeface="Bliss-Light"/>
                <a:cs typeface="Bliss-Light"/>
              </a:rPr>
              <a:t>plaudam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rateseque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oditibusae</a:t>
            </a:r>
            <a:r>
              <a:rPr lang="en-GB" baseline="30000" dirty="0" smtClean="0">
                <a:solidFill>
                  <a:srgbClr val="5A5A59"/>
                </a:solidFill>
                <a:latin typeface="Bliss-Light"/>
                <a:cs typeface="Bliss-Light"/>
              </a:rPr>
              <a:t> is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eturem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ea</a:t>
            </a:r>
            <a:r>
              <a:rPr lang="en-GB" baseline="30000" dirty="0" smtClean="0">
                <a:solidFill>
                  <a:srgbClr val="5A5A59"/>
                </a:solidFill>
                <a:latin typeface="Bliss-Light"/>
                <a:cs typeface="Bliss-Light"/>
              </a:rPr>
              <a:t> dent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esed</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modis</a:t>
            </a:r>
            <a:r>
              <a:rPr lang="en-GB" baseline="30000" dirty="0" smtClean="0">
                <a:solidFill>
                  <a:srgbClr val="5A5A59"/>
                </a:solidFill>
                <a:latin typeface="Bliss-Light"/>
                <a:cs typeface="Bliss-Light"/>
              </a:rPr>
              <a:t> quam, quam, id </a:t>
            </a:r>
            <a:r>
              <a:rPr lang="en-GB" baseline="30000" dirty="0" err="1" smtClean="0">
                <a:solidFill>
                  <a:srgbClr val="5A5A59"/>
                </a:solidFill>
                <a:latin typeface="Bliss-Light"/>
                <a:cs typeface="Bliss-Light"/>
              </a:rPr>
              <a:t>modit</a:t>
            </a:r>
            <a:r>
              <a:rPr lang="en-GB" baseline="30000" dirty="0" smtClean="0">
                <a:solidFill>
                  <a:srgbClr val="5A5A59"/>
                </a:solidFill>
                <a:latin typeface="Bliss-Light"/>
                <a:cs typeface="Bliss-Light"/>
              </a:rPr>
              <a:t> mi, </a:t>
            </a:r>
            <a:r>
              <a:rPr lang="en-GB" baseline="30000" dirty="0" err="1" smtClean="0">
                <a:solidFill>
                  <a:srgbClr val="5A5A59"/>
                </a:solidFill>
                <a:latin typeface="Bliss-Light"/>
                <a:cs typeface="Bliss-Light"/>
              </a:rPr>
              <a:t>omnit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accusci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magnatur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solum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ullandi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oreium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eos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veligenim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reperatio</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doluptatem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voluptam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comnim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fugitat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iorecup</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tincti</a:t>
            </a:r>
            <a:r>
              <a:rPr lang="en-GB" baseline="30000" dirty="0" smtClean="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7" name="Text Placeholder 6"/>
          <p:cNvSpPr>
            <a:spLocks noGrp="1"/>
          </p:cNvSpPr>
          <p:nvPr>
            <p:ph type="body" sz="quarter" idx="17"/>
          </p:nvPr>
        </p:nvSpPr>
        <p:spPr>
          <a:xfrm>
            <a:off x="487363" y="3098800"/>
            <a:ext cx="3868737" cy="3306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gridCol w="3284982"/>
              </a:tblGrid>
              <a:tr h="564486">
                <a:tc gridSpan="2">
                  <a:txBody>
                    <a:bodyPr/>
                    <a:lstStyle/>
                    <a:p>
                      <a:pPr>
                        <a:lnSpc>
                          <a:spcPct val="115000"/>
                        </a:lnSpc>
                        <a:spcAft>
                          <a:spcPts val="0"/>
                        </a:spcAft>
                      </a:pPr>
                      <a:r>
                        <a:rPr lang="en-GB" sz="1600" b="1" kern="1200" dirty="0" err="1" smtClean="0">
                          <a:solidFill>
                            <a:srgbClr val="FFFFFF"/>
                          </a:solidFill>
                          <a:effectLst/>
                          <a:latin typeface="Bliss-Light"/>
                          <a:ea typeface="Times New Roman"/>
                          <a:cs typeface="Arial"/>
                        </a:rPr>
                        <a:t>Pennawd</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ar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gyfer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tabl</a:t>
                      </a:r>
                      <a:r>
                        <a:rPr lang="en-GB" sz="1600" b="1" kern="1200" baseline="0" dirty="0" smtClean="0">
                          <a:solidFill>
                            <a:srgbClr val="FFFFFF"/>
                          </a:solidFill>
                          <a:effectLst/>
                          <a:latin typeface="Bliss-Light"/>
                          <a:ea typeface="Times New Roman"/>
                          <a:cs typeface="Arial"/>
                        </a:rPr>
                        <a:t> | </a:t>
                      </a:r>
                      <a:r>
                        <a:rPr lang="en-GB" sz="1600" b="1" kern="1200" dirty="0" smtClean="0">
                          <a:solidFill>
                            <a:srgbClr val="FFFFFF"/>
                          </a:solidFill>
                          <a:effectLst/>
                          <a:latin typeface="Bliss-Light"/>
                          <a:ea typeface="Times New Roman"/>
                          <a:cs typeface="Arial"/>
                        </a:rPr>
                        <a:t>Table </a:t>
                      </a:r>
                      <a:r>
                        <a:rPr lang="en-GB" sz="1600" b="1" kern="1200" dirty="0">
                          <a:solidFill>
                            <a:srgbClr val="FFFFFF"/>
                          </a:solidFill>
                          <a:effectLst/>
                          <a:latin typeface="Bliss-Light"/>
                          <a:ea typeface="Times New Roman"/>
                          <a:cs typeface="Arial"/>
                        </a:rPr>
                        <a:t>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tr>
              <a:tr h="63577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Calibri"/>
                          <a:cs typeface="Arial"/>
                        </a:rPr>
                        <a:t>This</a:t>
                      </a:r>
                      <a:r>
                        <a:rPr lang="en-US" sz="1400" kern="1200" baseline="0" dirty="0" smtClean="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06/07/2017</a:t>
            </a:fld>
            <a:endParaRPr lang="en-GB"/>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[GORFFENNAF | JULY 2014]</a:t>
            </a:r>
            <a:endPar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smtClean="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78738" y="73956"/>
            <a:ext cx="8107615" cy="2936188"/>
          </a:xfrm>
          <a:prstGeom prst="rect">
            <a:avLst/>
          </a:prstGeom>
          <a:noFill/>
        </p:spPr>
        <p:txBody>
          <a:bodyPr wrap="square" rtlCol="0">
            <a:spAutoFit/>
          </a:bodyPr>
          <a:lstStyle/>
          <a:p>
            <a:pPr lvl="0">
              <a:lnSpc>
                <a:spcPct val="80000"/>
              </a:lnSpc>
            </a:pPr>
            <a:r>
              <a:rPr lang="en-GB" sz="4400" dirty="0">
                <a:solidFill>
                  <a:srgbClr val="FFFFFF"/>
                </a:solidFill>
                <a:latin typeface="Gotham Rounded Book"/>
                <a:ea typeface="Gotham Rounded Book"/>
                <a:cs typeface="Gotham Rounded Book"/>
              </a:rPr>
              <a:t>Humanities Entry Pathways</a:t>
            </a:r>
          </a:p>
          <a:p>
            <a:pPr lvl="0">
              <a:lnSpc>
                <a:spcPct val="80000"/>
              </a:lnSpc>
            </a:pPr>
            <a:r>
              <a:rPr lang="en-GB" sz="4400" dirty="0">
                <a:solidFill>
                  <a:srgbClr val="FFFFFF"/>
                </a:solidFill>
                <a:latin typeface="Gotham Rounded Book"/>
                <a:ea typeface="Gotham Rounded Book"/>
                <a:cs typeface="Gotham Rounded Book"/>
              </a:rPr>
              <a:t/>
            </a:r>
            <a:br>
              <a:rPr lang="en-GB" sz="4400" dirty="0">
                <a:solidFill>
                  <a:srgbClr val="FFFFFF"/>
                </a:solidFill>
                <a:latin typeface="Gotham Rounded Book"/>
                <a:ea typeface="Gotham Rounded Book"/>
                <a:cs typeface="Gotham Rounded Book"/>
              </a:rPr>
            </a:br>
            <a:r>
              <a:rPr lang="en-GB" sz="4400" dirty="0">
                <a:solidFill>
                  <a:srgbClr val="FFFFFF"/>
                </a:solidFill>
                <a:latin typeface="Gotham Rounded Book"/>
                <a:ea typeface="Gotham Rounded Book"/>
                <a:cs typeface="Gotham Rounded Book"/>
              </a:rPr>
              <a:t>Delivering The Qualification</a:t>
            </a:r>
            <a:endParaRPr lang="en-US" sz="4400" dirty="0">
              <a:solidFill>
                <a:srgbClr val="FFFFFF"/>
              </a:solidFill>
              <a:latin typeface="Gotham Rounded Book"/>
              <a:ea typeface="Gotham Rounded Book"/>
              <a:cs typeface="Gotham Rounded Book"/>
            </a:endParaRPr>
          </a:p>
          <a:p>
            <a:pPr eaLnBrk="1" hangingPunct="1"/>
            <a:endParaRPr lang="en-GB" altLang="en-US" sz="4400" dirty="0"/>
          </a:p>
          <a:p>
            <a:pPr>
              <a:lnSpc>
                <a:spcPct val="80000"/>
              </a:lnSpc>
              <a:spcAft>
                <a:spcPts val="1200"/>
              </a:spcAft>
            </a:pPr>
            <a:endParaRPr lang="en-US" sz="4400" kern="1100" spc="-30" dirty="0">
              <a:solidFill>
                <a:schemeClr val="bg1"/>
              </a:solidFill>
              <a:latin typeface="Gotham Rounded Book"/>
              <a:cs typeface="Gotham Rounded Book"/>
            </a:endParaRPr>
          </a:p>
        </p:txBody>
      </p:sp>
      <p:pic>
        <p:nvPicPr>
          <p:cNvPr id="5" name="Picture 4" descr="Z:\Pictures\logos\WJEC_Logo_RG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293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2" y="11759"/>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ENTRY 2 or ENTRY 3?</a:t>
            </a:r>
            <a:endParaRPr lang="en-GB" altLang="en-US" dirty="0" smtClean="0">
              <a:solidFill>
                <a:srgbClr val="009DE0"/>
              </a:solidFill>
              <a:latin typeface="+mn-lt"/>
            </a:endParaRPr>
          </a:p>
        </p:txBody>
      </p:sp>
      <p:sp>
        <p:nvSpPr>
          <p:cNvPr id="7" name="Content Placeholder 2"/>
          <p:cNvSpPr txBox="1">
            <a:spLocks/>
          </p:cNvSpPr>
          <p:nvPr/>
        </p:nvSpPr>
        <p:spPr bwMode="auto">
          <a:xfrm>
            <a:off x="1581795" y="2103438"/>
            <a:ext cx="5972175" cy="4754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cs typeface="ＭＳ Ｐゴシック"/>
              </a:defRPr>
            </a:lvl2pPr>
            <a:lvl3pPr marL="1143000" indent="-228600" algn="l" rtl="0" eaLnBrk="0" fontAlgn="base" hangingPunct="0">
              <a:spcBef>
                <a:spcPct val="20000"/>
              </a:spcBef>
              <a:spcAft>
                <a:spcPct val="0"/>
              </a:spcAft>
              <a:buChar char="•"/>
              <a:defRPr sz="2000">
                <a:solidFill>
                  <a:schemeClr val="tx1"/>
                </a:solidFill>
                <a:latin typeface="+mn-lt"/>
                <a:ea typeface="+mn-ea"/>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mn-ea"/>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mn-ea"/>
                <a:cs typeface="ＭＳ Ｐゴシック"/>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697C7"/>
              </a:buClr>
              <a:buSzTx/>
              <a:buFontTx/>
              <a:buChar char="•"/>
              <a:tabLst/>
              <a:defRPr/>
            </a:pPr>
            <a:r>
              <a:rPr kumimoji="0" lang="en-GB" altLang="en-US" sz="2600" b="0" i="0" u="none" strike="noStrike" kern="0" cap="none" spc="0" normalizeH="0" baseline="0" noProof="0" dirty="0" smtClean="0">
                <a:ln>
                  <a:noFill/>
                </a:ln>
                <a:solidFill>
                  <a:srgbClr val="000000"/>
                </a:solidFill>
                <a:effectLst/>
                <a:uLnTx/>
                <a:uFillTx/>
                <a:latin typeface="Arial"/>
                <a:ea typeface="ＭＳ Ｐゴシック"/>
              </a:rPr>
              <a:t>This decision is made by teachers prior to the work being submitted for moderation</a:t>
            </a:r>
          </a:p>
          <a:p>
            <a:pPr marL="342900" marR="0" lvl="0" indent="-342900" algn="l" defTabSz="914400" rtl="0" eaLnBrk="0" fontAlgn="base" latinLnBrk="0" hangingPunct="0">
              <a:lnSpc>
                <a:spcPct val="100000"/>
              </a:lnSpc>
              <a:spcBef>
                <a:spcPct val="20000"/>
              </a:spcBef>
              <a:spcAft>
                <a:spcPct val="0"/>
              </a:spcAft>
              <a:buClr>
                <a:srgbClr val="3697C7"/>
              </a:buClr>
              <a:buSzTx/>
              <a:buFontTx/>
              <a:buNone/>
              <a:tabLst/>
              <a:defRPr/>
            </a:pPr>
            <a:endParaRPr kumimoji="0" lang="en-GB" altLang="en-US" sz="2600" b="0" i="0" u="none" strike="noStrike" kern="0" cap="none" spc="0" normalizeH="0" baseline="0" noProof="0" dirty="0" smtClean="0">
              <a:ln>
                <a:noFill/>
              </a:ln>
              <a:solidFill>
                <a:srgbClr val="000000"/>
              </a:solidFill>
              <a:effectLst/>
              <a:uLnTx/>
              <a:uFillTx/>
              <a:latin typeface="Arial"/>
              <a:ea typeface="ＭＳ Ｐゴシック"/>
            </a:endParaRPr>
          </a:p>
          <a:p>
            <a:pPr marL="342900" marR="0" lvl="0" indent="-342900" algn="l" defTabSz="914400" rtl="0" eaLnBrk="0" fontAlgn="base" latinLnBrk="0" hangingPunct="0">
              <a:lnSpc>
                <a:spcPct val="100000"/>
              </a:lnSpc>
              <a:spcBef>
                <a:spcPct val="20000"/>
              </a:spcBef>
              <a:spcAft>
                <a:spcPct val="0"/>
              </a:spcAft>
              <a:buClr>
                <a:srgbClr val="3697C7"/>
              </a:buClr>
              <a:buSzTx/>
              <a:buFontTx/>
              <a:buChar char="•"/>
              <a:tabLst/>
              <a:defRPr/>
            </a:pPr>
            <a:r>
              <a:rPr kumimoji="0" lang="en-GB" altLang="en-US" sz="2600" b="0" i="0" u="none" strike="noStrike" kern="0" cap="none" spc="0" normalizeH="0" baseline="0" noProof="0" dirty="0" smtClean="0">
                <a:ln>
                  <a:noFill/>
                </a:ln>
                <a:solidFill>
                  <a:srgbClr val="000000"/>
                </a:solidFill>
                <a:effectLst/>
                <a:uLnTx/>
                <a:uFillTx/>
                <a:latin typeface="Arial"/>
                <a:ea typeface="ＭＳ Ｐゴシック"/>
              </a:rPr>
              <a:t>Teachers may or may not make this decision at the start of the course, or</a:t>
            </a:r>
            <a:r>
              <a:rPr kumimoji="0" lang="en-US" altLang="en-US" sz="2600" b="0" i="0" u="none" strike="noStrike" kern="0" cap="none" spc="0" normalizeH="0" baseline="0" noProof="0" dirty="0" smtClean="0">
                <a:ln>
                  <a:noFill/>
                </a:ln>
                <a:solidFill>
                  <a:srgbClr val="000000"/>
                </a:solidFill>
                <a:effectLst/>
                <a:uLnTx/>
                <a:uFillTx/>
                <a:latin typeface="Arial"/>
                <a:ea typeface="ＭＳ Ｐゴシック"/>
              </a:rPr>
              <a:t> a</a:t>
            </a:r>
            <a:r>
              <a:rPr kumimoji="0" lang="en-GB" altLang="en-US" sz="2600" b="0" i="0" u="none" strike="noStrike" kern="0" cap="none" spc="0" normalizeH="0" baseline="0" noProof="0" dirty="0" smtClean="0">
                <a:ln>
                  <a:noFill/>
                </a:ln>
                <a:solidFill>
                  <a:srgbClr val="000000"/>
                </a:solidFill>
                <a:effectLst/>
                <a:uLnTx/>
                <a:uFillTx/>
                <a:latin typeface="Arial"/>
                <a:ea typeface="ＭＳ Ｐゴシック"/>
              </a:rPr>
              <a:t>t a later point during  the delivery of the unit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GB" sz="2600" b="0" i="0" u="none" strike="noStrike" kern="0" cap="none" spc="0" normalizeH="0" baseline="0" noProof="0" dirty="0" smtClean="0">
              <a:ln>
                <a:noFill/>
              </a:ln>
              <a:solidFill>
                <a:srgbClr val="000000"/>
              </a:solidFill>
              <a:effectLst/>
              <a:uLnTx/>
              <a:uFillTx/>
              <a:latin typeface="Arial"/>
              <a:ea typeface="ＭＳ Ｐゴシック"/>
            </a:endParaRPr>
          </a:p>
        </p:txBody>
      </p:sp>
    </p:spTree>
    <p:extLst>
      <p:ext uri="{BB962C8B-B14F-4D97-AF65-F5344CB8AC3E}">
        <p14:creationId xmlns:p14="http://schemas.microsoft.com/office/powerpoint/2010/main" val="903733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2117762"/>
            <a:ext cx="7607300" cy="4893647"/>
          </a:xfrm>
          <a:prstGeom prst="rect">
            <a:avLst/>
          </a:prstGeom>
          <a:noFill/>
        </p:spPr>
        <p:txBody>
          <a:bodyPr wrap="square" rtlCol="0">
            <a:spAutoFit/>
          </a:bodyPr>
          <a:lstStyle/>
          <a:p>
            <a:pPr marL="114300" lvl="0" defTabSz="914400" eaLnBrk="0" hangingPunct="0">
              <a:spcBef>
                <a:spcPct val="20000"/>
              </a:spcBef>
              <a:buFontTx/>
              <a:buChar char="•"/>
            </a:pPr>
            <a:r>
              <a:rPr lang="en-GB" sz="2400" kern="0" dirty="0">
                <a:solidFill>
                  <a:srgbClr val="000000"/>
                </a:solidFill>
                <a:latin typeface="+mn-lt"/>
                <a:ea typeface="ＭＳ Ｐゴシック"/>
                <a:cs typeface="Times New Roman" pitchFamily="18" charset="0"/>
              </a:rPr>
              <a:t>All units in Entry Pathways Humanities are offered at </a:t>
            </a:r>
            <a:r>
              <a:rPr lang="en-GB" sz="2400" b="1" kern="0" dirty="0">
                <a:solidFill>
                  <a:srgbClr val="000000"/>
                </a:solidFill>
                <a:latin typeface="+mn-lt"/>
                <a:ea typeface="ＭＳ Ｐゴシック"/>
                <a:cs typeface="Times New Roman" pitchFamily="18" charset="0"/>
              </a:rPr>
              <a:t>two levels</a:t>
            </a:r>
            <a:r>
              <a:rPr lang="en-GB" sz="2400" kern="0" dirty="0">
                <a:solidFill>
                  <a:srgbClr val="000000"/>
                </a:solidFill>
                <a:latin typeface="+mn-lt"/>
                <a:ea typeface="ＭＳ Ｐゴシック"/>
                <a:cs typeface="Times New Roman" pitchFamily="18" charset="0"/>
              </a:rPr>
              <a:t> – </a:t>
            </a:r>
            <a:r>
              <a:rPr lang="en-GB" sz="2400" b="1" kern="0" dirty="0">
                <a:solidFill>
                  <a:srgbClr val="000000"/>
                </a:solidFill>
                <a:latin typeface="+mn-lt"/>
                <a:ea typeface="ＭＳ Ｐゴシック"/>
                <a:cs typeface="Times New Roman" pitchFamily="18" charset="0"/>
              </a:rPr>
              <a:t>E2</a:t>
            </a:r>
            <a:r>
              <a:rPr lang="en-GB" sz="2400" kern="0" dirty="0">
                <a:solidFill>
                  <a:srgbClr val="000000"/>
                </a:solidFill>
                <a:latin typeface="+mn-lt"/>
                <a:ea typeface="ＭＳ Ｐゴシック"/>
                <a:cs typeface="Times New Roman" pitchFamily="18" charset="0"/>
              </a:rPr>
              <a:t> and </a:t>
            </a:r>
            <a:r>
              <a:rPr lang="en-GB" sz="2400" b="1" kern="0" dirty="0">
                <a:solidFill>
                  <a:srgbClr val="000000"/>
                </a:solidFill>
                <a:latin typeface="+mn-lt"/>
                <a:ea typeface="ＭＳ Ｐゴシック"/>
                <a:cs typeface="Times New Roman" pitchFamily="18" charset="0"/>
              </a:rPr>
              <a:t>E3</a:t>
            </a:r>
            <a:r>
              <a:rPr lang="en-GB" sz="2400" kern="0" dirty="0">
                <a:solidFill>
                  <a:srgbClr val="000000"/>
                </a:solidFill>
                <a:latin typeface="+mn-lt"/>
                <a:ea typeface="ＭＳ Ｐゴシック"/>
                <a:cs typeface="Times New Roman" pitchFamily="18" charset="0"/>
              </a:rPr>
              <a:t> </a:t>
            </a:r>
          </a:p>
          <a:p>
            <a:pPr marL="114300" lvl="0" defTabSz="914400" eaLnBrk="0" hangingPunct="0">
              <a:spcBef>
                <a:spcPct val="20000"/>
              </a:spcBef>
              <a:buFontTx/>
              <a:buChar char="•"/>
            </a:pPr>
            <a:endParaRPr lang="en-GB" sz="2400" kern="0" dirty="0">
              <a:solidFill>
                <a:srgbClr val="000000"/>
              </a:solidFill>
              <a:latin typeface="+mn-lt"/>
              <a:ea typeface="ＭＳ Ｐゴシック"/>
              <a:cs typeface="Times New Roman" pitchFamily="18" charset="0"/>
            </a:endParaRPr>
          </a:p>
          <a:p>
            <a:pPr marL="114300" lvl="0" defTabSz="914400" eaLnBrk="0" hangingPunct="0">
              <a:spcBef>
                <a:spcPct val="20000"/>
              </a:spcBef>
              <a:buFontTx/>
              <a:buChar char="•"/>
            </a:pPr>
            <a:r>
              <a:rPr lang="en-GB" sz="2400" kern="0" dirty="0">
                <a:solidFill>
                  <a:srgbClr val="000000"/>
                </a:solidFill>
                <a:latin typeface="+mn-lt"/>
                <a:ea typeface="ＭＳ Ｐゴシック"/>
                <a:cs typeface="Times New Roman" pitchFamily="18" charset="0"/>
              </a:rPr>
              <a:t>The </a:t>
            </a:r>
            <a:r>
              <a:rPr lang="en-GB" sz="2400" kern="0" dirty="0">
                <a:solidFill>
                  <a:srgbClr val="0000FF"/>
                </a:solidFill>
                <a:latin typeface="+mn-lt"/>
                <a:ea typeface="ＭＳ Ｐゴシック"/>
                <a:cs typeface="Times New Roman" pitchFamily="18" charset="0"/>
              </a:rPr>
              <a:t>Learning Outcomes</a:t>
            </a:r>
            <a:r>
              <a:rPr lang="en-GB" sz="2400" kern="0" dirty="0">
                <a:solidFill>
                  <a:srgbClr val="000000"/>
                </a:solidFill>
                <a:latin typeface="+mn-lt"/>
                <a:ea typeface="ＭＳ Ｐゴシック"/>
                <a:cs typeface="Times New Roman" pitchFamily="18" charset="0"/>
              </a:rPr>
              <a:t> and the </a:t>
            </a:r>
            <a:r>
              <a:rPr lang="en-GB" sz="2400" kern="0" dirty="0">
                <a:solidFill>
                  <a:srgbClr val="0000FF"/>
                </a:solidFill>
                <a:latin typeface="+mn-lt"/>
                <a:ea typeface="ＭＳ Ｐゴシック"/>
                <a:cs typeface="Times New Roman" pitchFamily="18" charset="0"/>
              </a:rPr>
              <a:t>content</a:t>
            </a:r>
            <a:r>
              <a:rPr lang="en-GB" sz="2400" kern="0" dirty="0">
                <a:solidFill>
                  <a:srgbClr val="000000"/>
                </a:solidFill>
                <a:latin typeface="+mn-lt"/>
                <a:ea typeface="ＭＳ Ｐゴシック"/>
                <a:cs typeface="Times New Roman" pitchFamily="18" charset="0"/>
              </a:rPr>
              <a:t> of the units at each level is the same </a:t>
            </a:r>
          </a:p>
          <a:p>
            <a:pPr marL="114300" lvl="0" defTabSz="914400" eaLnBrk="0" hangingPunct="0">
              <a:spcBef>
                <a:spcPct val="20000"/>
              </a:spcBef>
              <a:buFontTx/>
              <a:buChar char="•"/>
            </a:pPr>
            <a:r>
              <a:rPr lang="en-GB" sz="2400" kern="0" dirty="0">
                <a:solidFill>
                  <a:srgbClr val="000000"/>
                </a:solidFill>
                <a:latin typeface="+mn-lt"/>
                <a:ea typeface="ＭＳ Ｐゴシック"/>
                <a:cs typeface="Times New Roman" pitchFamily="18" charset="0"/>
              </a:rPr>
              <a:t>The difference is that the </a:t>
            </a:r>
            <a:r>
              <a:rPr lang="en-GB" sz="2400" kern="0" dirty="0">
                <a:solidFill>
                  <a:srgbClr val="0000FF"/>
                </a:solidFill>
                <a:latin typeface="+mn-lt"/>
                <a:ea typeface="ＭＳ Ｐゴシック"/>
                <a:cs typeface="Times New Roman" pitchFamily="18" charset="0"/>
              </a:rPr>
              <a:t>Assessment Criteria</a:t>
            </a:r>
            <a:r>
              <a:rPr lang="en-GB" sz="2400" kern="0" dirty="0">
                <a:solidFill>
                  <a:srgbClr val="000000"/>
                </a:solidFill>
                <a:latin typeface="+mn-lt"/>
                <a:ea typeface="ＭＳ Ｐゴシック"/>
                <a:cs typeface="Times New Roman" pitchFamily="18" charset="0"/>
              </a:rPr>
              <a:t> are different for each level   </a:t>
            </a:r>
          </a:p>
          <a:p>
            <a:pPr marL="114300" lvl="0" defTabSz="914400" eaLnBrk="0" hangingPunct="0">
              <a:spcBef>
                <a:spcPct val="20000"/>
              </a:spcBef>
              <a:buFontTx/>
              <a:buChar char="•"/>
            </a:pPr>
            <a:endParaRPr lang="en-GB" sz="2400" kern="0" dirty="0">
              <a:solidFill>
                <a:srgbClr val="000000"/>
              </a:solidFill>
              <a:latin typeface="+mn-lt"/>
              <a:ea typeface="ＭＳ Ｐゴシック"/>
              <a:cs typeface="Times New Roman" pitchFamily="18" charset="0"/>
            </a:endParaRPr>
          </a:p>
          <a:p>
            <a:pPr marL="114300" lvl="0" defTabSz="914400" eaLnBrk="0" hangingPunct="0">
              <a:spcBef>
                <a:spcPct val="20000"/>
              </a:spcBef>
              <a:buFontTx/>
              <a:buChar char="•"/>
            </a:pPr>
            <a:r>
              <a:rPr lang="en-GB" sz="2400" kern="0" dirty="0">
                <a:solidFill>
                  <a:srgbClr val="000000"/>
                </a:solidFill>
                <a:latin typeface="+mn-lt"/>
                <a:ea typeface="ＭＳ Ｐゴシック"/>
                <a:cs typeface="Times New Roman" pitchFamily="18" charset="0"/>
              </a:rPr>
              <a:t>The </a:t>
            </a:r>
            <a:r>
              <a:rPr lang="en-GB" sz="2400" kern="0" dirty="0">
                <a:solidFill>
                  <a:srgbClr val="0000FF"/>
                </a:solidFill>
                <a:latin typeface="+mn-lt"/>
                <a:ea typeface="ＭＳ Ｐゴシック"/>
                <a:cs typeface="Times New Roman" pitchFamily="18" charset="0"/>
              </a:rPr>
              <a:t>demands</a:t>
            </a:r>
            <a:r>
              <a:rPr lang="en-GB" sz="2400" kern="0" dirty="0">
                <a:solidFill>
                  <a:srgbClr val="000000"/>
                </a:solidFill>
                <a:latin typeface="+mn-lt"/>
                <a:ea typeface="ＭＳ Ｐゴシック"/>
                <a:cs typeface="Times New Roman" pitchFamily="18" charset="0"/>
              </a:rPr>
              <a:t> of units at Entry 3 are greater than those at Entry 2 and so the teacher should decide whether their candidates can meet the Assessment Criteria for either an Entry 2 or an Entry 3 credit.</a:t>
            </a: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Entry 2 (E2) and Entry 3 (E3)</a:t>
            </a:r>
            <a:endParaRPr lang="en-GB" altLang="en-US" dirty="0" smtClean="0">
              <a:solidFill>
                <a:srgbClr val="009DE0"/>
              </a:solidFill>
              <a:latin typeface="+mn-lt"/>
            </a:endParaRPr>
          </a:p>
        </p:txBody>
      </p:sp>
    </p:spTree>
    <p:extLst>
      <p:ext uri="{BB962C8B-B14F-4D97-AF65-F5344CB8AC3E}">
        <p14:creationId xmlns:p14="http://schemas.microsoft.com/office/powerpoint/2010/main" val="2017125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2117762"/>
            <a:ext cx="7607300" cy="3853363"/>
          </a:xfrm>
          <a:prstGeom prst="rect">
            <a:avLst/>
          </a:prstGeom>
          <a:noFill/>
        </p:spPr>
        <p:txBody>
          <a:bodyPr wrap="square" rtlCol="0">
            <a:spAutoFit/>
          </a:bodyPr>
          <a:lstStyle/>
          <a:p>
            <a:pPr lvl="0" defTabSz="914400" eaLnBrk="0" hangingPunct="0">
              <a:spcBef>
                <a:spcPct val="20000"/>
              </a:spcBef>
              <a:buClr>
                <a:srgbClr val="3697C7"/>
              </a:buClr>
              <a:defRPr/>
            </a:pPr>
            <a:r>
              <a:rPr lang="en-GB" altLang="en-US" sz="2600" kern="0" dirty="0">
                <a:solidFill>
                  <a:srgbClr val="000000"/>
                </a:solidFill>
                <a:latin typeface="+mn-lt"/>
                <a:ea typeface="ＭＳ Ｐゴシック"/>
              </a:rPr>
              <a:t>Whichever level the work is submitted at, this will be the one that moderators will make their judgement on – if the work is submitted for Entry 3 and in the view of the moderators doesn’t reach Entry 3 then the work will not get an Entry 2.</a:t>
            </a:r>
          </a:p>
          <a:p>
            <a:pPr lvl="0" defTabSz="914400" eaLnBrk="0" hangingPunct="0">
              <a:spcBef>
                <a:spcPct val="20000"/>
              </a:spcBef>
              <a:buClr>
                <a:srgbClr val="3697C7"/>
              </a:buClr>
              <a:defRPr/>
            </a:pPr>
            <a:endParaRPr lang="en-GB" altLang="en-US" sz="2600" kern="0" dirty="0">
              <a:solidFill>
                <a:srgbClr val="000000"/>
              </a:solidFill>
              <a:latin typeface="+mn-lt"/>
              <a:ea typeface="ＭＳ Ｐゴシック"/>
            </a:endParaRPr>
          </a:p>
          <a:p>
            <a:pPr lvl="0" defTabSz="914400" eaLnBrk="0" hangingPunct="0">
              <a:spcBef>
                <a:spcPct val="20000"/>
              </a:spcBef>
              <a:buClr>
                <a:srgbClr val="3697C7"/>
              </a:buClr>
              <a:defRPr/>
            </a:pPr>
            <a:r>
              <a:rPr lang="en-GB" altLang="en-US" sz="2600" kern="0" dirty="0">
                <a:solidFill>
                  <a:srgbClr val="000000"/>
                </a:solidFill>
                <a:latin typeface="+mn-lt"/>
                <a:ea typeface="ＭＳ Ｐゴシック"/>
              </a:rPr>
              <a:t>If the work is submitted at E2 and actually achieves at an E3 the work will still only get an E2. If it is submitted at E2 and doesn’t achieve this is will not get an award.</a:t>
            </a: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ENTRY 2 or ENTRY 3?</a:t>
            </a:r>
            <a:endParaRPr lang="en-GB" altLang="en-US" dirty="0" smtClean="0">
              <a:solidFill>
                <a:srgbClr val="009DE0"/>
              </a:solidFill>
              <a:latin typeface="+mn-lt"/>
            </a:endParaRPr>
          </a:p>
        </p:txBody>
      </p:sp>
    </p:spTree>
    <p:extLst>
      <p:ext uri="{BB962C8B-B14F-4D97-AF65-F5344CB8AC3E}">
        <p14:creationId xmlns:p14="http://schemas.microsoft.com/office/powerpoint/2010/main" val="2471595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1854173"/>
            <a:ext cx="7607300" cy="4161139"/>
          </a:xfrm>
          <a:prstGeom prst="rect">
            <a:avLst/>
          </a:prstGeom>
          <a:noFill/>
        </p:spPr>
        <p:txBody>
          <a:bodyPr wrap="square" rtlCol="0">
            <a:spAutoFit/>
          </a:bodyPr>
          <a:lstStyle/>
          <a:p>
            <a:pPr marL="342900" lvl="0" indent="-342900" defTabSz="914400" eaLnBrk="0" hangingPunct="0">
              <a:spcBef>
                <a:spcPct val="20000"/>
              </a:spcBef>
              <a:buFontTx/>
              <a:buChar char="•"/>
            </a:pPr>
            <a:r>
              <a:rPr lang="en-GB" sz="2200" kern="0" dirty="0">
                <a:solidFill>
                  <a:srgbClr val="000000"/>
                </a:solidFill>
                <a:latin typeface="+mn-lt"/>
                <a:ea typeface="ＭＳ Ｐゴシック"/>
              </a:rPr>
              <a:t>In pairs, think about how you might teach your students</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Length of lesson</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Classroom layout</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Resources </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Internet </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Teaching, learning and assessment activities</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Active learning</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Group work, project work</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Engaging the learners &amp; keeping them interested</a:t>
            </a:r>
          </a:p>
          <a:p>
            <a:pPr marL="742950" lvl="1" indent="-285750" defTabSz="914400" eaLnBrk="0" hangingPunct="0">
              <a:spcBef>
                <a:spcPct val="20000"/>
              </a:spcBef>
              <a:buFontTx/>
              <a:buChar char="–"/>
            </a:pPr>
            <a:r>
              <a:rPr lang="en-GB" sz="2000" kern="0" dirty="0">
                <a:solidFill>
                  <a:srgbClr val="000000"/>
                </a:solidFill>
                <a:latin typeface="+mn-lt"/>
                <a:ea typeface="ＭＳ Ｐゴシック"/>
              </a:rPr>
              <a:t>Supporting the learners</a:t>
            </a:r>
          </a:p>
          <a:p>
            <a:pPr marL="342900" lvl="0" indent="-342900" defTabSz="914400" eaLnBrk="0" hangingPunct="0">
              <a:spcBef>
                <a:spcPct val="20000"/>
              </a:spcBef>
              <a:buFontTx/>
              <a:buChar char="•"/>
            </a:pPr>
            <a:r>
              <a:rPr lang="en-GB" sz="2200" kern="0" dirty="0">
                <a:solidFill>
                  <a:srgbClr val="000000"/>
                </a:solidFill>
                <a:latin typeface="+mn-lt"/>
                <a:ea typeface="ＭＳ Ｐゴシック"/>
              </a:rPr>
              <a:t>Feedback ideas</a:t>
            </a: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a:xfrm>
            <a:off x="487363" y="1283246"/>
            <a:ext cx="8418513" cy="1188244"/>
          </a:xfrm>
        </p:spPr>
        <p:txBody>
          <a:bodyPr/>
          <a:lstStyle/>
          <a:p>
            <a:r>
              <a:rPr lang="en-GB" altLang="en-US" dirty="0">
                <a:latin typeface="+mn-lt"/>
              </a:rPr>
              <a:t>Teaching students working at Entry Level</a:t>
            </a:r>
            <a:endParaRPr lang="en-GB" altLang="en-US" dirty="0" smtClean="0">
              <a:latin typeface="+mn-lt"/>
            </a:endParaRPr>
          </a:p>
        </p:txBody>
      </p:sp>
    </p:spTree>
    <p:extLst>
      <p:ext uri="{BB962C8B-B14F-4D97-AF65-F5344CB8AC3E}">
        <p14:creationId xmlns:p14="http://schemas.microsoft.com/office/powerpoint/2010/main" val="13177724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2134220"/>
            <a:ext cx="7607300" cy="2332946"/>
          </a:xfrm>
          <a:prstGeom prst="rect">
            <a:avLst/>
          </a:prstGeom>
          <a:noFill/>
        </p:spPr>
        <p:txBody>
          <a:bodyPr wrap="square" rtlCol="0">
            <a:spAutoFit/>
          </a:bodyPr>
          <a:lstStyle/>
          <a:p>
            <a:pPr marL="495300" lvl="0" indent="-495300" defTabSz="914400" eaLnBrk="0" hangingPunct="0">
              <a:spcBef>
                <a:spcPct val="20000"/>
              </a:spcBef>
            </a:pPr>
            <a:r>
              <a:rPr lang="en-GB" sz="2600" kern="0" dirty="0">
                <a:solidFill>
                  <a:srgbClr val="000000"/>
                </a:solidFill>
                <a:latin typeface="+mn-lt"/>
                <a:ea typeface="ＭＳ Ｐゴシック"/>
              </a:rPr>
              <a:t>With your partner:</a:t>
            </a:r>
          </a:p>
          <a:p>
            <a:pPr marL="495300" lvl="0" indent="-495300" defTabSz="914400" eaLnBrk="0" hangingPunct="0">
              <a:spcBef>
                <a:spcPct val="20000"/>
              </a:spcBef>
              <a:buFontTx/>
              <a:buAutoNum type="arabicPeriod"/>
            </a:pPr>
            <a:r>
              <a:rPr lang="en-GB" sz="2600" kern="0" dirty="0">
                <a:solidFill>
                  <a:srgbClr val="000000"/>
                </a:solidFill>
                <a:latin typeface="+mn-lt"/>
                <a:ea typeface="ＭＳ Ｐゴシック"/>
              </a:rPr>
              <a:t>Note down what you consider to be the key challenges in delivering this course?</a:t>
            </a:r>
          </a:p>
          <a:p>
            <a:pPr marL="495300" lvl="0" indent="-495300" defTabSz="914400" eaLnBrk="0" hangingPunct="0">
              <a:spcBef>
                <a:spcPct val="20000"/>
              </a:spcBef>
            </a:pPr>
            <a:endParaRPr lang="en-GB" sz="2600" kern="0" dirty="0">
              <a:solidFill>
                <a:srgbClr val="000000"/>
              </a:solidFill>
              <a:latin typeface="+mn-lt"/>
              <a:ea typeface="ＭＳ Ｐゴシック"/>
            </a:endParaRPr>
          </a:p>
          <a:p>
            <a:pPr marL="495300" lvl="0" indent="-495300" defTabSz="914400" eaLnBrk="0" hangingPunct="0">
              <a:spcBef>
                <a:spcPct val="20000"/>
              </a:spcBef>
            </a:pPr>
            <a:r>
              <a:rPr lang="en-GB" sz="2600" kern="0" dirty="0">
                <a:solidFill>
                  <a:srgbClr val="000000"/>
                </a:solidFill>
                <a:latin typeface="+mn-lt"/>
                <a:ea typeface="ＭＳ Ｐゴシック"/>
              </a:rPr>
              <a:t>How do we overcome these challenges?</a:t>
            </a:r>
            <a:endParaRPr lang="en-US" sz="2600" kern="0" dirty="0">
              <a:solidFill>
                <a:srgbClr val="000000"/>
              </a:solidFill>
              <a:latin typeface="+mn-lt"/>
              <a:ea typeface="ＭＳ Ｐゴシック"/>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ea typeface="Times New Roman" pitchFamily="18" charset="0"/>
              </a:rPr>
              <a:t>Challenges in delivering this course</a:t>
            </a:r>
          </a:p>
        </p:txBody>
      </p:sp>
    </p:spTree>
    <p:extLst>
      <p:ext uri="{BB962C8B-B14F-4D97-AF65-F5344CB8AC3E}">
        <p14:creationId xmlns:p14="http://schemas.microsoft.com/office/powerpoint/2010/main" val="2632075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66040" y="3300916"/>
            <a:ext cx="7981405" cy="307777"/>
          </a:xfrm>
          <a:prstGeom prst="rect">
            <a:avLst/>
          </a:prstGeom>
          <a:noFill/>
        </p:spPr>
        <p:txBody>
          <a:bodyPr wrap="square" rtlCol="0">
            <a:spAutoFit/>
          </a:bodyPr>
          <a:lstStyle/>
          <a:p>
            <a:r>
              <a:rPr lang="en-US" sz="1400" dirty="0">
                <a:solidFill>
                  <a:srgbClr val="0070C0"/>
                </a:solidFill>
                <a:latin typeface="Gotham Rounded Book"/>
                <a:cs typeface="Gotham Rounded Book"/>
              </a:rPr>
              <a:t> </a:t>
            </a:r>
            <a:endParaRPr lang="en-GB" dirty="0" smtClean="0">
              <a:solidFill>
                <a:schemeClr val="bg1">
                  <a:lumMod val="50000"/>
                </a:schemeClr>
              </a:solidFill>
              <a:latin typeface="Arial" panose="020B0604020202020204" pitchFamily="34" charset="0"/>
              <a:cs typeface="Arial" panose="020B0604020202020204" pitchFamily="34" charset="0"/>
            </a:endParaRPr>
          </a:p>
        </p:txBody>
      </p:sp>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2"/>
          <p:cNvSpPr>
            <a:spLocks noGrp="1"/>
          </p:cNvSpPr>
          <p:nvPr>
            <p:ph type="body" sz="quarter" idx="16"/>
          </p:nvPr>
        </p:nvSpPr>
        <p:spPr>
          <a:xfrm>
            <a:off x="266040" y="1566863"/>
            <a:ext cx="8418513" cy="769937"/>
          </a:xfrm>
        </p:spPr>
        <p:txBody>
          <a:bodyPr/>
          <a:lstStyle/>
          <a:p>
            <a:r>
              <a:rPr lang="en-GB" altLang="en-US" dirty="0">
                <a:latin typeface="+mn-lt"/>
              </a:rPr>
              <a:t>What do I need to do to start the course?</a:t>
            </a:r>
            <a:endParaRPr lang="en-GB" altLang="en-US" dirty="0" smtClean="0">
              <a:latin typeface="+mn-lt"/>
            </a:endParaRPr>
          </a:p>
        </p:txBody>
      </p:sp>
      <p:sp>
        <p:nvSpPr>
          <p:cNvPr id="9" name="Rectangle 3"/>
          <p:cNvSpPr txBox="1">
            <a:spLocks/>
          </p:cNvSpPr>
          <p:nvPr/>
        </p:nvSpPr>
        <p:spPr>
          <a:xfrm>
            <a:off x="266040" y="2565400"/>
            <a:ext cx="7798460" cy="3784600"/>
          </a:xfrm>
          <a:prstGeom prst="rect">
            <a:avLst/>
          </a:prstGeom>
        </p:spPr>
        <p:txBody>
          <a:bodyPr vert="horz" lIns="91440" tIns="45720" rIns="91440" bIns="45720" rtlCol="0">
            <a:normAutofit lnSpcReduction="10000"/>
          </a:bodyPr>
          <a:lst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Font typeface="Symbol" pitchFamily="18" charset="2"/>
              <a:buChar char=""/>
              <a:tabLst>
                <a:tab pos="685800" algn="l"/>
              </a:tabLst>
            </a:pPr>
            <a:r>
              <a:rPr lang="en-GB" altLang="en-US" dirty="0">
                <a:latin typeface="+mn-lt"/>
                <a:cs typeface="Times New Roman" pitchFamily="18" charset="0"/>
              </a:rPr>
              <a:t>Download the specification for Entry Pathways Humanities</a:t>
            </a:r>
          </a:p>
          <a:p>
            <a:pPr lvl="1">
              <a:buFont typeface="Symbol" pitchFamily="18" charset="2"/>
              <a:buChar char=""/>
              <a:tabLst>
                <a:tab pos="685800" algn="l"/>
              </a:tabLst>
            </a:pPr>
            <a:r>
              <a:rPr lang="en-GB" altLang="en-US" dirty="0">
                <a:latin typeface="+mn-lt"/>
                <a:cs typeface="Times New Roman" pitchFamily="18" charset="0"/>
              </a:rPr>
              <a:t>Download the mini-specifications for the units that you are interested in teaching</a:t>
            </a:r>
          </a:p>
          <a:p>
            <a:pPr lvl="1">
              <a:buFont typeface="Symbol" pitchFamily="18" charset="2"/>
              <a:buChar char=""/>
              <a:tabLst>
                <a:tab pos="685800" algn="l"/>
              </a:tabLst>
            </a:pPr>
            <a:r>
              <a:rPr lang="en-GB" altLang="en-US" dirty="0">
                <a:latin typeface="+mn-lt"/>
                <a:cs typeface="Times New Roman" pitchFamily="18" charset="0"/>
              </a:rPr>
              <a:t>Download the teacher guide to the course</a:t>
            </a:r>
          </a:p>
          <a:p>
            <a:pPr lvl="1">
              <a:buFont typeface="Symbol" pitchFamily="18" charset="2"/>
              <a:buChar char=""/>
              <a:tabLst>
                <a:tab pos="685800" algn="l"/>
              </a:tabLst>
            </a:pPr>
            <a:r>
              <a:rPr lang="en-GB" altLang="en-US" dirty="0">
                <a:latin typeface="+mn-lt"/>
                <a:cs typeface="Times New Roman" pitchFamily="18" charset="0"/>
              </a:rPr>
              <a:t>Sign up for a CPD course</a:t>
            </a:r>
          </a:p>
          <a:p>
            <a:pPr lvl="1">
              <a:buFont typeface="Symbol" pitchFamily="18" charset="2"/>
              <a:buChar char=""/>
              <a:tabLst>
                <a:tab pos="685800" algn="l"/>
              </a:tabLst>
            </a:pPr>
            <a:r>
              <a:rPr lang="en-GB" altLang="en-US" dirty="0">
                <a:latin typeface="+mn-lt"/>
                <a:cs typeface="Times New Roman" pitchFamily="18" charset="0"/>
              </a:rPr>
              <a:t>Sign up for the e-bulletin on Humanities Entry Pathways main web page</a:t>
            </a:r>
          </a:p>
        </p:txBody>
      </p:sp>
    </p:spTree>
    <p:extLst>
      <p:ext uri="{BB962C8B-B14F-4D97-AF65-F5344CB8AC3E}">
        <p14:creationId xmlns:p14="http://schemas.microsoft.com/office/powerpoint/2010/main" val="111399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Unit Specifications – title, code and credits</a:t>
            </a:r>
            <a:endParaRPr lang="en-GB" altLang="en-US" dirty="0" smtClean="0">
              <a:latin typeface="+mn-lt"/>
            </a:endParaRPr>
          </a:p>
        </p:txBody>
      </p:sp>
      <p:pic>
        <p:nvPicPr>
          <p:cNvPr id="5" name="Picture 3"/>
          <p:cNvPicPr>
            <a:picLocks noChangeAspect="1" noChangeArrowheads="1"/>
          </p:cNvPicPr>
          <p:nvPr/>
        </p:nvPicPr>
        <p:blipFill rotWithShape="1">
          <a:blip r:embed="rId3"/>
          <a:srcRect l="6706" t="31886" r="7049" b="9594"/>
          <a:stretch/>
        </p:blipFill>
        <p:spPr>
          <a:xfrm>
            <a:off x="311943" y="2348880"/>
            <a:ext cx="8424729" cy="3772520"/>
          </a:xfrm>
          <a:prstGeom prst="rect">
            <a:avLst/>
          </a:prstGeom>
        </p:spPr>
      </p:pic>
    </p:spTree>
    <p:extLst>
      <p:ext uri="{BB962C8B-B14F-4D97-AF65-F5344CB8AC3E}">
        <p14:creationId xmlns:p14="http://schemas.microsoft.com/office/powerpoint/2010/main" val="670186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a:srcRect l="8981" t="28229" r="9622" b="8269"/>
          <a:stretch/>
        </p:blipFill>
        <p:spPr>
          <a:xfrm>
            <a:off x="813934" y="1267147"/>
            <a:ext cx="7265745" cy="5209693"/>
          </a:xfrm>
          <a:prstGeom prst="rect">
            <a:avLst/>
          </a:prstGeom>
        </p:spPr>
      </p:pic>
    </p:spTree>
    <p:extLst>
      <p:ext uri="{BB962C8B-B14F-4D97-AF65-F5344CB8AC3E}">
        <p14:creationId xmlns:p14="http://schemas.microsoft.com/office/powerpoint/2010/main" val="54747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150805"/>
            <a:ext cx="7607300" cy="4745915"/>
          </a:xfrm>
          <a:prstGeom prst="rect">
            <a:avLst/>
          </a:prstGeom>
          <a:noFill/>
        </p:spPr>
        <p:txBody>
          <a:bodyPr wrap="square" rtlCol="0">
            <a:spAutoFit/>
          </a:bodyPr>
          <a:lstStyle/>
          <a:p>
            <a:pPr marL="114300">
              <a:spcBef>
                <a:spcPct val="20000"/>
              </a:spcBef>
              <a:buClr>
                <a:srgbClr val="3697C7"/>
              </a:buClr>
              <a:defRPr/>
            </a:pPr>
            <a:r>
              <a:rPr lang="en-GB" altLang="en-US" sz="2400" kern="0" dirty="0" smtClean="0">
                <a:solidFill>
                  <a:srgbClr val="000000"/>
                </a:solidFill>
                <a:latin typeface="+mn-lt"/>
                <a:ea typeface="ＭＳ Ｐゴシック"/>
                <a:cs typeface="Times New Roman" pitchFamily="18" charset="0"/>
              </a:rPr>
              <a:t>2. </a:t>
            </a:r>
            <a:r>
              <a:rPr lang="en-GB" altLang="en-US" sz="2400" kern="0" dirty="0">
                <a:solidFill>
                  <a:srgbClr val="000000"/>
                </a:solidFill>
                <a:latin typeface="+mn-lt"/>
                <a:ea typeface="ＭＳ Ｐゴシック"/>
                <a:cs typeface="Times New Roman" pitchFamily="18" charset="0"/>
              </a:rPr>
              <a:t>Amplification of Content</a:t>
            </a:r>
          </a:p>
          <a:p>
            <a:pPr marL="114300">
              <a:spcBef>
                <a:spcPct val="20000"/>
              </a:spcBef>
              <a:buClr>
                <a:srgbClr val="3697C7"/>
              </a:buClr>
              <a:defRPr/>
            </a:pPr>
            <a:r>
              <a:rPr lang="en-GB" altLang="en-US" sz="2400" kern="0" dirty="0">
                <a:solidFill>
                  <a:srgbClr val="000000"/>
                </a:solidFill>
                <a:latin typeface="+mn-lt"/>
                <a:ea typeface="ＭＳ Ｐゴシック"/>
                <a:cs typeface="Times New Roman" pitchFamily="18" charset="0"/>
              </a:rPr>
              <a:t>Ideas on content/context to deliver learning outcomes of the unit</a:t>
            </a:r>
          </a:p>
          <a:p>
            <a:pPr marL="114300">
              <a:spcBef>
                <a:spcPct val="20000"/>
              </a:spcBef>
              <a:buClr>
                <a:srgbClr val="3697C7"/>
              </a:buClr>
              <a:defRPr/>
            </a:pPr>
            <a:r>
              <a:rPr lang="en-GB" altLang="en-US" sz="2400" kern="0" dirty="0" smtClean="0">
                <a:solidFill>
                  <a:srgbClr val="000000"/>
                </a:solidFill>
                <a:latin typeface="+mn-lt"/>
                <a:ea typeface="ＭＳ Ｐゴシック"/>
                <a:cs typeface="Times New Roman" pitchFamily="18" charset="0"/>
              </a:rPr>
              <a:t>3. </a:t>
            </a:r>
            <a:r>
              <a:rPr lang="en-GB" altLang="en-US" sz="2400" kern="0" dirty="0">
                <a:solidFill>
                  <a:srgbClr val="000000"/>
                </a:solidFill>
                <a:latin typeface="+mn-lt"/>
                <a:ea typeface="ＭＳ Ｐゴシック"/>
                <a:cs typeface="Times New Roman" pitchFamily="18" charset="0"/>
              </a:rPr>
              <a:t>Delivery</a:t>
            </a:r>
          </a:p>
          <a:p>
            <a:pPr marL="114300">
              <a:spcBef>
                <a:spcPct val="20000"/>
              </a:spcBef>
              <a:buClr>
                <a:srgbClr val="3697C7"/>
              </a:buClr>
              <a:defRPr/>
            </a:pPr>
            <a:r>
              <a:rPr lang="en-GB" altLang="en-US" sz="2400" kern="0" dirty="0" smtClean="0">
                <a:solidFill>
                  <a:srgbClr val="000000"/>
                </a:solidFill>
                <a:latin typeface="+mn-lt"/>
                <a:ea typeface="ＭＳ Ｐゴシック"/>
                <a:cs typeface="Times New Roman" pitchFamily="18" charset="0"/>
              </a:rPr>
              <a:t>3.1 </a:t>
            </a:r>
            <a:r>
              <a:rPr lang="en-GB" altLang="en-US" sz="2400" kern="0" dirty="0">
                <a:solidFill>
                  <a:srgbClr val="000000"/>
                </a:solidFill>
                <a:latin typeface="+mn-lt"/>
                <a:ea typeface="ＭＳ Ｐゴシック"/>
                <a:cs typeface="Times New Roman" pitchFamily="18" charset="0"/>
              </a:rPr>
              <a:t>Planning courses</a:t>
            </a:r>
          </a:p>
          <a:p>
            <a:pPr marL="114300">
              <a:spcBef>
                <a:spcPct val="20000"/>
              </a:spcBef>
              <a:buClr>
                <a:srgbClr val="3697C7"/>
              </a:buClr>
              <a:defRPr/>
            </a:pPr>
            <a:r>
              <a:rPr lang="en-GB" altLang="en-US" sz="2400" kern="0" dirty="0" smtClean="0">
                <a:solidFill>
                  <a:srgbClr val="000000"/>
                </a:solidFill>
                <a:latin typeface="+mn-lt"/>
                <a:ea typeface="ＭＳ Ｐゴシック"/>
                <a:cs typeface="Times New Roman" pitchFamily="18" charset="0"/>
              </a:rPr>
              <a:t>3.2 </a:t>
            </a:r>
            <a:r>
              <a:rPr lang="en-GB" altLang="en-US" sz="2400" kern="0" dirty="0">
                <a:solidFill>
                  <a:srgbClr val="000000"/>
                </a:solidFill>
                <a:latin typeface="+mn-lt"/>
                <a:ea typeface="ＭＳ Ｐゴシック"/>
                <a:cs typeface="Times New Roman" pitchFamily="18" charset="0"/>
              </a:rPr>
              <a:t>Resources (textbooks/websites </a:t>
            </a:r>
            <a:r>
              <a:rPr lang="en-GB" altLang="en-US" sz="2400" kern="0" dirty="0" err="1">
                <a:solidFill>
                  <a:srgbClr val="000000"/>
                </a:solidFill>
                <a:latin typeface="+mn-lt"/>
                <a:ea typeface="ＭＳ Ｐゴシック"/>
                <a:cs typeface="Times New Roman" pitchFamily="18" charset="0"/>
              </a:rPr>
              <a:t>etc</a:t>
            </a:r>
            <a:r>
              <a:rPr lang="en-GB" altLang="en-US" sz="2400" kern="0" dirty="0">
                <a:solidFill>
                  <a:srgbClr val="000000"/>
                </a:solidFill>
                <a:latin typeface="+mn-lt"/>
                <a:ea typeface="ＭＳ Ｐゴシック"/>
                <a:cs typeface="Times New Roman" pitchFamily="18" charset="0"/>
              </a:rPr>
              <a:t>)</a:t>
            </a:r>
          </a:p>
          <a:p>
            <a:pPr marL="114300">
              <a:spcBef>
                <a:spcPct val="20000"/>
              </a:spcBef>
              <a:buClr>
                <a:srgbClr val="3697C7"/>
              </a:buClr>
              <a:defRPr/>
            </a:pPr>
            <a:r>
              <a:rPr lang="en-GB" altLang="en-US" sz="2400" kern="0" dirty="0" smtClean="0">
                <a:solidFill>
                  <a:srgbClr val="000000"/>
                </a:solidFill>
                <a:latin typeface="+mn-lt"/>
                <a:ea typeface="ＭＳ Ｐゴシック"/>
                <a:cs typeface="Times New Roman" pitchFamily="18" charset="0"/>
              </a:rPr>
              <a:t>4. </a:t>
            </a:r>
            <a:r>
              <a:rPr lang="en-GB" altLang="en-US" sz="2400" kern="0" dirty="0">
                <a:solidFill>
                  <a:srgbClr val="000000"/>
                </a:solidFill>
                <a:latin typeface="+mn-lt"/>
                <a:ea typeface="ＭＳ Ｐゴシック"/>
                <a:cs typeface="Times New Roman" pitchFamily="18" charset="0"/>
              </a:rPr>
              <a:t>Assessment</a:t>
            </a:r>
          </a:p>
          <a:p>
            <a:pPr marL="114300">
              <a:spcBef>
                <a:spcPct val="20000"/>
              </a:spcBef>
              <a:buClr>
                <a:srgbClr val="3697C7"/>
              </a:buClr>
              <a:defRPr/>
            </a:pPr>
            <a:r>
              <a:rPr lang="en-GB" altLang="en-US" sz="2400" kern="0" dirty="0">
                <a:solidFill>
                  <a:srgbClr val="000000"/>
                </a:solidFill>
                <a:latin typeface="+mn-lt"/>
                <a:ea typeface="ＭＳ Ｐゴシック"/>
                <a:cs typeface="Times New Roman" pitchFamily="18" charset="0"/>
              </a:rPr>
              <a:t>4.1 Ways of demonstrating that the assessment criteria have been met</a:t>
            </a:r>
          </a:p>
          <a:p>
            <a:pPr marL="114300">
              <a:spcBef>
                <a:spcPct val="20000"/>
              </a:spcBef>
              <a:buClr>
                <a:srgbClr val="3697C7"/>
              </a:buClr>
              <a:defRPr/>
            </a:pPr>
            <a:r>
              <a:rPr lang="en-GB" altLang="en-US" sz="2400" kern="0" dirty="0">
                <a:solidFill>
                  <a:srgbClr val="000000"/>
                </a:solidFill>
                <a:latin typeface="+mn-lt"/>
                <a:ea typeface="ＭＳ Ｐゴシック"/>
                <a:cs typeface="Times New Roman" pitchFamily="18" charset="0"/>
              </a:rPr>
              <a:t>4.2 Examples of assessment tasks</a:t>
            </a:r>
          </a:p>
          <a:p>
            <a:pPr marL="114300">
              <a:spcBef>
                <a:spcPct val="20000"/>
              </a:spcBef>
              <a:buClr>
                <a:srgbClr val="3697C7"/>
              </a:buClr>
              <a:defRPr/>
            </a:pPr>
            <a:r>
              <a:rPr lang="en-GB" altLang="en-US" sz="2400" kern="0" dirty="0">
                <a:solidFill>
                  <a:srgbClr val="000000"/>
                </a:solidFill>
                <a:latin typeface="+mn-lt"/>
                <a:ea typeface="ＭＳ Ｐゴシック"/>
                <a:cs typeface="Times New Roman" pitchFamily="18" charset="0"/>
              </a:rPr>
              <a:t>4.3 Recording assessment</a:t>
            </a: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pPr marL="114300">
              <a:buClr>
                <a:srgbClr val="3697C7"/>
              </a:buClr>
              <a:defRPr/>
            </a:pPr>
            <a:r>
              <a:rPr lang="en-GB" altLang="en-US" kern="0" dirty="0">
                <a:latin typeface="+mn-lt"/>
                <a:ea typeface="ＭＳ Ｐゴシック"/>
                <a:cs typeface="Times New Roman" pitchFamily="18" charset="0"/>
              </a:rPr>
              <a:t>Making the best use of the Unit Specification</a:t>
            </a:r>
          </a:p>
        </p:txBody>
      </p:sp>
    </p:spTree>
    <p:extLst>
      <p:ext uri="{BB962C8B-B14F-4D97-AF65-F5344CB8AC3E}">
        <p14:creationId xmlns:p14="http://schemas.microsoft.com/office/powerpoint/2010/main" val="4005064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dirty="0">
                <a:latin typeface="+mn-lt"/>
              </a:rPr>
              <a:t>Amplification of Content</a:t>
            </a:r>
            <a:endParaRPr lang="en-GB" altLang="en-US" dirty="0" smtClean="0">
              <a:latin typeface="+mn-lt"/>
            </a:endParaRPr>
          </a:p>
        </p:txBody>
      </p:sp>
      <p:pic>
        <p:nvPicPr>
          <p:cNvPr id="5" name="Picture 3"/>
          <p:cNvPicPr>
            <a:picLocks noChangeAspect="1" noChangeArrowheads="1"/>
          </p:cNvPicPr>
          <p:nvPr/>
        </p:nvPicPr>
        <p:blipFill rotWithShape="1">
          <a:blip r:embed="rId3"/>
          <a:srcRect l="21444" t="28824" r="20781" b="8772"/>
          <a:stretch/>
        </p:blipFill>
        <p:spPr>
          <a:xfrm>
            <a:off x="1480344" y="2159000"/>
            <a:ext cx="5481709" cy="4584700"/>
          </a:xfrm>
          <a:prstGeom prst="rect">
            <a:avLst/>
          </a:prstGeom>
        </p:spPr>
      </p:pic>
    </p:spTree>
    <p:extLst>
      <p:ext uri="{BB962C8B-B14F-4D97-AF65-F5344CB8AC3E}">
        <p14:creationId xmlns:p14="http://schemas.microsoft.com/office/powerpoint/2010/main" val="18978156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Delivery</a:t>
            </a:r>
            <a:endParaRPr lang="en-GB" altLang="en-US" dirty="0" smtClean="0">
              <a:latin typeface="+mn-lt"/>
            </a:endParaRPr>
          </a:p>
        </p:txBody>
      </p:sp>
      <p:pic>
        <p:nvPicPr>
          <p:cNvPr id="8" name="Picture 3"/>
          <p:cNvPicPr>
            <a:picLocks noChangeAspect="1" noChangeArrowheads="1"/>
          </p:cNvPicPr>
          <p:nvPr/>
        </p:nvPicPr>
        <p:blipFill rotWithShape="1">
          <a:blip r:embed="rId3"/>
          <a:srcRect l="19680" t="27746" r="19418" b="9115"/>
          <a:stretch/>
        </p:blipFill>
        <p:spPr>
          <a:xfrm>
            <a:off x="1644544" y="2146298"/>
            <a:ext cx="5734155" cy="4720289"/>
          </a:xfrm>
          <a:prstGeom prst="rect">
            <a:avLst/>
          </a:prstGeom>
        </p:spPr>
      </p:pic>
    </p:spTree>
    <p:extLst>
      <p:ext uri="{BB962C8B-B14F-4D97-AF65-F5344CB8AC3E}">
        <p14:creationId xmlns:p14="http://schemas.microsoft.com/office/powerpoint/2010/main" val="19299730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Assessment </a:t>
            </a:r>
            <a:endParaRPr lang="en-GB" altLang="en-US" dirty="0" smtClean="0">
              <a:latin typeface="+mn-lt"/>
            </a:endParaRPr>
          </a:p>
        </p:txBody>
      </p:sp>
      <p:pic>
        <p:nvPicPr>
          <p:cNvPr id="5" name="Picture 3"/>
          <p:cNvPicPr>
            <a:picLocks noChangeAspect="1" noChangeArrowheads="1"/>
          </p:cNvPicPr>
          <p:nvPr/>
        </p:nvPicPr>
        <p:blipFill rotWithShape="1">
          <a:blip r:embed="rId3"/>
          <a:srcRect l="20955" t="28288" r="21635" b="12333"/>
          <a:stretch/>
        </p:blipFill>
        <p:spPr>
          <a:xfrm>
            <a:off x="1623980" y="2208782"/>
            <a:ext cx="5887808" cy="4649215"/>
          </a:xfrm>
          <a:prstGeom prst="rect">
            <a:avLst/>
          </a:prstGeom>
        </p:spPr>
      </p:pic>
    </p:spTree>
    <p:extLst>
      <p:ext uri="{BB962C8B-B14F-4D97-AF65-F5344CB8AC3E}">
        <p14:creationId xmlns:p14="http://schemas.microsoft.com/office/powerpoint/2010/main" val="22327256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
          <p:cNvSpPr>
            <a:spLocks noGrp="1"/>
          </p:cNvSpPr>
          <p:nvPr>
            <p:ph type="body" sz="quarter" idx="16"/>
          </p:nvPr>
        </p:nvSpPr>
        <p:spPr/>
        <p:txBody>
          <a:bodyPr/>
          <a:lstStyle/>
          <a:p>
            <a:r>
              <a:rPr lang="en-GB" altLang="en-US" dirty="0">
                <a:latin typeface="+mn-lt"/>
              </a:rPr>
              <a:t>Examples of tasks</a:t>
            </a:r>
            <a:endParaRPr lang="en-GB" altLang="en-US" dirty="0" smtClean="0">
              <a:solidFill>
                <a:srgbClr val="009DE0"/>
              </a:solidFill>
              <a:latin typeface="+mn-lt"/>
            </a:endParaRPr>
          </a:p>
        </p:txBody>
      </p:sp>
      <p:pic>
        <p:nvPicPr>
          <p:cNvPr id="5" name="Picture 3"/>
          <p:cNvPicPr>
            <a:picLocks noChangeAspect="1" noChangeArrowheads="1"/>
          </p:cNvPicPr>
          <p:nvPr/>
        </p:nvPicPr>
        <p:blipFill rotWithShape="1">
          <a:blip r:embed="rId3"/>
          <a:srcRect l="20968" t="28598" r="20103" b="9675"/>
          <a:stretch/>
        </p:blipFill>
        <p:spPr>
          <a:xfrm>
            <a:off x="1755938" y="2054311"/>
            <a:ext cx="5623892" cy="4610578"/>
          </a:xfrm>
          <a:prstGeom prst="rect">
            <a:avLst/>
          </a:prstGeom>
        </p:spPr>
      </p:pic>
    </p:spTree>
    <p:extLst>
      <p:ext uri="{BB962C8B-B14F-4D97-AF65-F5344CB8AC3E}">
        <p14:creationId xmlns:p14="http://schemas.microsoft.com/office/powerpoint/2010/main" val="1768409654"/>
      </p:ext>
    </p:extLst>
  </p:cSld>
  <p:clrMapOvr>
    <a:masterClrMapping/>
  </p:clrMapOvr>
  <p:timing>
    <p:tnLst>
      <p:par>
        <p:cTn id="1" dur="indefinite" restart="never" nodeType="tmRoot"/>
      </p:par>
    </p:tnLst>
  </p:timing>
</p:sld>
</file>

<file path=ppt/theme/theme1.xml><?xml version="1.0" encoding="utf-8"?>
<a:theme xmlns:a="http://schemas.openxmlformats.org/drawingml/2006/main" name="Planniong and Administr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WJEC_x0020_Language xmlns="2f2f9355-f80e-4d7b-937a-0c27cfa03643">
      <Value>English</Value>
    </WJEC_x0020_Language>
    <WJEC_x0020_Available_x0020_Online xmlns="2f2f9355-f80e-4d7b-937a-0c27cfa03643">false</WJEC_x0020_Available_x0020_Online>
    <TaxCatchAll xmlns="2f2f9355-f80e-4d7b-937a-0c27cfa03643"/>
    <RoutingRuleDescription xmlns="http://schemas.microsoft.com/sharepoint/v3" xsi:nil="true"/>
    <PublishingExpirationDate xmlns="http://schemas.microsoft.com/sharepoint/v3" xsi:nil="true"/>
    <PublishingStartDate xmlns="http://schemas.microsoft.com/sharepoint/v3" xsi:nil="true"/>
    <aa87a6a0bdfe4bfb97a25745bc8270e2 xmlns="2f2f9355-f80e-4d7b-937a-0c27cfa03643">
      <Terms xmlns="http://schemas.microsoft.com/office/infopath/2007/PartnerControls"/>
    </aa87a6a0bdfe4bfb97a25745bc8270e2>
  </documentManagement>
</p:properties>
</file>

<file path=customXml/item3.xml><?xml version="1.0" encoding="utf-8"?>
<?mso-contentType ?>
<SharedContentType xmlns="Microsoft.SharePoint.Taxonomy.ContentTypeSync" SourceId="e1033d4c-53f7-4655-8cf6-8161ad0c09ed" ContentTypeId="0x0101001E6C9A6871140C4A8493C743FF1C286B" PreviousValue="false"/>
</file>

<file path=customXml/item4.xml><?xml version="1.0" encoding="utf-8"?>
<ct:contentTypeSchema xmlns:ct="http://schemas.microsoft.com/office/2006/metadata/contentType" xmlns:ma="http://schemas.microsoft.com/office/2006/metadata/properties/metaAttributes" ct:_="" ma:_="" ma:contentTypeName="Job Description" ma:contentTypeID="0x0101001E6C9A6871140C4A8493C743FF1C286B0022A88B53DF39734CAE627D63F944E3B6" ma:contentTypeVersion="3" ma:contentTypeDescription="" ma:contentTypeScope="" ma:versionID="01b81ca2114c6a64d70e7634a10a0c46">
  <xsd:schema xmlns:xsd="http://www.w3.org/2001/XMLSchema" xmlns:xs="http://www.w3.org/2001/XMLSchema" xmlns:p="http://schemas.microsoft.com/office/2006/metadata/properties" xmlns:ns1="http://schemas.microsoft.com/sharepoint/v3" xmlns:ns3="2f2f9355-f80e-4d7b-937a-0c27cfa03643" targetNamespace="http://schemas.microsoft.com/office/2006/metadata/properties" ma:root="true" ma:fieldsID="c15be1f515b0b6302bb66bbf6992cf6c" ns1:_="" ns3:_="">
    <xsd:import namespace="http://schemas.microsoft.com/sharepoint/v3"/>
    <xsd:import namespace="2f2f9355-f80e-4d7b-937a-0c27cfa03643"/>
    <xsd:element name="properties">
      <xsd:complexType>
        <xsd:sequence>
          <xsd:element name="documentManagement">
            <xsd:complexType>
              <xsd:all>
                <xsd:element ref="ns1:RoutingRuleDescription" minOccurs="0"/>
                <xsd:element ref="ns3:WJEC_x0020_Language" minOccurs="0"/>
                <xsd:element ref="ns3:WJEC_x0020_Available_x0020_Online" minOccurs="0"/>
                <xsd:element ref="ns1:PublishingStartDate" minOccurs="0"/>
                <xsd:element ref="ns1:PublishingExpirationDat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 ma:internalName="RoutingRuleDescription" ma:readOnly="false">
      <xsd:simpleType>
        <xsd:restriction base="dms:Text">
          <xsd:maxLength value="255"/>
        </xsd:restriction>
      </xsd:simpleType>
    </xsd:element>
    <xsd:element name="PublishingStartDate" ma:index="7" nillable="true" ma:displayName="Scheduling Start Date" ma:internalName="PublishingStartDate">
      <xsd:simpleType>
        <xsd:restriction base="dms:Unknown"/>
      </xsd:simpleType>
    </xsd:element>
    <xsd:element name="PublishingExpirationDate" ma:index="8"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f2f9355-f80e-4d7b-937a-0c27cfa03643"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6" nillable="true" ma:displayName="WJEC Available Online" ma:default="0" ma:internalName="WJEC_x0020_Available_x0020_Online">
      <xsd:simpleType>
        <xsd:restriction base="dms:Boolean"/>
      </xsd:simpleType>
    </xsd:element>
    <xsd:element name="aa87a6a0bdfe4bfb97a25745bc8270e2" ma:index="11" nillable="true" ma:taxonomy="true" ma:internalName="aa87a6a0bdfe4bfb97a25745bc8270e2" ma:taxonomyFieldName="WJEC_x0020_Department" ma:displayName="WJEC Department" ma:default="" ma:fieldId="{aa87a6a0-bdfe-4bfb-97a2-5745bc8270e2}" ma:taxonomyMulti="true" ma:sspId="e1033d4c-53f7-4655-8cf6-8161ad0c09ed" ma:termSetId="076cd7ee-ac20-4cd2-af1f-bceb730fade7"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bef75bab-78ed-405d-99c2-daeca313d6fd}" ma:internalName="TaxCatchAll" ma:showField="CatchAllData" ma:web="c0798825-da17-46fd-b091-d326be86d03f">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bef75bab-78ed-405d-99c2-daeca313d6fd}" ma:internalName="TaxCatchAllLabel" ma:readOnly="true" ma:showField="CatchAllDataLabel" ma:web="c0798825-da17-46fd-b091-d326be86d0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5"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2.xml><?xml version="1.0" encoding="utf-8"?>
<ds:datastoreItem xmlns:ds="http://schemas.openxmlformats.org/officeDocument/2006/customXml" ds:itemID="{D0DE5532-076C-4333-94CD-BB9A7BAC216D}">
  <ds:schemaRefs>
    <ds:schemaRef ds:uri="http://www.w3.org/XML/1998/namespace"/>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infopath/2007/PartnerControls"/>
    <ds:schemaRef ds:uri="http://purl.org/dc/terms/"/>
    <ds:schemaRef ds:uri="2f2f9355-f80e-4d7b-937a-0c27cfa03643"/>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FA11797C-E53E-4951-89D1-C47CEFBE0721}">
  <ds:schemaRefs>
    <ds:schemaRef ds:uri="Microsoft.SharePoint.Taxonomy.ContentTypeSync"/>
  </ds:schemaRefs>
</ds:datastoreItem>
</file>

<file path=customXml/itemProps4.xml><?xml version="1.0" encoding="utf-8"?>
<ds:datastoreItem xmlns:ds="http://schemas.openxmlformats.org/officeDocument/2006/customXml" ds:itemID="{3C77EE10-3BC0-4FB8-BDF6-B4C22F9CC6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f9355-f80e-4d7b-937a-0c27cfa03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Planniong and Administration</Template>
  <TotalTime>18</TotalTime>
  <Words>447</Words>
  <Application>Microsoft Office PowerPoint</Application>
  <PresentationFormat>On-screen Show (4:3)</PresentationFormat>
  <Paragraphs>57</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Times New Roman</vt:lpstr>
      <vt:lpstr>ＭＳ Ｐゴシック</vt:lpstr>
      <vt:lpstr>Gotham Rounded Book</vt:lpstr>
      <vt:lpstr>Symbol</vt:lpstr>
      <vt:lpstr>Calibri</vt:lpstr>
      <vt:lpstr>Bliss-Light</vt:lpstr>
      <vt:lpstr>Planniong and Administration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keywords/>
  <cp:lastModifiedBy>WJEC</cp:lastModifiedBy>
  <cp:revision>5</cp:revision>
  <dcterms:created xsi:type="dcterms:W3CDTF">2016-11-10T12:47:17Z</dcterms:created>
  <dcterms:modified xsi:type="dcterms:W3CDTF">2017-07-06T15:01:33Z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0x0101001E6C9A6871140C4A8493C743FF1C286B0022A88B53DF39734CAE627D63F944E3B6</vt:lpwstr>
  </property>
  <property fmtid="{D5CDD505-2E9C-101B-9397-08002B2CF9AE}" pid="3" name="WJEC Department">
    <vt:lpwstr/>
  </property>
</Properties>
</file>