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5"/>
  </p:sldMasterIdLst>
  <p:notesMasterIdLst>
    <p:notesMasterId r:id="rId24"/>
  </p:notesMasterIdLst>
  <p:sldIdLst>
    <p:sldId id="265" r:id="rId6"/>
    <p:sldId id="259" r:id="rId7"/>
    <p:sldId id="262" r:id="rId8"/>
    <p:sldId id="271" r:id="rId9"/>
    <p:sldId id="275" r:id="rId10"/>
    <p:sldId id="277" r:id="rId11"/>
    <p:sldId id="274" r:id="rId12"/>
    <p:sldId id="273" r:id="rId13"/>
    <p:sldId id="272" r:id="rId14"/>
    <p:sldId id="278" r:id="rId15"/>
    <p:sldId id="281" r:id="rId16"/>
    <p:sldId id="284" r:id="rId17"/>
    <p:sldId id="283" r:id="rId18"/>
    <p:sldId id="282" r:id="rId19"/>
    <p:sldId id="285" r:id="rId20"/>
    <p:sldId id="287" r:id="rId21"/>
    <p:sldId id="286" r:id="rId22"/>
    <p:sldId id="288" r:id="rId23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3C06"/>
    <a:srgbClr val="E75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014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4709F-7B92-4904-980E-C27FFADFC1BF}" type="datetimeFigureOut">
              <a:rPr lang="en-GB" smtClean="0"/>
              <a:t>06/07/2017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7319E-213C-4920-A16F-A5F145208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77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64F25-C7F6-4E11-8B8C-CCA7BD6D9214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48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Volumes/Other%20Clients/Eduqas/P17661%20Eduqas%20Brand%20Identity%20Guidelines/Links/Corbis-42-53088181.jpg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rbis-42-53088181_bandw.jpg"/>
          <p:cNvPicPr preferRelativeResize="0">
            <a:picLocks/>
          </p:cNvPicPr>
          <p:nvPr userDrawn="1"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" t="9973" r="-331" b="4013"/>
          <a:stretch/>
        </p:blipFill>
        <p:spPr>
          <a:xfrm>
            <a:off x="5425200" y="3048000"/>
            <a:ext cx="3261600" cy="2805414"/>
          </a:xfrm>
          <a:prstGeom prst="rect">
            <a:avLst/>
          </a:prstGeom>
        </p:spPr>
      </p:pic>
      <p:sp>
        <p:nvSpPr>
          <p:cNvPr id="7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87363" y="3094339"/>
            <a:ext cx="4868862" cy="2805113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Invellab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id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quiberumqui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non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rerovit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era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consequunt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accabor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epelicabo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. Nam, id ex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enis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alis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doluptas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sunt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pa non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plaudam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rateseque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oditibusae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is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eturem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ea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dent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esed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modis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quam, quam, id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modit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mi,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omnit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accusci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magnatur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solum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ullandi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oreium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eos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que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veligenim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reperatio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doluptatem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voluptam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comnim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fugitat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iorecup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tincti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. </a:t>
            </a:r>
          </a:p>
          <a:p>
            <a:pPr lvl="0"/>
            <a:endParaRPr lang="en-GB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458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2894120"/>
            <a:ext cx="8229600" cy="32320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DF3C0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5A5A59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endParaRPr kumimoji="0" lang="en-GB" sz="1400" b="0" i="0" u="none" strike="noStrike" kern="1200" cap="none" spc="0" normalizeH="0" baseline="30000" noProof="0" dirty="0" smtClean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30000" noProof="0" dirty="0" smtClean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F3C06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liss-Light"/>
                <a:ea typeface="ＭＳ Ｐゴシック" pitchFamily="1" charset="-128"/>
                <a:cs typeface="Bliss-Light"/>
              </a:rPr>
              <a:t>. 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487363" y="3098800"/>
            <a:ext cx="3868737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4640263" y="3098800"/>
            <a:ext cx="3868737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2984501"/>
            <a:ext cx="82296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5625936"/>
              </p:ext>
            </p:extLst>
          </p:nvPr>
        </p:nvGraphicFramePr>
        <p:xfrm>
          <a:off x="554736" y="3238500"/>
          <a:ext cx="6569964" cy="2935326"/>
        </p:xfrm>
        <a:graphic>
          <a:graphicData uri="http://schemas.openxmlformats.org/drawingml/2006/table">
            <a:tbl>
              <a:tblPr firstRow="1" bandRow="1"/>
              <a:tblGrid>
                <a:gridCol w="3284982"/>
                <a:gridCol w="3284982"/>
              </a:tblGrid>
              <a:tr h="56448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Pennawd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ar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gyfer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tabl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| </a:t>
                      </a:r>
                      <a:r>
                        <a:rPr lang="en-GB" sz="1600" b="1" kern="120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Table </a:t>
                      </a:r>
                      <a:r>
                        <a:rPr lang="en-GB" sz="1600" b="1" kern="1200" dirty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heading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3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Calibri"/>
                          <a:cs typeface="Arial"/>
                        </a:rPr>
                        <a:t>This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Calibri"/>
                          <a:cs typeface="Arial"/>
                        </a:rPr>
                        <a:t> is an example of how a primary table should look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939B21-3098-4B97-BDC4-7DCDB44F921F}" type="datetimeFigureOut">
              <a:rPr lang="en-GB"/>
              <a:pPr/>
              <a:t>06/07/2017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84012CD-55BA-40C8-93AF-4E9A6F52F330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5788" y="585788"/>
            <a:ext cx="8291882" cy="142081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1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Rounded Book"/>
                <a:ea typeface="ＭＳ Ｐゴシック" pitchFamily="1" charset="-128"/>
                <a:cs typeface="Gotham Rounded Book"/>
              </a:rPr>
              <a:t>TEITL | TITLE</a:t>
            </a:r>
          </a:p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1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Rounded Book"/>
                <a:ea typeface="ＭＳ Ｐゴシック" pitchFamily="1" charset="-128"/>
                <a:cs typeface="Gotham Rounded Book"/>
              </a:rPr>
              <a:t>[GORFFENNAF | JULY 2014]</a:t>
            </a:r>
            <a:endParaRPr kumimoji="0" lang="en-US" sz="4400" b="0" i="0" u="none" strike="noStrike" kern="1100" cap="none" spc="-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ＭＳ Ｐゴシック" pitchFamily="1" charset="-128"/>
              <a:cs typeface="Gotham Rounded Boo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3084" y="14255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84501"/>
            <a:ext cx="82296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0070C0"/>
          </a:solidFill>
          <a:latin typeface="Arial" panose="020B0604020202020204" pitchFamily="34" charset="0"/>
          <a:ea typeface="ＭＳ Ｐゴシック" pitchFamily="1" charset="-128"/>
          <a:cs typeface="Arial" panose="020B0604020202020204" pitchFamily="34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9pPr>
    </p:titleStyle>
    <p:bodyStyle>
      <a:lvl1pPr marL="0" indent="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ＭＳ Ｐゴシック" pitchFamily="1" charset="-128"/>
          <a:cs typeface="Arial" panose="020B0604020202020204" pitchFamily="34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phil.star@wjec.co.uk" TargetMode="External"/><Relationship Id="rId2" Type="http://schemas.openxmlformats.org/officeDocument/2006/relationships/hyperlink" Target="mailto:entrypathways@wjec.co.uk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hyperlink" Target="mailto:robert.williams@wjec.co.uk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8738" y="73956"/>
            <a:ext cx="8107615" cy="620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GB" altLang="en-US" sz="4400" dirty="0">
                <a:solidFill>
                  <a:schemeClr val="bg1"/>
                </a:solidFill>
              </a:rPr>
              <a:t>Humanities Entry Pathways </a:t>
            </a:r>
            <a:br>
              <a:rPr lang="en-GB" altLang="en-US" sz="4400" dirty="0">
                <a:solidFill>
                  <a:schemeClr val="bg1"/>
                </a:solidFill>
              </a:rPr>
            </a:br>
            <a:r>
              <a:rPr lang="en-GB" altLang="en-US" sz="4400" dirty="0">
                <a:solidFill>
                  <a:schemeClr val="bg1"/>
                </a:solidFill>
              </a:rPr>
              <a:t/>
            </a:r>
            <a:br>
              <a:rPr lang="en-GB" altLang="en-US" sz="4400" dirty="0">
                <a:solidFill>
                  <a:schemeClr val="bg1"/>
                </a:solidFill>
              </a:rPr>
            </a:br>
            <a:r>
              <a:rPr lang="en-GB" altLang="en-US" sz="4400" dirty="0">
                <a:solidFill>
                  <a:schemeClr val="bg1"/>
                </a:solidFill>
              </a:rPr>
              <a:t>CPD Autumn </a:t>
            </a:r>
            <a:r>
              <a:rPr lang="en-GB" altLang="en-US" sz="4400" dirty="0" smtClean="0">
                <a:solidFill>
                  <a:schemeClr val="bg1"/>
                </a:solidFill>
              </a:rPr>
              <a:t>2017</a:t>
            </a:r>
            <a:r>
              <a:rPr lang="en-GB" altLang="en-US" sz="4400" dirty="0">
                <a:solidFill>
                  <a:schemeClr val="bg1"/>
                </a:solidFill>
              </a:rPr>
              <a:t/>
            </a:r>
            <a:br>
              <a:rPr lang="en-GB" altLang="en-US" sz="4400" dirty="0">
                <a:solidFill>
                  <a:schemeClr val="bg1"/>
                </a:solidFill>
              </a:rPr>
            </a:br>
            <a:r>
              <a:rPr lang="en-GB" altLang="en-US" sz="4400" dirty="0">
                <a:solidFill>
                  <a:schemeClr val="bg1"/>
                </a:solidFill>
              </a:rPr>
              <a:t/>
            </a:r>
            <a:br>
              <a:rPr lang="en-GB" altLang="en-US" sz="4400" dirty="0">
                <a:solidFill>
                  <a:schemeClr val="bg1"/>
                </a:solidFill>
              </a:rPr>
            </a:br>
            <a:r>
              <a:rPr lang="en-GB" altLang="en-US" sz="4400" dirty="0">
                <a:solidFill>
                  <a:schemeClr val="bg1"/>
                </a:solidFill>
              </a:rPr>
              <a:t>Session </a:t>
            </a:r>
            <a:r>
              <a:rPr lang="en-GB" altLang="en-US" sz="4400" dirty="0" smtClean="0">
                <a:solidFill>
                  <a:schemeClr val="bg1"/>
                </a:solidFill>
              </a:rPr>
              <a:t>1</a:t>
            </a:r>
          </a:p>
          <a:p>
            <a:pPr eaLnBrk="1" hangingPunct="1"/>
            <a:endParaRPr lang="en-GB" altLang="en-US" sz="4400" b="1" dirty="0">
              <a:solidFill>
                <a:schemeClr val="bg1"/>
              </a:solidFill>
            </a:endParaRPr>
          </a:p>
          <a:p>
            <a:pPr eaLnBrk="1" hangingPunct="1"/>
            <a:r>
              <a:rPr lang="en-GB" altLang="en-US" sz="4400" b="1" dirty="0" smtClean="0">
                <a:solidFill>
                  <a:schemeClr val="bg1"/>
                </a:solidFill>
              </a:rPr>
              <a:t>Planning </a:t>
            </a:r>
            <a:r>
              <a:rPr lang="en-GB" altLang="en-US" sz="4400" b="1" dirty="0">
                <a:solidFill>
                  <a:schemeClr val="bg1"/>
                </a:solidFill>
              </a:rPr>
              <a:t>and administrating the qualification</a:t>
            </a:r>
          </a:p>
          <a:p>
            <a:pPr eaLnBrk="1" hangingPunct="1"/>
            <a:endParaRPr lang="en-GB" altLang="en-US" sz="4400" dirty="0"/>
          </a:p>
          <a:p>
            <a:pPr>
              <a:lnSpc>
                <a:spcPct val="80000"/>
              </a:lnSpc>
              <a:spcAft>
                <a:spcPts val="1200"/>
              </a:spcAft>
            </a:pPr>
            <a:endParaRPr lang="en-US" sz="4400" kern="1100" spc="-30" dirty="0">
              <a:solidFill>
                <a:schemeClr val="bg1"/>
              </a:solidFill>
              <a:latin typeface="Gotham Rounded Book"/>
              <a:cs typeface="Gotham Rounded Book"/>
            </a:endParaRPr>
          </a:p>
        </p:txBody>
      </p:sp>
      <p:pic>
        <p:nvPicPr>
          <p:cNvPr id="5" name="Picture 4" descr="Z:\Pictures\logos\WJEC_Logo_RG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55" y="5928233"/>
            <a:ext cx="701740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2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b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Some trigger words to help show the difference in demand between:</a:t>
            </a:r>
          </a:p>
          <a:p>
            <a:pPr>
              <a:defRPr/>
            </a:pPr>
            <a:r>
              <a:rPr lang="en-GB" sz="2400" b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	Entry 2					           Entry 3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Recognise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	        </a:t>
            </a:r>
            <a:r>
              <a:rPr lang="en-GB" sz="2400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   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vs		</a:t>
            </a: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Identify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Select information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    vs		</a:t>
            </a: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Select a range of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Identify people ...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    vs		</a:t>
            </a: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Describe the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				 				importance of … Identify different types  </a:t>
            </a:r>
            <a:r>
              <a:rPr lang="en-GB" sz="2400" i="1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         </a:t>
            </a:r>
            <a:r>
              <a:rPr lang="en-GB" sz="2400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vs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     </a:t>
            </a: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Categorise different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								types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State features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    	    </a:t>
            </a:r>
            <a:r>
              <a:rPr lang="en-GB" sz="2400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vs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     </a:t>
            </a: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Describe features</a:t>
            </a:r>
          </a:p>
          <a:p>
            <a:pPr>
              <a:defRPr/>
            </a:pP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Select reasons </a:t>
            </a:r>
            <a:r>
              <a:rPr lang="en-GB" sz="2400" i="1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why</a:t>
            </a:r>
            <a:r>
              <a:rPr lang="en-GB" sz="2400" dirty="0" smtClean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    vs</a:t>
            </a:r>
            <a:r>
              <a:rPr lang="en-GB" sz="2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	     </a:t>
            </a:r>
            <a:r>
              <a:rPr lang="en-GB" sz="2400" i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Give reasons why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ENTRY 2 or ENTRY 3?</a:t>
            </a:r>
            <a:endParaRPr lang="en-GB" altLang="en-US" dirty="0" smtClean="0">
              <a:solidFill>
                <a:srgbClr val="009DE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373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003462"/>
            <a:ext cx="7607300" cy="4505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r>
              <a:rPr lang="en-GB" altLang="en-US" sz="2600" kern="0" dirty="0">
                <a:solidFill>
                  <a:srgbClr val="000000"/>
                </a:solidFill>
                <a:latin typeface="+mn-lt"/>
                <a:ea typeface="ＭＳ Ｐゴシック"/>
              </a:rPr>
              <a:t>All units have a credit value attached to them e.g.</a:t>
            </a:r>
          </a:p>
          <a:p>
            <a:pPr marL="742950" lvl="1" indent="-28575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–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</a:rPr>
              <a:t>Fragile Environments = 4 credits. </a:t>
            </a:r>
          </a:p>
          <a:p>
            <a:pPr marL="3429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r>
              <a:rPr lang="en-GB" altLang="en-US" sz="2600" kern="0" dirty="0">
                <a:solidFill>
                  <a:srgbClr val="000000"/>
                </a:solidFill>
                <a:latin typeface="+mn-lt"/>
                <a:ea typeface="ＭＳ Ｐゴシック"/>
              </a:rPr>
              <a:t>The credit values for completion of each unit then add together to make an:</a:t>
            </a:r>
          </a:p>
          <a:p>
            <a:pPr marL="742950" lvl="1" indent="-28575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–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</a:rPr>
              <a:t>Award (8 -12 credits)</a:t>
            </a:r>
          </a:p>
          <a:p>
            <a:pPr marL="742950" lvl="1" indent="-28575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–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</a:rPr>
              <a:t>Certificate (13 - 36 credits) </a:t>
            </a:r>
          </a:p>
          <a:p>
            <a:pPr marL="742950" lvl="1" indent="-28575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–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</a:rPr>
              <a:t>Diploma (37 + credits)</a:t>
            </a:r>
          </a:p>
          <a:p>
            <a:pPr marL="3429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endParaRPr lang="en-GB" altLang="en-US" sz="2600" kern="0" dirty="0">
              <a:solidFill>
                <a:srgbClr val="000000"/>
              </a:solidFill>
              <a:latin typeface="+mn-lt"/>
              <a:ea typeface="ＭＳ Ｐゴシック"/>
            </a:endParaRPr>
          </a:p>
          <a:p>
            <a:pPr marL="3429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r>
              <a:rPr lang="en-GB" altLang="en-US" sz="2600" b="1" kern="0" dirty="0">
                <a:solidFill>
                  <a:srgbClr val="000000"/>
                </a:solidFill>
                <a:latin typeface="+mn-lt"/>
                <a:ea typeface="ＭＳ Ｐゴシック"/>
              </a:rPr>
              <a:t>1 credit is equal to 10 hours of teaching   / learning time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Credit in Entry Pathways</a:t>
            </a:r>
            <a:endParaRPr lang="en-GB" altLang="en-US" dirty="0" smtClean="0">
              <a:solidFill>
                <a:srgbClr val="009DE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71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1854173"/>
            <a:ext cx="7607300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r>
              <a:rPr lang="en-GB" altLang="en-US" sz="28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for individual units must be made by submitting the relevant unit and option code as indicated above. Option codes for Entry 2 and Entry 3 are E2 and E3 respectively</a:t>
            </a:r>
          </a:p>
          <a:p>
            <a:pPr marL="4572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r>
              <a:rPr lang="en-GB" altLang="en-US" sz="28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For example, the entry code for the </a:t>
            </a:r>
            <a:r>
              <a:rPr lang="en-GB" altLang="en-US" sz="2800" i="1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Religious Marriage  Services</a:t>
            </a:r>
            <a:r>
              <a:rPr lang="en-GB" altLang="en-US" sz="28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 unit at </a:t>
            </a:r>
            <a:r>
              <a:rPr lang="en-GB" altLang="en-US" sz="2800" b="1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2 = 6277/E2</a:t>
            </a:r>
            <a:r>
              <a:rPr lang="en-GB" altLang="en-US" sz="28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; the entry code for the </a:t>
            </a:r>
            <a:r>
              <a:rPr lang="en-GB" altLang="en-US" sz="2800" i="1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Religious Marriage Services</a:t>
            </a:r>
            <a:r>
              <a:rPr lang="en-GB" altLang="en-US" sz="28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 unit at </a:t>
            </a:r>
            <a:r>
              <a:rPr lang="en-GB" altLang="en-US" sz="2800" b="1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3 = 6277/E3.</a:t>
            </a:r>
            <a:endParaRPr lang="en-GB" altLang="en-US" sz="2800" kern="0" dirty="0">
              <a:solidFill>
                <a:srgbClr val="000000"/>
              </a:solidFill>
              <a:latin typeface="+mn-lt"/>
              <a:ea typeface="ＭＳ Ｐゴシック"/>
              <a:cs typeface="Times New Roman" pitchFamily="18" charset="0"/>
            </a:endParaRPr>
          </a:p>
          <a:p>
            <a:pPr marL="457200" lvl="0" indent="-342900" defTabSz="914400" eaLnBrk="0" hangingPunct="0">
              <a:spcBef>
                <a:spcPct val="20000"/>
              </a:spcBef>
              <a:buClr>
                <a:srgbClr val="3697C7"/>
              </a:buClr>
              <a:buFontTx/>
              <a:buChar char="•"/>
            </a:pPr>
            <a:r>
              <a:rPr lang="en-GB" altLang="en-US" sz="28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All is done on-line via the secure website by your exams officer.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283246"/>
            <a:ext cx="8418513" cy="1188244"/>
          </a:xfrm>
        </p:spPr>
        <p:txBody>
          <a:bodyPr/>
          <a:lstStyle/>
          <a:p>
            <a:r>
              <a:rPr lang="en-GB" altLang="en-US" dirty="0">
                <a:latin typeface="+mn-lt"/>
              </a:rPr>
              <a:t>Entering: how?</a:t>
            </a:r>
            <a:endParaRPr lang="en-GB" alt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777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hangingPunct="0"/>
            <a:r>
              <a:rPr lang="en-GB" altLang="en-US" sz="2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Entries for unit codes </a:t>
            </a:r>
            <a:r>
              <a:rPr lang="en-GB" altLang="en-US" sz="2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and</a:t>
            </a:r>
            <a:r>
              <a:rPr lang="en-GB" altLang="en-US" sz="2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cash in codes (if applicable) should be made by:</a:t>
            </a:r>
          </a:p>
          <a:p>
            <a:pPr lvl="0" defTabSz="914400" eaLnBrk="0" hangingPunct="0"/>
            <a:endParaRPr lang="en-GB" altLang="en-US" sz="2200" dirty="0">
              <a:solidFill>
                <a:srgbClr val="0093D3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 eaLnBrk="0" hangingPunct="0"/>
            <a:r>
              <a:rPr lang="en-GB" altLang="en-US" sz="2200" b="1" dirty="0" smtClean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21st </a:t>
            </a:r>
            <a:r>
              <a:rPr lang="en-GB" altLang="en-US" sz="2200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October</a:t>
            </a:r>
            <a:r>
              <a:rPr lang="en-GB" altLang="en-US" sz="2200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 for January Series; amendments up to </a:t>
            </a:r>
            <a:r>
              <a:rPr lang="en-GB" altLang="en-US" sz="2200" dirty="0" smtClean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11th </a:t>
            </a:r>
            <a:r>
              <a:rPr lang="en-GB" altLang="en-US" sz="2200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November</a:t>
            </a:r>
          </a:p>
          <a:p>
            <a:pPr lvl="0" defTabSz="914400" eaLnBrk="0" hangingPunct="0"/>
            <a:r>
              <a:rPr lang="en-GB" altLang="en-US" sz="2200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21st February</a:t>
            </a:r>
            <a:r>
              <a:rPr lang="en-GB" altLang="en-US" sz="2200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 for June Series; amendments up </a:t>
            </a:r>
            <a:r>
              <a:rPr lang="en-GB" altLang="en-US" sz="220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to </a:t>
            </a:r>
            <a:r>
              <a:rPr lang="en-GB" altLang="en-US" sz="2200" smtClean="0">
                <a:solidFill>
                  <a:srgbClr val="FF0000"/>
                </a:solidFill>
                <a:latin typeface="+mn-lt"/>
                <a:ea typeface="Times New Roman" pitchFamily="18" charset="0"/>
                <a:cs typeface="Arial" pitchFamily="34" charset="0"/>
              </a:rPr>
              <a:t>18th March</a:t>
            </a:r>
            <a:endParaRPr lang="en-GB" altLang="en-US" sz="2200" dirty="0">
              <a:solidFill>
                <a:srgbClr val="FF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 eaLnBrk="0" hangingPunct="0"/>
            <a:endParaRPr lang="en-GB" altLang="en-US" sz="2200" dirty="0">
              <a:solidFill>
                <a:srgbClr val="00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 eaLnBrk="0" hangingPunct="0"/>
            <a:r>
              <a:rPr lang="en-GB" altLang="en-US" sz="2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A cash-in code should only be submitted when the candidate has completed enough credits for the qualification to be awarded.</a:t>
            </a:r>
          </a:p>
          <a:p>
            <a:pPr lvl="0" defTabSz="914400" eaLnBrk="0" hangingPunct="0"/>
            <a:endParaRPr lang="en-GB" altLang="en-US" sz="2200" dirty="0">
              <a:solidFill>
                <a:srgbClr val="00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 eaLnBrk="0" hangingPunct="0"/>
            <a:r>
              <a:rPr lang="en-GB" altLang="en-US" sz="2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Candidates should only be entered </a:t>
            </a:r>
            <a:r>
              <a:rPr lang="en-GB" altLang="en-US" sz="2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once a unit is completed and passed by centre assessors.  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  <a:ea typeface="Times New Roman" pitchFamily="18" charset="0"/>
              </a:rPr>
              <a:t>Entering: when?</a:t>
            </a:r>
          </a:p>
        </p:txBody>
      </p:sp>
    </p:spTree>
    <p:extLst>
      <p:ext uri="{BB962C8B-B14F-4D97-AF65-F5344CB8AC3E}">
        <p14:creationId xmlns:p14="http://schemas.microsoft.com/office/powerpoint/2010/main" val="263207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272704"/>
            <a:ext cx="8418513" cy="1188244"/>
          </a:xfrm>
        </p:spPr>
        <p:txBody>
          <a:bodyPr>
            <a:normAutofit/>
          </a:bodyPr>
          <a:lstStyle/>
          <a:p>
            <a:r>
              <a:rPr lang="en-GB" sz="2400" dirty="0">
                <a:latin typeface="+mn-lt"/>
              </a:rPr>
              <a:t>Samples</a:t>
            </a:r>
            <a:endParaRPr lang="en-GB" altLang="en-US" sz="2400" dirty="0" smtClean="0">
              <a:latin typeface="+mn-lt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81000" y="1634387"/>
            <a:ext cx="6724650" cy="583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GB" sz="1700" dirty="0" smtClean="0">
                <a:solidFill>
                  <a:prstClr val="black"/>
                </a:solidFill>
                <a:latin typeface="Calibri"/>
                <a:ea typeface="+mn-ea"/>
              </a:rPr>
              <a:t>Once centres have submitted their outcomes for their candidates via the secure website, the sample is generated at random following the formula below:</a:t>
            </a: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 smtClean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r>
              <a:rPr lang="en-GB" sz="1700" dirty="0">
                <a:solidFill>
                  <a:prstClr val="black"/>
                </a:solidFill>
                <a:latin typeface="Calibri"/>
                <a:ea typeface="+mn-ea"/>
              </a:rPr>
              <a:t>The date for submitting the sample of evidence of attainment to moderators is:</a:t>
            </a:r>
          </a:p>
          <a:p>
            <a:pPr>
              <a:defRPr/>
            </a:pPr>
            <a:r>
              <a:rPr lang="en-GB" sz="1700" dirty="0">
                <a:solidFill>
                  <a:srgbClr val="FF0000"/>
                </a:solidFill>
                <a:latin typeface="Calibri"/>
                <a:ea typeface="+mn-ea"/>
              </a:rPr>
              <a:t>12th December – January series</a:t>
            </a:r>
          </a:p>
          <a:p>
            <a:pPr>
              <a:defRPr/>
            </a:pPr>
            <a:r>
              <a:rPr lang="en-GB" sz="1700" dirty="0">
                <a:solidFill>
                  <a:srgbClr val="FF0000"/>
                </a:solidFill>
                <a:latin typeface="Calibri"/>
                <a:ea typeface="+mn-ea"/>
              </a:rPr>
              <a:t>4th May – June series</a:t>
            </a:r>
          </a:p>
          <a:p>
            <a:pPr>
              <a:defRPr/>
            </a:pPr>
            <a:endParaRPr lang="en-GB" sz="1700" dirty="0">
              <a:solidFill>
                <a:prstClr val="black"/>
              </a:solidFill>
              <a:latin typeface="Calibri"/>
              <a:ea typeface="+mn-ea"/>
            </a:endParaRPr>
          </a:p>
          <a:p>
            <a:pPr>
              <a:defRPr/>
            </a:pPr>
            <a:r>
              <a:rPr lang="en-GB" sz="1700" dirty="0">
                <a:solidFill>
                  <a:prstClr val="black"/>
                </a:solidFill>
                <a:latin typeface="Calibri"/>
                <a:ea typeface="+mn-ea"/>
              </a:rPr>
              <a:t>The internally assessed work, cover sheets and assessment records for the sample candidates should then be despatched to the moderator.</a:t>
            </a:r>
          </a:p>
          <a:p>
            <a:pPr marL="228600" indent="-228600">
              <a:defRPr/>
            </a:pPr>
            <a:endParaRPr lang="en-GB" sz="1100" dirty="0">
              <a:solidFill>
                <a:prstClr val="black"/>
              </a:solidFill>
              <a:latin typeface="Calibri"/>
              <a:ea typeface="+mn-ea"/>
            </a:endParaRPr>
          </a:p>
          <a:p>
            <a:pPr marL="228600" indent="-228600">
              <a:defRPr/>
            </a:pPr>
            <a:endParaRPr lang="en-GB" sz="1100" dirty="0">
              <a:solidFill>
                <a:prstClr val="black"/>
              </a:solidFill>
              <a:latin typeface="Calibri"/>
              <a:ea typeface="+mn-ea"/>
              <a:cs typeface="Arial" pitchFamily="34" charset="0"/>
            </a:endParaRPr>
          </a:p>
          <a:p>
            <a:pPr marL="228600" indent="-228600">
              <a:defRPr/>
            </a:pPr>
            <a:endParaRPr lang="en-GB" sz="1100" dirty="0">
              <a:solidFill>
                <a:prstClr val="black"/>
              </a:solidFill>
              <a:latin typeface="Calibri"/>
              <a:ea typeface="+mn-ea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60948"/>
            <a:ext cx="6810375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70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 defTabSz="914400" eaLnBrk="0" hangingPunct="0">
              <a:spcBef>
                <a:spcPct val="20000"/>
              </a:spcBef>
              <a:spcAft>
                <a:spcPts val="0"/>
              </a:spcAft>
              <a:buClr>
                <a:srgbClr val="3697C7"/>
              </a:buClr>
              <a:buFontTx/>
              <a:buChar char="•"/>
              <a:defRPr/>
            </a:pPr>
            <a:r>
              <a:rPr lang="en-GB" sz="2400" kern="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Yes.  The outcome of moderation will be to accept a centre’s assessments or to provide guidance on actions needed before re-submission of specified units at a subsequent examination series</a:t>
            </a:r>
          </a:p>
          <a:p>
            <a:pPr marL="457200" lvl="0" indent="-342900" defTabSz="914400" eaLnBrk="0" hangingPunct="0">
              <a:spcBef>
                <a:spcPct val="20000"/>
              </a:spcBef>
              <a:spcAft>
                <a:spcPts val="0"/>
              </a:spcAft>
              <a:buClr>
                <a:srgbClr val="3697C7"/>
              </a:buClr>
              <a:buFontTx/>
              <a:buChar char="•"/>
              <a:defRPr/>
            </a:pPr>
            <a:endParaRPr lang="en-GB" sz="2400" kern="0" dirty="0">
              <a:solidFill>
                <a:srgbClr val="000000"/>
              </a:solidFill>
              <a:latin typeface="+mn-lt"/>
              <a:ea typeface="Times New Roman"/>
              <a:cs typeface="Times New Roman"/>
            </a:endParaRPr>
          </a:p>
          <a:p>
            <a:pPr marL="457200" lvl="0" indent="-342900" defTabSz="914400" eaLnBrk="0" hangingPunct="0">
              <a:spcBef>
                <a:spcPct val="20000"/>
              </a:spcBef>
              <a:spcAft>
                <a:spcPts val="0"/>
              </a:spcAft>
              <a:buClr>
                <a:srgbClr val="3697C7"/>
              </a:buClr>
              <a:buFontTx/>
              <a:buChar char="•"/>
              <a:defRPr/>
            </a:pPr>
            <a:r>
              <a:rPr lang="en-GB" sz="2400" kern="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Feedback will be provided through a moderator’s report for each certification title, covering the units entered by the centre. The report will cover Administration, Content/Tasks and Assessments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Do I get any feedback?</a:t>
            </a:r>
            <a:endParaRPr lang="en-GB" altLang="en-US" dirty="0">
              <a:latin typeface="+mn-lt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3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Moderators will return work direct to centres as soon as possible after moderation.</a:t>
            </a:r>
          </a:p>
          <a:p>
            <a:pPr lvl="0" defTabSz="91440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 eaLnBrk="0" hangingPunct="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Samples may be retained by WJEC for use as exemplar or archive material.</a:t>
            </a:r>
          </a:p>
          <a:p>
            <a:pPr lvl="0" defTabSz="914400" eaLnBrk="0" hangingPunct="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Times New Roman" pitchFamily="18" charset="0"/>
              <a:cs typeface="Arial" panose="020B0604020202020204" pitchFamily="34" charset="0"/>
            </a:endParaRPr>
          </a:p>
          <a:p>
            <a:pPr lvl="0" defTabSz="914400" eaLnBrk="0" hangingPunct="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Times New Roman" pitchFamily="18" charset="0"/>
              <a:cs typeface="Arial" panose="020B0604020202020204" pitchFamily="34" charset="0"/>
            </a:endParaRPr>
          </a:p>
          <a:p>
            <a:pPr lvl="0" defTabSz="914400" eaLnBrk="0" hangingPunct="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Results will be available via the secure website on:</a:t>
            </a:r>
          </a:p>
          <a:p>
            <a:pPr marL="228600" lvl="0" indent="-228600" defTabSz="914400" eaLnBrk="0" hangingPunct="0">
              <a:buFont typeface="Arial" pitchFamily="34" charset="0"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8th March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 for January series</a:t>
            </a:r>
          </a:p>
          <a:p>
            <a:pPr marL="228600" lvl="0" indent="-228600" defTabSz="914400" eaLnBrk="0" hangingPunct="0">
              <a:buFont typeface="Arial" pitchFamily="34" charset="0"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7th July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Times New Roman" pitchFamily="18" charset="0"/>
                <a:cs typeface="Arial" panose="020B0604020202020204" pitchFamily="34" charset="0"/>
              </a:rPr>
              <a:t> for June series</a:t>
            </a:r>
          </a:p>
          <a:p>
            <a:pPr lvl="0" defTabSz="914400" eaLnBrk="0" hangingPunct="0">
              <a:defRPr/>
            </a:pPr>
            <a:endParaRPr lang="en-GB" dirty="0">
              <a:solidFill>
                <a:prstClr val="black"/>
              </a:solidFill>
              <a:latin typeface="Calibri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Calibri"/>
                <a:ea typeface="+mj-ea"/>
                <a:cs typeface="+mj-cs"/>
              </a:rPr>
              <a:t>Return of Work</a:t>
            </a:r>
            <a:endParaRPr lang="en-GB" altLang="en-US" dirty="0">
              <a:latin typeface="+mn-lt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Candidates will receive:</a:t>
            </a:r>
          </a:p>
          <a:p>
            <a:pPr lvl="0" defTabSz="914400"/>
            <a:endParaRPr lang="en-GB" altLang="en-US" sz="2400" dirty="0">
              <a:solidFill>
                <a:srgbClr val="00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>
              <a:buFont typeface="Arial" pitchFamily="34" charset="0"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Credit Certificates (listing every unit they have achieved and been entered for);</a:t>
            </a:r>
          </a:p>
          <a:p>
            <a:pPr lvl="0" defTabSz="914400"/>
            <a:endParaRPr lang="en-GB" altLang="en-US" sz="2400" dirty="0">
              <a:solidFill>
                <a:srgbClr val="00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/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	and</a:t>
            </a:r>
          </a:p>
          <a:p>
            <a:pPr lvl="0" defTabSz="914400"/>
            <a:endParaRPr lang="en-GB" altLang="en-US" sz="2400" dirty="0">
              <a:solidFill>
                <a:srgbClr val="00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>
              <a:buFont typeface="Arial" pitchFamily="34" charset="0"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Qualification Certificates (providing the qualification cash-in code has been entered).</a:t>
            </a:r>
          </a:p>
          <a:p>
            <a:pPr lvl="0" defTabSz="914400"/>
            <a:endParaRPr lang="en-GB" altLang="en-US" sz="2400" dirty="0">
              <a:solidFill>
                <a:srgbClr val="000000"/>
              </a:solidFill>
              <a:latin typeface="+mn-lt"/>
              <a:ea typeface="Times New Roman" pitchFamily="18" charset="0"/>
              <a:cs typeface="Arial" pitchFamily="34" charset="0"/>
            </a:endParaRPr>
          </a:p>
          <a:p>
            <a:pPr lvl="0" defTabSz="914400" eaLnBrk="0" hangingPunct="0"/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Certificates will be sent in </a:t>
            </a:r>
            <a:r>
              <a:rPr lang="en-GB" altLang="en-US" sz="24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May</a:t>
            </a:r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for January series and </a:t>
            </a:r>
            <a:r>
              <a:rPr lang="en-GB" altLang="en-US" sz="24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October</a:t>
            </a:r>
            <a:r>
              <a:rPr lang="en-GB" altLang="en-US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for June series each year.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Calibri"/>
                <a:ea typeface="+mj-ea"/>
                <a:cs typeface="+mj-cs"/>
              </a:rPr>
              <a:t>Certificates</a:t>
            </a:r>
            <a:endParaRPr lang="en-GB" altLang="en-US" dirty="0">
              <a:latin typeface="+mn-lt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15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For further general enquiries please contact:</a:t>
            </a:r>
          </a:p>
          <a:p>
            <a:pPr lvl="0" defTabSz="91440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Pathways Qualifications: </a:t>
            </a:r>
          </a:p>
          <a:p>
            <a:pPr lvl="0" defTabSz="91440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email: </a:t>
            </a:r>
            <a:r>
              <a:rPr lang="en-GB" sz="2400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  <a:hlinkClick r:id="rId2"/>
              </a:rPr>
              <a:t>entrypathways@wjec.co.uk</a:t>
            </a:r>
            <a:endParaRPr lang="en-GB" sz="2400" dirty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r>
              <a:rPr lang="en-GB" sz="2400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Phone: 029 2026 </a:t>
            </a:r>
            <a:r>
              <a:rPr lang="en-GB" sz="2400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5444</a:t>
            </a:r>
          </a:p>
          <a:p>
            <a:pPr lvl="0" defTabSz="91440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r>
              <a:rPr lang="en-GB" sz="2400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  <a:hlinkClick r:id="rId3"/>
              </a:rPr>
              <a:t>phil.star@wjec.co.uk</a:t>
            </a:r>
            <a:endParaRPr lang="en-GB" sz="2400" dirty="0" smtClean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r>
              <a:rPr lang="en-GB" sz="2400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029 20265125</a:t>
            </a:r>
          </a:p>
          <a:p>
            <a:pPr lvl="0" defTabSz="914400">
              <a:defRPr/>
            </a:pPr>
            <a:r>
              <a:rPr lang="en-GB" sz="2400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  <a:hlinkClick r:id="rId4"/>
              </a:rPr>
              <a:t>robert.williams@wjec.co.uk</a:t>
            </a:r>
            <a:endParaRPr lang="en-GB" sz="2400" dirty="0" smtClean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r>
              <a:rPr lang="en-GB" sz="240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Arial" panose="020B0604020202020204" pitchFamily="34" charset="0"/>
              </a:rPr>
              <a:t>029 20265313</a:t>
            </a:r>
            <a:endParaRPr lang="en-GB" sz="2400" dirty="0" smtClean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endParaRPr lang="en-GB" sz="2400" dirty="0" smtClean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  <a:p>
            <a:pPr lvl="0" defTabSz="914400">
              <a:defRPr/>
            </a:pPr>
            <a:endParaRPr lang="en-GB" sz="2400" dirty="0">
              <a:solidFill>
                <a:prstClr val="black"/>
              </a:solidFill>
              <a:latin typeface="+mn-lt"/>
              <a:ea typeface="ＭＳ Ｐゴシック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Calibri"/>
                <a:ea typeface="+mj-ea"/>
                <a:cs typeface="+mj-cs"/>
              </a:rPr>
              <a:t>Further General Information</a:t>
            </a:r>
            <a:endParaRPr lang="en-GB" altLang="en-US" dirty="0">
              <a:latin typeface="+mn-lt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66040" y="3300916"/>
            <a:ext cx="7981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Gotham Rounded Book"/>
                <a:cs typeface="Gotham Rounded Book"/>
              </a:rPr>
              <a:t> </a:t>
            </a:r>
            <a:endParaRPr lang="en-GB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/>
          </p:cNvSpPr>
          <p:nvPr>
            <p:ph type="body" sz="quarter" idx="16"/>
          </p:nvPr>
        </p:nvSpPr>
        <p:spPr>
          <a:xfrm>
            <a:off x="266040" y="1566863"/>
            <a:ext cx="8418513" cy="1189037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Presenters and key personnel</a:t>
            </a: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354940" y="2222500"/>
            <a:ext cx="6362700" cy="3311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en-GB" altLang="en-US" dirty="0" smtClean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GB" altLang="en-US" dirty="0" smtClean="0">
                <a:latin typeface="+mn-lt"/>
              </a:rPr>
              <a:t>Phil Star, Subject Officer</a:t>
            </a:r>
          </a:p>
          <a:p>
            <a:pPr>
              <a:lnSpc>
                <a:spcPct val="130000"/>
              </a:lnSpc>
            </a:pPr>
            <a:r>
              <a:rPr lang="en-GB" altLang="en-US" dirty="0" smtClean="0">
                <a:latin typeface="+mn-lt"/>
              </a:rPr>
              <a:t>Rob Williams, Subject Support Officer</a:t>
            </a:r>
          </a:p>
          <a:p>
            <a:pPr>
              <a:lnSpc>
                <a:spcPct val="130000"/>
              </a:lnSpc>
            </a:pPr>
            <a:r>
              <a:rPr lang="en-GB" altLang="en-US" dirty="0" smtClean="0">
                <a:solidFill>
                  <a:srgbClr val="000000"/>
                </a:solidFill>
                <a:latin typeface="+mn-lt"/>
              </a:rPr>
              <a:t>Peter </a:t>
            </a:r>
            <a:r>
              <a:rPr lang="en-GB" altLang="en-US" dirty="0" err="1" smtClean="0">
                <a:solidFill>
                  <a:srgbClr val="000000"/>
                </a:solidFill>
                <a:latin typeface="+mn-lt"/>
              </a:rPr>
              <a:t>Corr</a:t>
            </a:r>
            <a:r>
              <a:rPr lang="en-GB" altLang="en-US" dirty="0" smtClean="0">
                <a:solidFill>
                  <a:srgbClr val="000000"/>
                </a:solidFill>
                <a:latin typeface="+mn-lt"/>
              </a:rPr>
              <a:t>, Principal Moderator</a:t>
            </a:r>
            <a:endParaRPr lang="en-GB" altLang="en-US" sz="2000" i="1" dirty="0" smtClean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GB" altLang="en-US" dirty="0" smtClean="0">
                <a:latin typeface="+mn-lt"/>
              </a:rPr>
              <a:t>Gilly Wright, Senior Moderator </a:t>
            </a:r>
          </a:p>
        </p:txBody>
      </p:sp>
    </p:spTree>
    <p:extLst>
      <p:ext uri="{BB962C8B-B14F-4D97-AF65-F5344CB8AC3E}">
        <p14:creationId xmlns:p14="http://schemas.microsoft.com/office/powerpoint/2010/main" val="11139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905620"/>
            <a:ext cx="76073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dirty="0"/>
              <a:t>To address the needs of both current and new centres </a:t>
            </a:r>
          </a:p>
          <a:p>
            <a:pPr eaLnBrk="1" hangingPunct="1">
              <a:lnSpc>
                <a:spcPct val="130000"/>
              </a:lnSpc>
            </a:pPr>
            <a:r>
              <a:rPr lang="en-GB" altLang="en-US" sz="2800" dirty="0"/>
              <a:t>To offer guidance on:</a:t>
            </a:r>
          </a:p>
          <a:p>
            <a:pPr marL="914400" lvl="1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800" dirty="0"/>
              <a:t>Planning and administrating the qualification</a:t>
            </a:r>
          </a:p>
          <a:p>
            <a:pPr marL="914400" lvl="1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altLang="en-US" sz="2800" dirty="0"/>
              <a:t>Delivering the qualification</a:t>
            </a:r>
          </a:p>
          <a:p>
            <a:pPr marL="914400" lvl="1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altLang="en-US" sz="2800" dirty="0"/>
              <a:t>Assessing work</a:t>
            </a:r>
          </a:p>
          <a:p>
            <a:pPr marL="914400" lvl="1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altLang="en-US" sz="2800" dirty="0"/>
              <a:t>Moderating work</a:t>
            </a:r>
          </a:p>
          <a:p>
            <a:pPr marL="914400" lvl="1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altLang="en-US" sz="2800" dirty="0"/>
              <a:t>Supporting teachers</a:t>
            </a:r>
          </a:p>
          <a:p>
            <a:pPr eaLnBrk="1" hangingPunct="1">
              <a:lnSpc>
                <a:spcPct val="130000"/>
              </a:lnSpc>
            </a:pPr>
            <a:r>
              <a:rPr lang="en-GB" altLang="en-US" sz="2800" dirty="0"/>
              <a:t>To reflect on </a:t>
            </a:r>
            <a:r>
              <a:rPr lang="en-GB" altLang="en-US" sz="2800" dirty="0" smtClean="0"/>
              <a:t>2017 </a:t>
            </a:r>
            <a:r>
              <a:rPr lang="en-GB" altLang="en-US" sz="2800" dirty="0"/>
              <a:t>moderation findings</a:t>
            </a:r>
            <a:r>
              <a:rPr lang="en-GB" altLang="en-US" sz="2800" dirty="0">
                <a:solidFill>
                  <a:srgbClr val="0093D3"/>
                </a:solidFill>
              </a:rPr>
              <a:t> 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1188244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Aims of the CPD  </a:t>
            </a:r>
          </a:p>
        </p:txBody>
      </p:sp>
    </p:spTree>
    <p:extLst>
      <p:ext uri="{BB962C8B-B14F-4D97-AF65-F5344CB8AC3E}">
        <p14:creationId xmlns:p14="http://schemas.microsoft.com/office/powerpoint/2010/main" val="67018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620"/>
            <a:ext cx="76073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FontTx/>
              <a:buNone/>
            </a:pPr>
            <a:r>
              <a:rPr lang="en-GB" altLang="en-US" sz="2800" dirty="0"/>
              <a:t>9.30 </a:t>
            </a:r>
            <a:r>
              <a:rPr lang="en-GB" altLang="en-US" sz="2800" dirty="0" smtClean="0"/>
              <a:t>	- </a:t>
            </a:r>
            <a:r>
              <a:rPr lang="en-GB" altLang="en-US" sz="2800" dirty="0"/>
              <a:t>Planning and administrating the </a:t>
            </a:r>
          </a:p>
          <a:p>
            <a:pPr marL="0" indent="0">
              <a:buFontTx/>
              <a:buNone/>
            </a:pPr>
            <a:r>
              <a:rPr lang="en-GB" altLang="en-US" sz="2800" dirty="0"/>
              <a:t>           qualification</a:t>
            </a:r>
          </a:p>
          <a:p>
            <a:pPr marL="0" indent="0">
              <a:buFontTx/>
              <a:buNone/>
            </a:pPr>
            <a:r>
              <a:rPr lang="en-GB" altLang="en-US" sz="2800" i="1" dirty="0"/>
              <a:t>10.30 - Break</a:t>
            </a:r>
          </a:p>
          <a:p>
            <a:pPr marL="0" indent="0">
              <a:buFontTx/>
              <a:buNone/>
            </a:pPr>
            <a:r>
              <a:rPr lang="en-GB" altLang="en-US" sz="2800" dirty="0"/>
              <a:t>10.45 - Delivering the qualification</a:t>
            </a:r>
          </a:p>
          <a:p>
            <a:pPr marL="0" indent="0">
              <a:buFontTx/>
              <a:buNone/>
            </a:pPr>
            <a:r>
              <a:rPr lang="en-GB" altLang="en-US" sz="2800" dirty="0"/>
              <a:t>11.45 - Preparing for moderation</a:t>
            </a:r>
          </a:p>
          <a:p>
            <a:pPr marL="0" indent="0">
              <a:buFontTx/>
              <a:buNone/>
            </a:pPr>
            <a:r>
              <a:rPr lang="en-GB" altLang="en-US" sz="2800" i="1" dirty="0"/>
              <a:t>12.15 - Lunch</a:t>
            </a:r>
          </a:p>
          <a:p>
            <a:pPr marL="0" indent="0">
              <a:buFontTx/>
              <a:buNone/>
            </a:pPr>
            <a:r>
              <a:rPr lang="en-GB" altLang="en-US" sz="2800" dirty="0"/>
              <a:t>13.15  - Judging the level of work</a:t>
            </a:r>
          </a:p>
          <a:p>
            <a:pPr marL="0" indent="0">
              <a:buFontTx/>
              <a:buNone/>
            </a:pPr>
            <a:r>
              <a:rPr lang="en-GB" altLang="en-US" sz="2800" dirty="0"/>
              <a:t>14.30 </a:t>
            </a:r>
            <a:r>
              <a:rPr lang="en-GB" altLang="en-US" sz="2800" dirty="0" smtClean="0"/>
              <a:t>– Changes for Entry Pathways for the future</a:t>
            </a:r>
            <a:endParaRPr lang="en-GB" altLang="en-US" sz="2800" dirty="0"/>
          </a:p>
          <a:p>
            <a:pPr marL="0" indent="0">
              <a:buFontTx/>
              <a:buNone/>
            </a:pPr>
            <a:r>
              <a:rPr lang="en-GB" altLang="en-US" sz="2800" i="1" dirty="0"/>
              <a:t>15.00 - Close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567656"/>
            <a:ext cx="8418513" cy="4871244"/>
          </a:xfrm>
        </p:spPr>
        <p:txBody>
          <a:bodyPr>
            <a:normAutofit/>
          </a:bodyPr>
          <a:lstStyle/>
          <a:p>
            <a:r>
              <a:rPr lang="en-GB" altLang="en-US" dirty="0" smtClean="0">
                <a:latin typeface="+mn-lt"/>
              </a:rPr>
              <a:t>Programme </a:t>
            </a:r>
            <a:r>
              <a:rPr lang="en-GB" altLang="en-US" dirty="0">
                <a:latin typeface="+mn-lt"/>
              </a:rPr>
              <a:t>for </a:t>
            </a:r>
            <a:r>
              <a:rPr lang="en-GB" altLang="en-US" dirty="0" smtClean="0">
                <a:latin typeface="+mn-lt"/>
              </a:rPr>
              <a:t>the day</a:t>
            </a:r>
          </a:p>
          <a:p>
            <a:endParaRPr lang="en-GB" altLang="en-US" dirty="0">
              <a:latin typeface="+mn-lt"/>
            </a:endParaRPr>
          </a:p>
          <a:p>
            <a:endParaRPr lang="en-GB" altLang="en-US" dirty="0" smtClean="0">
              <a:latin typeface="+mn-lt"/>
            </a:endParaRPr>
          </a:p>
          <a:p>
            <a:endParaRPr lang="en-GB" altLang="en-US" dirty="0">
              <a:latin typeface="+mn-lt"/>
            </a:endParaRPr>
          </a:p>
          <a:p>
            <a:endParaRPr lang="en-GB" altLang="en-US" dirty="0" smtClean="0">
              <a:latin typeface="+mn-lt"/>
            </a:endParaRPr>
          </a:p>
          <a:p>
            <a:endParaRPr lang="en-GB" altLang="en-US" dirty="0">
              <a:latin typeface="+mn-lt"/>
            </a:endParaRPr>
          </a:p>
          <a:p>
            <a:endParaRPr lang="en-GB" altLang="en-US" dirty="0" smtClean="0">
              <a:latin typeface="+mn-lt"/>
            </a:endParaRPr>
          </a:p>
          <a:p>
            <a:endParaRPr lang="en-GB" alt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7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620"/>
            <a:ext cx="7607300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3429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  <a:defRPr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Pathways Humanities is a very flexible course with no external assessment</a:t>
            </a:r>
          </a:p>
          <a:p>
            <a:pPr marL="457200" indent="-3429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  <a:defRPr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Pathways Humanities enables teachers to combine units to create interesting programmes of study suited to individual learners’ needs and experiences</a:t>
            </a:r>
          </a:p>
          <a:p>
            <a:pPr marL="457200" indent="-3429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  <a:defRPr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Pathways Humanities is suitable to use at any key stage and in any educational institution</a:t>
            </a:r>
          </a:p>
          <a:p>
            <a:pPr marL="457200" indent="-3429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  <a:defRPr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Entry Pathways Humanities can align in many cases with revised GCSE </a:t>
            </a:r>
            <a:r>
              <a:rPr lang="en-GB" altLang="en-US" sz="2400" kern="0" dirty="0" smtClean="0">
                <a:solidFill>
                  <a:srgbClr val="000000"/>
                </a:solidFill>
                <a:latin typeface="+mn-lt"/>
                <a:ea typeface="ＭＳ Ｐゴシック"/>
                <a:cs typeface="Times New Roman" pitchFamily="18" charset="0"/>
              </a:rPr>
              <a:t>specifications.  Work is underway to make this more overt.</a:t>
            </a:r>
            <a:endParaRPr lang="en-GB" altLang="en-US" sz="2400" kern="0" dirty="0">
              <a:solidFill>
                <a:srgbClr val="000000"/>
              </a:solidFill>
              <a:latin typeface="+mn-lt"/>
              <a:ea typeface="ＭＳ Ｐゴシック"/>
              <a:cs typeface="Times New Roman" pitchFamily="18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114300">
              <a:buClr>
                <a:srgbClr val="3697C7"/>
              </a:buClr>
              <a:defRPr/>
            </a:pPr>
            <a:r>
              <a:rPr lang="en-GB" altLang="en-US" kern="0" dirty="0">
                <a:latin typeface="+mn-lt"/>
                <a:ea typeface="ＭＳ Ｐゴシック"/>
                <a:cs typeface="Times New Roman" pitchFamily="18" charset="0"/>
              </a:rPr>
              <a:t>Why choose Entry Pathways Humanities?</a:t>
            </a:r>
          </a:p>
        </p:txBody>
      </p:sp>
    </p:spTree>
    <p:extLst>
      <p:ext uri="{BB962C8B-B14F-4D97-AF65-F5344CB8AC3E}">
        <p14:creationId xmlns:p14="http://schemas.microsoft.com/office/powerpoint/2010/main" val="400506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829420"/>
            <a:ext cx="76073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/>
            <a:r>
              <a:rPr lang="en-GB" altLang="en-US" sz="2400" dirty="0">
                <a:cs typeface="Times New Roman" pitchFamily="18" charset="0"/>
              </a:rPr>
              <a:t>The Entry Pathways Humanities qualification covers several related subject areas, most obviously:</a:t>
            </a:r>
          </a:p>
          <a:p>
            <a:pPr lvl="2"/>
            <a:r>
              <a:rPr lang="en-GB" altLang="en-US" sz="2400" i="1" dirty="0">
                <a:cs typeface="Times New Roman" pitchFamily="18" charset="0"/>
              </a:rPr>
              <a:t>Humanities</a:t>
            </a:r>
          </a:p>
          <a:p>
            <a:pPr lvl="2"/>
            <a:r>
              <a:rPr lang="en-GB" altLang="en-US" sz="2400" i="1" dirty="0">
                <a:cs typeface="Times New Roman" pitchFamily="18" charset="0"/>
              </a:rPr>
              <a:t>History</a:t>
            </a:r>
          </a:p>
          <a:p>
            <a:pPr lvl="2"/>
            <a:r>
              <a:rPr lang="en-GB" altLang="en-US" sz="2400" i="1" dirty="0">
                <a:cs typeface="Times New Roman" pitchFamily="18" charset="0"/>
              </a:rPr>
              <a:t>Geography </a:t>
            </a:r>
          </a:p>
          <a:p>
            <a:pPr lvl="2"/>
            <a:r>
              <a:rPr lang="en-GB" altLang="en-US" sz="2400" i="1" dirty="0">
                <a:cs typeface="Times New Roman" pitchFamily="18" charset="0"/>
              </a:rPr>
              <a:t>Religious Studies</a:t>
            </a:r>
          </a:p>
          <a:p>
            <a:pPr lvl="2"/>
            <a:r>
              <a:rPr lang="en-GB" altLang="en-US" sz="2400" i="1" dirty="0">
                <a:cs typeface="Times New Roman" pitchFamily="18" charset="0"/>
              </a:rPr>
              <a:t>French</a:t>
            </a:r>
          </a:p>
          <a:p>
            <a:pPr lvl="1"/>
            <a:r>
              <a:rPr lang="en-GB" altLang="en-US" sz="2400" dirty="0">
                <a:cs typeface="Times New Roman" pitchFamily="18" charset="0"/>
              </a:rPr>
              <a:t>Candidates receive a qualification in Entry Pathways in Humanities. There is no qualification in a single subject although centres may choose to focus on one discipline</a:t>
            </a:r>
            <a:r>
              <a:rPr lang="en-GB" altLang="en-US" sz="2400" dirty="0" smtClean="0">
                <a:cs typeface="Times New Roman" pitchFamily="18" charset="0"/>
              </a:rPr>
              <a:t>.</a:t>
            </a:r>
          </a:p>
          <a:p>
            <a:pPr lvl="1"/>
            <a:endParaRPr lang="en-GB" altLang="en-US" sz="2400" dirty="0">
              <a:cs typeface="Times New Roman" pitchFamily="18" charset="0"/>
            </a:endParaRPr>
          </a:p>
          <a:p>
            <a:pPr lvl="1"/>
            <a:r>
              <a:rPr lang="en-GB" altLang="en-US" sz="2400" dirty="0" smtClean="0">
                <a:cs typeface="Times New Roman" pitchFamily="18" charset="0"/>
              </a:rPr>
              <a:t>The qualification received depends on the amount of credit built up based on guided learning hours.</a:t>
            </a:r>
            <a:endParaRPr lang="en-GB" altLang="en-US" sz="24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272704"/>
            <a:ext cx="8418513" cy="1188244"/>
          </a:xfrm>
        </p:spPr>
        <p:txBody>
          <a:bodyPr/>
          <a:lstStyle/>
          <a:p>
            <a:r>
              <a:rPr lang="en-GB" altLang="en-US" dirty="0">
                <a:latin typeface="+mn-lt"/>
              </a:rPr>
              <a:t>Which subjects are covered?</a:t>
            </a:r>
            <a:endParaRPr lang="en-GB" alt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781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192212"/>
            <a:ext cx="8418513" cy="1188244"/>
          </a:xfrm>
        </p:spPr>
        <p:txBody>
          <a:bodyPr/>
          <a:lstStyle/>
          <a:p>
            <a:r>
              <a:rPr lang="en-GB" altLang="en-US" dirty="0">
                <a:latin typeface="+mn-lt"/>
              </a:rPr>
              <a:t>Unit titles</a:t>
            </a:r>
            <a:endParaRPr lang="en-GB" altLang="en-US" dirty="0" smtClean="0">
              <a:latin typeface="+mn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743075"/>
            <a:ext cx="3805238" cy="5616575"/>
          </a:xfrm>
        </p:spPr>
        <p:txBody>
          <a:bodyPr>
            <a:normAutofit/>
          </a:bodyPr>
          <a:lstStyle/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Religious festivals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Religious initiation rites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Religious marriage services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Places of worship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Religious charities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Famous followers of religion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Religious and moral arguments over contentious issues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Persecution of people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Looking at your history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A British society in the past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A non-British society in the past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Historical change over time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People and protest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i="1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History in the media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The changing population of the UK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Fragile environments</a:t>
            </a:r>
          </a:p>
          <a:p>
            <a:pPr marL="457200" indent="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Volcanoes, earthquakes and tsunamis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087813" y="1736725"/>
            <a:ext cx="3816350" cy="5114925"/>
          </a:xfrm>
          <a:prstGeom prst="rect">
            <a:avLst/>
          </a:prstGeom>
        </p:spPr>
        <p:txBody>
          <a:bodyPr/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1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Renewable energy 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Sustainable communities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Sustainable tourism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The ethics of food production and the consumer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The effects of consumerism on today’s society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Child poverty and exploitation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Responses to conflict in world events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Taking a role in society in the UK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Being a tourist in a French speaking country 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Introducing self, family and friends in French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Using French to discuss social issues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Using French to discuss where people live</a:t>
            </a:r>
          </a:p>
          <a:p>
            <a:pPr marL="457200">
              <a:buFontTx/>
              <a:buNone/>
              <a:tabLst>
                <a:tab pos="685800" algn="l"/>
              </a:tabLst>
            </a:pPr>
            <a:r>
              <a:rPr lang="en-GB" altLang="en-US" sz="1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Using French to discuss work</a:t>
            </a:r>
          </a:p>
        </p:txBody>
      </p:sp>
    </p:spTree>
    <p:extLst>
      <p:ext uri="{BB962C8B-B14F-4D97-AF65-F5344CB8AC3E}">
        <p14:creationId xmlns:p14="http://schemas.microsoft.com/office/powerpoint/2010/main" val="192997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620"/>
            <a:ext cx="76073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altLang="en-US" sz="2800" dirty="0">
                <a:cs typeface="Times New Roman" pitchFamily="18" charset="0"/>
              </a:rPr>
              <a:t>Download the specification for Entry Pathways Humanities</a:t>
            </a:r>
          </a:p>
          <a:p>
            <a:pPr marL="514350" indent="-5143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altLang="en-US" sz="2800" dirty="0">
                <a:cs typeface="Times New Roman" pitchFamily="18" charset="0"/>
              </a:rPr>
              <a:t>Download the mini-specifications for the units that you are interested in teaching</a:t>
            </a:r>
          </a:p>
          <a:p>
            <a:pPr marL="514350" indent="-5143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altLang="en-US" sz="2800" dirty="0">
                <a:cs typeface="Times New Roman" pitchFamily="18" charset="0"/>
              </a:rPr>
              <a:t>Download the teacher guide to the course</a:t>
            </a:r>
          </a:p>
          <a:p>
            <a:pPr marL="514350" indent="-5143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altLang="en-US" sz="2800" dirty="0">
                <a:cs typeface="Times New Roman" pitchFamily="18" charset="0"/>
              </a:rPr>
              <a:t>Sign up for a CPD course</a:t>
            </a:r>
          </a:p>
          <a:p>
            <a:pPr marL="514350" indent="-514350"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en-GB" altLang="en-US" sz="2800" dirty="0">
                <a:cs typeface="Times New Roman" pitchFamily="18" charset="0"/>
              </a:rPr>
              <a:t>Sign up for the e-bulletin on Humanities Entry Pathways main web page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What do I need to do to start the course?</a:t>
            </a:r>
            <a:endParaRPr lang="en-GB" alt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272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34220"/>
            <a:ext cx="7607300" cy="4819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defTabSz="9144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Arial" pitchFamily="34" charset="0"/>
              </a:rPr>
              <a:t>All units in Entry Pathways Humanities are offered at two levels – Entry 2 and Entry 3. </a:t>
            </a:r>
          </a:p>
          <a:p>
            <a:pPr marL="342900" lvl="0" indent="-342900" defTabSz="9144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Arial" pitchFamily="34" charset="0"/>
              </a:rPr>
              <a:t>The Learning Outcomes and the content of the units at each level is the same. </a:t>
            </a:r>
          </a:p>
          <a:p>
            <a:pPr marL="342900" lvl="0" indent="-342900" defTabSz="9144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Arial" pitchFamily="34" charset="0"/>
              </a:rPr>
              <a:t>The key difference is that the Assessment Criteria are different for Entry 2 and Entry 3 as the demands of units at Entry 3 are greater than those at Entry 2</a:t>
            </a:r>
          </a:p>
          <a:p>
            <a:pPr marL="342900" lvl="0" indent="-342900" defTabSz="9144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Arial" pitchFamily="34" charset="0"/>
              </a:rPr>
              <a:t>Teacher should decide whether the work of their candidates meet the Assessment Criteria for either Entry 2 or Entry 3 credit</a:t>
            </a:r>
          </a:p>
          <a:p>
            <a:pPr marL="342900" lvl="0" indent="-342900" defTabSz="914400">
              <a:spcBef>
                <a:spcPct val="20000"/>
              </a:spcBef>
              <a:buClr>
                <a:srgbClr val="3697C7"/>
              </a:buClr>
              <a:buFont typeface="Arial" panose="020B0604020202020204" pitchFamily="34" charset="0"/>
              <a:buChar char="•"/>
            </a:pPr>
            <a:r>
              <a:rPr lang="en-GB" altLang="en-US" sz="2400" kern="0" dirty="0">
                <a:solidFill>
                  <a:srgbClr val="000000"/>
                </a:solidFill>
                <a:latin typeface="+mn-lt"/>
                <a:ea typeface="ＭＳ Ｐゴシック"/>
                <a:cs typeface="Arial" pitchFamily="34" charset="0"/>
              </a:rPr>
              <a:t>Teachers may make this decision initially or during the course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en-US" dirty="0"/>
              <a:t>Entry Pathways Levels</a:t>
            </a:r>
            <a:endParaRPr lang="en-GB" altLang="en-US" dirty="0" smtClean="0">
              <a:solidFill>
                <a:srgbClr val="009D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4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ning and Administr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e1033d4c-53f7-4655-8cf6-8161ad0c09ed" ContentTypeId="0x0101001E6C9A6871140C4A8493C743FF1C286B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WJEC_x0020_Language xmlns="2f2f9355-f80e-4d7b-937a-0c27cfa03643">
      <Value>English</Value>
    </WJEC_x0020_Language>
    <WJEC_x0020_Available_x0020_Online xmlns="2f2f9355-f80e-4d7b-937a-0c27cfa03643">false</WJEC_x0020_Available_x0020_Online>
    <TaxCatchAll xmlns="2f2f9355-f80e-4d7b-937a-0c27cfa03643"/>
    <RoutingRuleDescription xmlns="http://schemas.microsoft.com/sharepoint/v3" xsi:nil="true"/>
    <PublishingExpirationDate xmlns="http://schemas.microsoft.com/sharepoint/v3" xsi:nil="true"/>
    <PublishingStartDate xmlns="http://schemas.microsoft.com/sharepoint/v3" xsi:nil="true"/>
    <aa87a6a0bdfe4bfb97a25745bc8270e2 xmlns="2f2f9355-f80e-4d7b-937a-0c27cfa03643">
      <Terms xmlns="http://schemas.microsoft.com/office/infopath/2007/PartnerControls"/>
    </aa87a6a0bdfe4bfb97a25745bc8270e2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Job Description" ma:contentTypeID="0x0101001E6C9A6871140C4A8493C743FF1C286B0022A88B53DF39734CAE627D63F944E3B6" ma:contentTypeVersion="3" ma:contentTypeDescription="" ma:contentTypeScope="" ma:versionID="01b81ca2114c6a64d70e7634a10a0c46">
  <xsd:schema xmlns:xsd="http://www.w3.org/2001/XMLSchema" xmlns:xs="http://www.w3.org/2001/XMLSchema" xmlns:p="http://schemas.microsoft.com/office/2006/metadata/properties" xmlns:ns1="http://schemas.microsoft.com/sharepoint/v3" xmlns:ns3="2f2f9355-f80e-4d7b-937a-0c27cfa03643" targetNamespace="http://schemas.microsoft.com/office/2006/metadata/properties" ma:root="true" ma:fieldsID="c15be1f515b0b6302bb66bbf6992cf6c" ns1:_="" ns3:_="">
    <xsd:import namespace="http://schemas.microsoft.com/sharepoint/v3"/>
    <xsd:import namespace="2f2f9355-f80e-4d7b-937a-0c27cfa03643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3:WJEC_x0020_Language" minOccurs="0"/>
                <xsd:element ref="ns3:WJEC_x0020_Available_x0020_Online" minOccurs="0"/>
                <xsd:element ref="ns1:PublishingStartDate" minOccurs="0"/>
                <xsd:element ref="ns1:PublishingExpirationDate" minOccurs="0"/>
                <xsd:element ref="ns3:aa87a6a0bdfe4bfb97a25745bc8270e2" minOccurs="0"/>
                <xsd:element ref="ns3:TaxCatchAll" minOccurs="0"/>
                <xsd:element ref="ns3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3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  <xsd:element name="PublishingStartDate" ma:index="7" nillable="true" ma:displayName="Scheduling Start Date" ma:internalName="PublishingStartDate">
      <xsd:simpleType>
        <xsd:restriction base="dms:Unknown"/>
      </xsd:simpleType>
    </xsd:element>
    <xsd:element name="PublishingExpirationDate" ma:index="8" nillable="true" ma:displayName="Scheduling End Dat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f9355-f80e-4d7b-937a-0c27cfa03643" elementFormDefault="qualified">
    <xsd:import namespace="http://schemas.microsoft.com/office/2006/documentManagement/types"/>
    <xsd:import namespace="http://schemas.microsoft.com/office/infopath/2007/PartnerControls"/>
    <xsd:element name="WJEC_x0020_Language" ma:index="5" nillable="true" ma:displayName="WJEC Language" ma:default="English" ma:internalName="WJEC_x0020_Languag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glish"/>
                    <xsd:enumeration value="Welsh"/>
                  </xsd:restriction>
                </xsd:simpleType>
              </xsd:element>
            </xsd:sequence>
          </xsd:extension>
        </xsd:complexContent>
      </xsd:complexType>
    </xsd:element>
    <xsd:element name="WJEC_x0020_Available_x0020_Online" ma:index="6" nillable="true" ma:displayName="WJEC Available Online" ma:default="0" ma:internalName="WJEC_x0020_Available_x0020_Online">
      <xsd:simpleType>
        <xsd:restriction base="dms:Boolean"/>
      </xsd:simpleType>
    </xsd:element>
    <xsd:element name="aa87a6a0bdfe4bfb97a25745bc8270e2" ma:index="11" nillable="true" ma:taxonomy="true" ma:internalName="aa87a6a0bdfe4bfb97a25745bc8270e2" ma:taxonomyFieldName="WJEC_x0020_Department" ma:displayName="WJEC Department" ma:default="" ma:fieldId="{aa87a6a0-bdfe-4bfb-97a2-5745bc8270e2}" ma:taxonomyMulti="true" ma:sspId="e1033d4c-53f7-4655-8cf6-8161ad0c09ed" ma:termSetId="076cd7ee-ac20-4cd2-af1f-bceb730fade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bef75bab-78ed-405d-99c2-daeca313d6fd}" ma:internalName="TaxCatchAll" ma:showField="CatchAllData" ma:web="c0798825-da17-46fd-b091-d326be86d0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bef75bab-78ed-405d-99c2-daeca313d6fd}" ma:internalName="TaxCatchAllLabel" ma:readOnly="true" ma:showField="CatchAllDataLabel" ma:web="c0798825-da17-46fd-b091-d326be86d0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55E1BF-89EC-40F0-9404-E5B90B765E75}"/>
</file>

<file path=customXml/itemProps2.xml><?xml version="1.0" encoding="utf-8"?>
<ds:datastoreItem xmlns:ds="http://schemas.openxmlformats.org/officeDocument/2006/customXml" ds:itemID="{99C0A2EC-9241-4901-BF23-3F5B21A56AF4}"/>
</file>

<file path=customXml/itemProps3.xml><?xml version="1.0" encoding="utf-8"?>
<ds:datastoreItem xmlns:ds="http://schemas.openxmlformats.org/officeDocument/2006/customXml" ds:itemID="{D0DE5532-076C-4333-94CD-BB9A7BAC216D}"/>
</file>

<file path=customXml/itemProps4.xml><?xml version="1.0" encoding="utf-8"?>
<ds:datastoreItem xmlns:ds="http://schemas.openxmlformats.org/officeDocument/2006/customXml" ds:itemID="{0F373CBC-4E2A-471D-A6CF-06815AB15366}"/>
</file>

<file path=docProps/app.xml><?xml version="1.0" encoding="utf-8"?>
<Properties xmlns="http://schemas.openxmlformats.org/officeDocument/2006/extended-properties" xmlns:vt="http://schemas.openxmlformats.org/officeDocument/2006/docPropsVTypes">
  <Template>Planning and Administration</Template>
  <TotalTime>13</TotalTime>
  <Words>1001</Words>
  <Application>Microsoft Office PowerPoint</Application>
  <PresentationFormat>On-screen Show (4:3)</PresentationFormat>
  <Paragraphs>178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Times New Roman</vt:lpstr>
      <vt:lpstr>ＭＳ Ｐゴシック</vt:lpstr>
      <vt:lpstr>Calibri</vt:lpstr>
      <vt:lpstr>Gotham Rounded Book</vt:lpstr>
      <vt:lpstr>Bliss-Light</vt:lpstr>
      <vt:lpstr>Planning and Administration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WJEC</dc:creator>
  <cp:keywords/>
  <cp:lastModifiedBy>WJEC</cp:lastModifiedBy>
  <cp:revision>7</cp:revision>
  <dcterms:created xsi:type="dcterms:W3CDTF">2016-11-10T14:00:21Z</dcterms:created>
  <dcterms:modified xsi:type="dcterms:W3CDTF">2017-07-06T14:56:16Z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0x0101001E6C9A6871140C4A8493C743FF1C286B0022A88B53DF39734CAE627D63F944E3B6</vt:lpwstr>
  </property>
  <property fmtid="{D5CDD505-2E9C-101B-9397-08002B2CF9AE}" pid="3" name="WJEC Department">
    <vt:lpwstr/>
  </property>
</Properties>
</file>